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6.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722" r:id="rId5"/>
    <p:sldMasterId id="2147483724" r:id="rId6"/>
    <p:sldMasterId id="2147483726" r:id="rId7"/>
  </p:sldMasterIdLst>
  <p:notesMasterIdLst>
    <p:notesMasterId r:id="rId81"/>
  </p:notesMasterIdLst>
  <p:handoutMasterIdLst>
    <p:handoutMasterId r:id="rId82"/>
  </p:handoutMasterIdLst>
  <p:sldIdLst>
    <p:sldId id="379" r:id="rId8"/>
    <p:sldId id="258" r:id="rId9"/>
    <p:sldId id="380" r:id="rId10"/>
    <p:sldId id="381" r:id="rId11"/>
    <p:sldId id="383" r:id="rId12"/>
    <p:sldId id="455" r:id="rId13"/>
    <p:sldId id="387" r:id="rId14"/>
    <p:sldId id="385" r:id="rId15"/>
    <p:sldId id="262" r:id="rId16"/>
    <p:sldId id="351" r:id="rId17"/>
    <p:sldId id="271" r:id="rId18"/>
    <p:sldId id="275" r:id="rId19"/>
    <p:sldId id="274" r:id="rId20"/>
    <p:sldId id="353" r:id="rId21"/>
    <p:sldId id="278" r:id="rId22"/>
    <p:sldId id="359" r:id="rId23"/>
    <p:sldId id="280" r:id="rId24"/>
    <p:sldId id="388" r:id="rId25"/>
    <p:sldId id="390" r:id="rId26"/>
    <p:sldId id="392" r:id="rId27"/>
    <p:sldId id="394" r:id="rId28"/>
    <p:sldId id="395" r:id="rId29"/>
    <p:sldId id="412" r:id="rId30"/>
    <p:sldId id="397" r:id="rId31"/>
    <p:sldId id="398" r:id="rId32"/>
    <p:sldId id="399" r:id="rId33"/>
    <p:sldId id="400" r:id="rId34"/>
    <p:sldId id="401" r:id="rId35"/>
    <p:sldId id="402" r:id="rId36"/>
    <p:sldId id="410" r:id="rId37"/>
    <p:sldId id="404" r:id="rId38"/>
    <p:sldId id="411" r:id="rId39"/>
    <p:sldId id="406" r:id="rId40"/>
    <p:sldId id="407" r:id="rId41"/>
    <p:sldId id="408" r:id="rId42"/>
    <p:sldId id="409" r:id="rId43"/>
    <p:sldId id="413" r:id="rId44"/>
    <p:sldId id="456" r:id="rId45"/>
    <p:sldId id="415" r:id="rId46"/>
    <p:sldId id="454" r:id="rId47"/>
    <p:sldId id="435" r:id="rId48"/>
    <p:sldId id="418" r:id="rId49"/>
    <p:sldId id="419" r:id="rId50"/>
    <p:sldId id="420" r:id="rId51"/>
    <p:sldId id="421" r:id="rId52"/>
    <p:sldId id="422" r:id="rId53"/>
    <p:sldId id="423" r:id="rId54"/>
    <p:sldId id="424" r:id="rId55"/>
    <p:sldId id="425" r:id="rId56"/>
    <p:sldId id="426" r:id="rId57"/>
    <p:sldId id="427" r:id="rId58"/>
    <p:sldId id="428" r:id="rId59"/>
    <p:sldId id="429" r:id="rId60"/>
    <p:sldId id="430" r:id="rId61"/>
    <p:sldId id="431" r:id="rId62"/>
    <p:sldId id="432" r:id="rId63"/>
    <p:sldId id="433" r:id="rId64"/>
    <p:sldId id="436" r:id="rId65"/>
    <p:sldId id="437" r:id="rId66"/>
    <p:sldId id="438" r:id="rId67"/>
    <p:sldId id="439" r:id="rId68"/>
    <p:sldId id="440" r:id="rId69"/>
    <p:sldId id="441" r:id="rId70"/>
    <p:sldId id="442" r:id="rId71"/>
    <p:sldId id="443" r:id="rId72"/>
    <p:sldId id="444" r:id="rId73"/>
    <p:sldId id="445" r:id="rId74"/>
    <p:sldId id="446" r:id="rId75"/>
    <p:sldId id="447" r:id="rId76"/>
    <p:sldId id="448" r:id="rId77"/>
    <p:sldId id="452" r:id="rId78"/>
    <p:sldId id="450" r:id="rId79"/>
    <p:sldId id="451" r:id="rId80"/>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8074FD2-DB7A-41DE-A675-802D3AEE6803}">
          <p14:sldIdLst>
            <p14:sldId id="379"/>
            <p14:sldId id="258"/>
            <p14:sldId id="380"/>
            <p14:sldId id="381"/>
            <p14:sldId id="383"/>
            <p14:sldId id="455"/>
            <p14:sldId id="387"/>
          </p14:sldIdLst>
        </p14:section>
        <p14:section name="Session 1 - The Welsh Context" id="{1FE34410-FC7A-45D6-81DA-D9C80F8C2767}">
          <p14:sldIdLst>
            <p14:sldId id="385"/>
            <p14:sldId id="262"/>
            <p14:sldId id="351"/>
            <p14:sldId id="271"/>
            <p14:sldId id="275"/>
            <p14:sldId id="274"/>
            <p14:sldId id="353"/>
            <p14:sldId id="278"/>
            <p14:sldId id="359"/>
            <p14:sldId id="280"/>
            <p14:sldId id="388"/>
          </p14:sldIdLst>
        </p14:section>
        <p14:section name="Session 2 - AT and Technology enabled care" id="{09CAF9E7-785F-4041-8CDD-9A3FD61CB34F}">
          <p14:sldIdLst>
            <p14:sldId id="390"/>
            <p14:sldId id="392"/>
            <p14:sldId id="394"/>
            <p14:sldId id="395"/>
            <p14:sldId id="412"/>
            <p14:sldId id="397"/>
            <p14:sldId id="398"/>
            <p14:sldId id="399"/>
            <p14:sldId id="400"/>
            <p14:sldId id="401"/>
            <p14:sldId id="402"/>
            <p14:sldId id="410"/>
            <p14:sldId id="404"/>
            <p14:sldId id="411"/>
            <p14:sldId id="406"/>
            <p14:sldId id="407"/>
            <p14:sldId id="408"/>
            <p14:sldId id="409"/>
          </p14:sldIdLst>
        </p14:section>
        <p14:section name="Session 3 - Example applications and case studies" id="{4A1B75D0-7841-415F-BA07-11F574322B2F}">
          <p14:sldIdLst>
            <p14:sldId id="413"/>
            <p14:sldId id="456"/>
            <p14:sldId id="415"/>
            <p14:sldId id="454"/>
            <p14:sldId id="435"/>
            <p14:sldId id="418"/>
            <p14:sldId id="419"/>
            <p14:sldId id="420"/>
            <p14:sldId id="421"/>
            <p14:sldId id="422"/>
            <p14:sldId id="423"/>
            <p14:sldId id="424"/>
            <p14:sldId id="425"/>
            <p14:sldId id="426"/>
            <p14:sldId id="427"/>
            <p14:sldId id="428"/>
            <p14:sldId id="429"/>
            <p14:sldId id="430"/>
            <p14:sldId id="431"/>
            <p14:sldId id="432"/>
            <p14:sldId id="433"/>
          </p14:sldIdLst>
        </p14:section>
        <p14:section name="Session 4 - Keeping up to date and future trends" id="{BE1219A0-ED56-4C96-A4E9-5F2D1B295F71}">
          <p14:sldIdLst>
            <p14:sldId id="436"/>
            <p14:sldId id="437"/>
            <p14:sldId id="438"/>
            <p14:sldId id="439"/>
            <p14:sldId id="440"/>
            <p14:sldId id="441"/>
            <p14:sldId id="442"/>
            <p14:sldId id="443"/>
            <p14:sldId id="444"/>
            <p14:sldId id="445"/>
            <p14:sldId id="446"/>
            <p14:sldId id="447"/>
            <p14:sldId id="448"/>
            <p14:sldId id="452"/>
            <p14:sldId id="450"/>
            <p14:sldId id="451"/>
          </p14:sldIdLst>
        </p14:section>
      </p14:sectionLst>
    </p:ex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2F7A"/>
    <a:srgbClr val="69A830"/>
    <a:srgbClr val="FEF2AC"/>
    <a:srgbClr val="942825"/>
    <a:srgbClr val="AB80CE"/>
    <a:srgbClr val="66FF33"/>
    <a:srgbClr val="404040"/>
    <a:srgbClr val="40E0D0"/>
    <a:srgbClr val="FF6600"/>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45" autoAdjust="0"/>
    <p:restoredTop sz="78604" autoAdjust="0"/>
  </p:normalViewPr>
  <p:slideViewPr>
    <p:cSldViewPr snapToGrid="0">
      <p:cViewPr>
        <p:scale>
          <a:sx n="75" d="100"/>
          <a:sy n="75" d="100"/>
        </p:scale>
        <p:origin x="-1512" y="168"/>
      </p:cViewPr>
      <p:guideLst>
        <p:guide orient="horz" pos="2160"/>
        <p:guide pos="2880"/>
      </p:guideLst>
    </p:cSldViewPr>
  </p:slideViewPr>
  <p:outlineViewPr>
    <p:cViewPr>
      <p:scale>
        <a:sx n="33" d="100"/>
        <a:sy n="33" d="100"/>
      </p:scale>
      <p:origin x="0" y="-10886"/>
    </p:cViewPr>
  </p:outlineViewPr>
  <p:notesTextViewPr>
    <p:cViewPr>
      <p:scale>
        <a:sx n="100" d="100"/>
        <a:sy n="100" d="100"/>
      </p:scale>
      <p:origin x="0" y="0"/>
    </p:cViewPr>
  </p:notesTextViewPr>
  <p:notesViewPr>
    <p:cSldViewPr snapToGrid="0">
      <p:cViewPr>
        <p:scale>
          <a:sx n="50" d="100"/>
          <a:sy n="50" d="100"/>
        </p:scale>
        <p:origin x="2482" y="42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handoutMaster" Target="handoutMasters/handoutMaster1.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Gareth\Dropbox\docs\work\t-cubed\projects\open\T30097_care-council-wales_training\workspace\facilitator-guide\population-of-wales-mid-2014-estimat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Gareth\Dropbox\docs\work\t-cubed\projects\open\T30097_care-council-wales_training\workspace\dependency-ratio-data.xls" TargetMode="External"/></Relationships>
</file>

<file path=ppt/charts/_rels/chart3.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Gareth\Dropbox\docs\work\t-cubed\projects\open\T30097_care-council-wales_training\workspace\slide-decks\awareness-course\assets\prevalence-dementia.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Gareth\Dropbox\docs\work\t-cubed\projects\open\T30097_care-council-wales_training\workspace\slide-decks\awareness-course\assets\sight-loss-data.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Gareth\Dropbox\docs\work\t-cubed\projects\open\T30097_care-council-wales_training\workspace\slide-decks\awareness-course\assets\hearing-loss-data.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Gareth\Dropbox\docs\work\t-cubed\projects\open\T30097_care-council-wales_training\workspace\slide-decks\awareness-course\assets\manual-alarm-trigger-fail-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52576566403853E-2"/>
          <c:y val="1.2575836253501924E-2"/>
          <c:w val="0.96429484686719225"/>
          <c:h val="0.94466632048459154"/>
        </c:manualLayout>
      </c:layout>
      <c:ofPieChart>
        <c:ofPieType val="pie"/>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cat>
            <c:strRef>
              <c:f>Sheet1!$A$3:$A$8</c:f>
              <c:strCache>
                <c:ptCount val="6"/>
                <c:pt idx="0">
                  <c:v>16-64</c:v>
                </c:pt>
                <c:pt idx="1">
                  <c:v>0-15</c:v>
                </c:pt>
                <c:pt idx="2">
                  <c:v>65-74</c:v>
                </c:pt>
                <c:pt idx="3">
                  <c:v>75-84</c:v>
                </c:pt>
                <c:pt idx="4">
                  <c:v>85-89</c:v>
                </c:pt>
                <c:pt idx="5">
                  <c:v>90+</c:v>
                </c:pt>
              </c:strCache>
            </c:strRef>
          </c:cat>
          <c:val>
            <c:numRef>
              <c:f>Sheet1!$B$3:$B$8</c:f>
              <c:numCache>
                <c:formatCode>General</c:formatCode>
                <c:ptCount val="6"/>
                <c:pt idx="0">
                  <c:v>1922448</c:v>
                </c:pt>
                <c:pt idx="1">
                  <c:v>554841</c:v>
                </c:pt>
                <c:pt idx="2">
                  <c:v>338448</c:v>
                </c:pt>
                <c:pt idx="3">
                  <c:v>197433</c:v>
                </c:pt>
                <c:pt idx="4">
                  <c:v>50041</c:v>
                </c:pt>
                <c:pt idx="5">
                  <c:v>28825</c:v>
                </c:pt>
              </c:numCache>
            </c:numRef>
          </c:val>
        </c:ser>
        <c:dLbls>
          <c:showLegendKey val="0"/>
          <c:showVal val="0"/>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28575" cap="rnd">
              <a:solidFill>
                <a:srgbClr val="582F7A"/>
              </a:solidFill>
              <a:round/>
            </a:ln>
            <a:effectLst/>
          </c:spPr>
          <c:marker>
            <c:symbol val="none"/>
          </c:marker>
          <c:cat>
            <c:numRef>
              <c:f>Data!$C$5:$AB$5</c:f>
              <c:numCache>
                <c:formatCode>0_)</c:formatCode>
                <c:ptCount val="26"/>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pt idx="18">
                  <c:v>2030</c:v>
                </c:pt>
                <c:pt idx="19">
                  <c:v>2031</c:v>
                </c:pt>
                <c:pt idx="20">
                  <c:v>2032</c:v>
                </c:pt>
                <c:pt idx="21">
                  <c:v>2033</c:v>
                </c:pt>
                <c:pt idx="22">
                  <c:v>2034</c:v>
                </c:pt>
                <c:pt idx="23">
                  <c:v>2035</c:v>
                </c:pt>
                <c:pt idx="24">
                  <c:v>2036</c:v>
                </c:pt>
                <c:pt idx="25">
                  <c:v>2037</c:v>
                </c:pt>
              </c:numCache>
            </c:numRef>
          </c:cat>
          <c:val>
            <c:numRef>
              <c:f>Data!$C$9:$AB$9</c:f>
              <c:numCache>
                <c:formatCode>0.00</c:formatCode>
                <c:ptCount val="26"/>
                <c:pt idx="0">
                  <c:v>2.7943411525685318</c:v>
                </c:pt>
                <c:pt idx="1">
                  <c:v>2.7991823537454419</c:v>
                </c:pt>
                <c:pt idx="2">
                  <c:v>2.8014065328964106</c:v>
                </c:pt>
                <c:pt idx="3">
                  <c:v>2.8032583601485053</c:v>
                </c:pt>
                <c:pt idx="4">
                  <c:v>2.8173283541610168</c:v>
                </c:pt>
                <c:pt idx="5">
                  <c:v>2.8489809485593138</c:v>
                </c:pt>
                <c:pt idx="6">
                  <c:v>2.877554550212666</c:v>
                </c:pt>
                <c:pt idx="7">
                  <c:v>2.9388502195999213</c:v>
                </c:pt>
                <c:pt idx="8">
                  <c:v>2.9974615221003251</c:v>
                </c:pt>
                <c:pt idx="9">
                  <c:v>2.9743585044827947</c:v>
                </c:pt>
                <c:pt idx="10">
                  <c:v>2.9293225687102002</c:v>
                </c:pt>
                <c:pt idx="11">
                  <c:v>2.8802910767146028</c:v>
                </c:pt>
                <c:pt idx="12">
                  <c:v>2.8314000668983872</c:v>
                </c:pt>
                <c:pt idx="13">
                  <c:v>2.78129923004566</c:v>
                </c:pt>
                <c:pt idx="14">
                  <c:v>2.7319615877512482</c:v>
                </c:pt>
                <c:pt idx="15">
                  <c:v>2.6807969484442751</c:v>
                </c:pt>
                <c:pt idx="16">
                  <c:v>2.6261941235509005</c:v>
                </c:pt>
                <c:pt idx="17">
                  <c:v>2.5737338315837364</c:v>
                </c:pt>
                <c:pt idx="18">
                  <c:v>2.5192443537404308</c:v>
                </c:pt>
                <c:pt idx="19">
                  <c:v>2.4694561775378121</c:v>
                </c:pt>
                <c:pt idx="20">
                  <c:v>2.4280854204421662</c:v>
                </c:pt>
                <c:pt idx="21">
                  <c:v>2.3886054305280711</c:v>
                </c:pt>
                <c:pt idx="22">
                  <c:v>2.3822056815111705</c:v>
                </c:pt>
                <c:pt idx="23">
                  <c:v>2.4356886320755309</c:v>
                </c:pt>
                <c:pt idx="24">
                  <c:v>2.4654857802399572</c:v>
                </c:pt>
                <c:pt idx="25">
                  <c:v>2.4423038666775096</c:v>
                </c:pt>
              </c:numCache>
            </c:numRef>
          </c:val>
          <c:smooth val="0"/>
        </c:ser>
        <c:dLbls>
          <c:showLegendKey val="0"/>
          <c:showVal val="0"/>
          <c:showCatName val="0"/>
          <c:showSerName val="0"/>
          <c:showPercent val="0"/>
          <c:showBubbleSize val="0"/>
        </c:dLbls>
        <c:marker val="1"/>
        <c:smooth val="0"/>
        <c:axId val="116379648"/>
        <c:axId val="116381184"/>
      </c:lineChart>
      <c:catAx>
        <c:axId val="116379648"/>
        <c:scaling>
          <c:orientation val="minMax"/>
        </c:scaling>
        <c:delete val="0"/>
        <c:axPos val="b"/>
        <c:numFmt formatCode="0_)"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en-US"/>
          </a:p>
        </c:txPr>
        <c:crossAx val="116381184"/>
        <c:crosses val="autoZero"/>
        <c:auto val="1"/>
        <c:lblAlgn val="ctr"/>
        <c:lblOffset val="100"/>
        <c:noMultiLvlLbl val="0"/>
      </c:catAx>
      <c:valAx>
        <c:axId val="116381184"/>
        <c:scaling>
          <c:orientation val="minMax"/>
          <c:max val="3.5"/>
          <c:min val="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0" vert="horz"/>
          <a:lstStyle/>
          <a:p>
            <a:pPr>
              <a:defRPr sz="900" b="0" i="0" u="none" strike="noStrike" baseline="0">
                <a:solidFill>
                  <a:srgbClr val="333333"/>
                </a:solidFill>
                <a:latin typeface="Calibri"/>
                <a:ea typeface="Calibri"/>
                <a:cs typeface="Calibri"/>
              </a:defRPr>
            </a:pPr>
            <a:endParaRPr lang="en-US"/>
          </a:p>
        </c:txPr>
        <c:crossAx val="116379648"/>
        <c:crosses val="autoZero"/>
        <c:crossBetween val="between"/>
      </c:valAx>
      <c:spPr>
        <a:noFill/>
        <a:ln w="25400">
          <a:noFill/>
        </a:ln>
      </c:spPr>
    </c:plotArea>
    <c:plotVisOnly val="1"/>
    <c:dispBlanksAs val="gap"/>
    <c:showDLblsOverMax val="0"/>
  </c:chart>
  <c:spPr>
    <a:ln w="9525" cap="flat" cmpd="sng" algn="ctr">
      <a:no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582F7A"/>
                </a:solidFill>
                <a:latin typeface="+mn-lt"/>
                <a:ea typeface="+mn-ea"/>
                <a:cs typeface="+mn-cs"/>
              </a:defRPr>
            </a:pPr>
            <a:r>
              <a:rPr lang="en-GB">
                <a:solidFill>
                  <a:srgbClr val="582F7A"/>
                </a:solidFill>
              </a:rPr>
              <a:t>Prevalence of dementia with age</a:t>
            </a:r>
          </a:p>
        </c:rich>
      </c:tx>
      <c:overlay val="0"/>
      <c:spPr>
        <a:noFill/>
        <a:ln>
          <a:noFill/>
        </a:ln>
        <a:effectLst/>
      </c:spPr>
    </c:title>
    <c:autoTitleDeleted val="0"/>
    <c:plotArea>
      <c:layout/>
      <c:lineChart>
        <c:grouping val="standard"/>
        <c:varyColors val="0"/>
        <c:ser>
          <c:idx val="0"/>
          <c:order val="0"/>
          <c:tx>
            <c:strRef>
              <c:f>Sheet1!$B$3</c:f>
              <c:strCache>
                <c:ptCount val="1"/>
                <c:pt idx="0">
                  <c:v>Estimated population prevalence</c:v>
                </c:pt>
              </c:strCache>
            </c:strRef>
          </c:tx>
          <c:spPr>
            <a:ln w="28575" cap="rnd">
              <a:solidFill>
                <a:srgbClr val="69A830"/>
              </a:solidFill>
              <a:round/>
            </a:ln>
            <a:effectLst/>
          </c:spPr>
          <c:marker>
            <c:symbol val="circle"/>
            <c:size val="5"/>
            <c:spPr>
              <a:solidFill>
                <a:schemeClr val="accent1"/>
              </a:solidFill>
              <a:ln w="9525">
                <a:solidFill>
                  <a:schemeClr val="accent1"/>
                </a:solidFill>
              </a:ln>
              <a:effectLst/>
            </c:spPr>
          </c:marker>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69A83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Sheet1!$A$4:$A$11</c:f>
              <c:strCache>
                <c:ptCount val="8"/>
                <c:pt idx="0">
                  <c:v>60-64</c:v>
                </c:pt>
                <c:pt idx="1">
                  <c:v>65-69</c:v>
                </c:pt>
                <c:pt idx="2">
                  <c:v>70-74</c:v>
                </c:pt>
                <c:pt idx="3">
                  <c:v>75-79</c:v>
                </c:pt>
                <c:pt idx="4">
                  <c:v>80-84</c:v>
                </c:pt>
                <c:pt idx="5">
                  <c:v>85-89</c:v>
                </c:pt>
                <c:pt idx="6">
                  <c:v>90-94</c:v>
                </c:pt>
                <c:pt idx="7">
                  <c:v>95+</c:v>
                </c:pt>
              </c:strCache>
            </c:strRef>
          </c:cat>
          <c:val>
            <c:numRef>
              <c:f>Sheet1!$B$4:$B$11</c:f>
              <c:numCache>
                <c:formatCode>General</c:formatCode>
                <c:ptCount val="8"/>
                <c:pt idx="0">
                  <c:v>0.9</c:v>
                </c:pt>
                <c:pt idx="1">
                  <c:v>1.7</c:v>
                </c:pt>
                <c:pt idx="2">
                  <c:v>3</c:v>
                </c:pt>
                <c:pt idx="3">
                  <c:v>6</c:v>
                </c:pt>
                <c:pt idx="4">
                  <c:v>11.1</c:v>
                </c:pt>
                <c:pt idx="5">
                  <c:v>18.3</c:v>
                </c:pt>
                <c:pt idx="6">
                  <c:v>29.9</c:v>
                </c:pt>
                <c:pt idx="7">
                  <c:v>41.1</c:v>
                </c:pt>
              </c:numCache>
            </c:numRef>
          </c:val>
          <c:smooth val="1"/>
        </c:ser>
        <c:dLbls>
          <c:dLblPos val="ctr"/>
          <c:showLegendKey val="0"/>
          <c:showVal val="1"/>
          <c:showCatName val="0"/>
          <c:showSerName val="0"/>
          <c:showPercent val="0"/>
          <c:showBubbleSize val="0"/>
        </c:dLbls>
        <c:marker val="1"/>
        <c:smooth val="0"/>
        <c:axId val="113911680"/>
        <c:axId val="113930240"/>
      </c:lineChart>
      <c:catAx>
        <c:axId val="113911680"/>
        <c:scaling>
          <c:orientation val="minMax"/>
        </c:scaling>
        <c:delete val="0"/>
        <c:axPos val="b"/>
        <c:title>
          <c:tx>
            <c:rich>
              <a:bodyPr rot="0" spcFirstLastPara="1" vertOverflow="ellipsis" vert="horz" wrap="square" anchor="ctr" anchorCtr="1"/>
              <a:lstStyle/>
              <a:p>
                <a:pPr>
                  <a:defRPr sz="1330" b="0" i="0" u="none" strike="noStrike" kern="1200" baseline="0">
                    <a:solidFill>
                      <a:srgbClr val="582F7A"/>
                    </a:solidFill>
                    <a:latin typeface="+mn-lt"/>
                    <a:ea typeface="+mn-ea"/>
                    <a:cs typeface="+mn-cs"/>
                  </a:defRPr>
                </a:pPr>
                <a:r>
                  <a:rPr lang="en-US">
                    <a:solidFill>
                      <a:srgbClr val="582F7A"/>
                    </a:solidFill>
                  </a:rPr>
                  <a:t>Age in years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582F7A"/>
                </a:solidFill>
                <a:latin typeface="+mn-lt"/>
                <a:ea typeface="+mn-ea"/>
                <a:cs typeface="+mn-cs"/>
              </a:defRPr>
            </a:pPr>
            <a:endParaRPr lang="en-US"/>
          </a:p>
        </c:txPr>
        <c:crossAx val="113930240"/>
        <c:crosses val="autoZero"/>
        <c:auto val="1"/>
        <c:lblAlgn val="ctr"/>
        <c:lblOffset val="100"/>
        <c:noMultiLvlLbl val="0"/>
      </c:catAx>
      <c:valAx>
        <c:axId val="113930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rgbClr val="582F7A"/>
                    </a:solidFill>
                    <a:latin typeface="+mn-lt"/>
                    <a:ea typeface="+mn-ea"/>
                    <a:cs typeface="+mn-cs"/>
                  </a:defRPr>
                </a:pPr>
                <a:r>
                  <a:rPr lang="en-US">
                    <a:solidFill>
                      <a:srgbClr val="582F7A"/>
                    </a:solidFill>
                  </a:rPr>
                  <a:t>Estimated prevalence (%) of dementia in population</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582F7A"/>
                </a:solidFill>
                <a:latin typeface="+mn-lt"/>
                <a:ea typeface="+mn-ea"/>
                <a:cs typeface="+mn-cs"/>
              </a:defRPr>
            </a:pPr>
            <a:endParaRPr lang="en-US"/>
          </a:p>
        </c:txPr>
        <c:crossAx val="113911680"/>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none" spc="100" normalizeH="0" baseline="0">
                <a:solidFill>
                  <a:schemeClr val="lt1"/>
                </a:solidFill>
                <a:latin typeface="+mn-lt"/>
                <a:ea typeface="+mn-ea"/>
                <a:cs typeface="+mn-cs"/>
              </a:defRPr>
            </a:pPr>
            <a:r>
              <a:rPr lang="en-GB" sz="2000" cap="none" baseline="0" dirty="0" smtClean="0"/>
              <a:t>Sight loss prevalence with age</a:t>
            </a:r>
            <a:endParaRPr lang="en-GB" sz="2000" cap="none" baseline="0" dirty="0"/>
          </a:p>
        </c:rich>
      </c:tx>
      <c:overlay val="0"/>
      <c:spPr>
        <a:noFill/>
        <a:ln>
          <a:noFill/>
        </a:ln>
        <a:effectLst/>
      </c:spPr>
    </c:title>
    <c:autoTitleDeleted val="0"/>
    <c:plotArea>
      <c:layout/>
      <c:barChart>
        <c:barDir val="col"/>
        <c:grouping val="clustered"/>
        <c:varyColors val="0"/>
        <c:ser>
          <c:idx val="0"/>
          <c:order val="0"/>
          <c:spPr>
            <a:pattFill prst="dkUpDiag">
              <a:fgClr>
                <a:srgbClr val="69A830"/>
              </a:fgClr>
              <a:bgClr>
                <a:schemeClr val="bg1"/>
              </a:bgClr>
            </a:pattFill>
            <a:ln>
              <a:noFill/>
            </a:ln>
            <a:effectLst/>
          </c:spPr>
          <c:invertIfNegative val="0"/>
          <c:cat>
            <c:strRef>
              <c:f>Sheet1!$A$3:$A$5</c:f>
              <c:strCache>
                <c:ptCount val="3"/>
                <c:pt idx="0">
                  <c:v>65+</c:v>
                </c:pt>
                <c:pt idx="1">
                  <c:v>75+</c:v>
                </c:pt>
                <c:pt idx="2">
                  <c:v>90+</c:v>
                </c:pt>
              </c:strCache>
            </c:strRef>
          </c:cat>
          <c:val>
            <c:numRef>
              <c:f>Sheet1!$B$3:$B$5</c:f>
              <c:numCache>
                <c:formatCode>0%</c:formatCode>
                <c:ptCount val="3"/>
                <c:pt idx="0">
                  <c:v>0.14000000000000001</c:v>
                </c:pt>
                <c:pt idx="1">
                  <c:v>0.35</c:v>
                </c:pt>
                <c:pt idx="2">
                  <c:v>0.5</c:v>
                </c:pt>
              </c:numCache>
            </c:numRef>
          </c:val>
        </c:ser>
        <c:dLbls>
          <c:showLegendKey val="0"/>
          <c:showVal val="0"/>
          <c:showCatName val="0"/>
          <c:showSerName val="0"/>
          <c:showPercent val="0"/>
          <c:showBubbleSize val="0"/>
        </c:dLbls>
        <c:gapWidth val="269"/>
        <c:overlap val="-20"/>
        <c:axId val="116540160"/>
        <c:axId val="116542080"/>
      </c:barChart>
      <c:catAx>
        <c:axId val="116540160"/>
        <c:scaling>
          <c:orientation val="minMax"/>
        </c:scaling>
        <c:delete val="0"/>
        <c:axPos val="b"/>
        <c:majorGridlines>
          <c:spPr>
            <a:ln w="9525" cap="flat" cmpd="sng" algn="ctr">
              <a:solidFill>
                <a:schemeClr val="lt1">
                  <a:alpha val="2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lt1"/>
                    </a:solidFill>
                    <a:latin typeface="Arial" panose="020B0604020202020204" pitchFamily="34" charset="0"/>
                    <a:ea typeface="+mn-ea"/>
                    <a:cs typeface="Arial" panose="020B0604020202020204" pitchFamily="34" charset="0"/>
                  </a:defRPr>
                </a:pPr>
                <a:r>
                  <a:rPr lang="en-US" sz="1600" b="0" baseline="0" dirty="0">
                    <a:latin typeface="Arial" panose="020B0604020202020204" pitchFamily="34" charset="0"/>
                    <a:cs typeface="Arial" panose="020B0604020202020204" pitchFamily="34" charset="0"/>
                  </a:rPr>
                  <a:t>Age </a:t>
                </a:r>
                <a:r>
                  <a:rPr lang="en-US" sz="1600" b="0" baseline="0" dirty="0" smtClean="0">
                    <a:latin typeface="Arial" panose="020B0604020202020204" pitchFamily="34" charset="0"/>
                    <a:cs typeface="Arial" panose="020B0604020202020204" pitchFamily="34" charset="0"/>
                  </a:rPr>
                  <a:t>group</a:t>
                </a:r>
                <a:endParaRPr lang="en-US" sz="1600" b="0" baseline="0" dirty="0">
                  <a:latin typeface="Arial" panose="020B0604020202020204" pitchFamily="34" charset="0"/>
                  <a:cs typeface="Arial" panose="020B0604020202020204" pitchFamily="34" charset="0"/>
                </a:endParaRPr>
              </a:p>
            </c:rich>
          </c:tx>
          <c:overlay val="0"/>
          <c:spPr>
            <a:noFill/>
            <a:ln>
              <a:noFill/>
            </a:ln>
            <a:effectLst/>
          </c:spPr>
        </c:title>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600" b="0" i="0" u="none" strike="noStrike" kern="1200" cap="all" spc="150" normalizeH="0" baseline="0">
                <a:solidFill>
                  <a:schemeClr val="lt1"/>
                </a:solidFill>
                <a:latin typeface="+mn-lt"/>
                <a:ea typeface="+mn-ea"/>
                <a:cs typeface="+mn-cs"/>
              </a:defRPr>
            </a:pPr>
            <a:endParaRPr lang="en-US"/>
          </a:p>
        </c:txPr>
        <c:crossAx val="116542080"/>
        <c:crosses val="autoZero"/>
        <c:auto val="1"/>
        <c:lblAlgn val="ctr"/>
        <c:lblOffset val="100"/>
        <c:noMultiLvlLbl val="0"/>
      </c:catAx>
      <c:valAx>
        <c:axId val="116542080"/>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lt1"/>
                    </a:solidFill>
                    <a:latin typeface="Arial" panose="020B0604020202020204" pitchFamily="34" charset="0"/>
                    <a:ea typeface="+mn-ea"/>
                    <a:cs typeface="Arial" panose="020B0604020202020204" pitchFamily="34" charset="0"/>
                  </a:defRPr>
                </a:pPr>
                <a:r>
                  <a:rPr lang="en-US" sz="1600" b="0" baseline="0">
                    <a:latin typeface="Arial" panose="020B0604020202020204" pitchFamily="34" charset="0"/>
                    <a:cs typeface="Arial" panose="020B0604020202020204" pitchFamily="34" charset="0"/>
                  </a:rPr>
                  <a:t>Prevalence of sight loss affecting day-to-day living (%)</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solidFill>
                <a:latin typeface="+mn-lt"/>
                <a:ea typeface="+mn-ea"/>
                <a:cs typeface="+mn-cs"/>
              </a:defRPr>
            </a:pPr>
            <a:endParaRPr lang="en-US"/>
          </a:p>
        </c:txPr>
        <c:crossAx val="116540160"/>
        <c:crosses val="autoZero"/>
        <c:crossBetween val="between"/>
      </c:valAx>
      <c:spPr>
        <a:noFill/>
        <a:ln>
          <a:noFill/>
        </a:ln>
        <a:effectLst/>
      </c:spPr>
    </c:plotArea>
    <c:plotVisOnly val="1"/>
    <c:dispBlanksAs val="gap"/>
    <c:showDLblsOverMax val="0"/>
  </c:chart>
  <c:spPr>
    <a:solidFill>
      <a:srgbClr val="582F7A"/>
    </a:solidFill>
    <a:ln w="9525" cap="flat" cmpd="sng" algn="ctr">
      <a:no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none" spc="100" normalizeH="0" baseline="0">
                <a:solidFill>
                  <a:schemeClr val="lt1"/>
                </a:solidFill>
                <a:latin typeface="+mn-lt"/>
                <a:ea typeface="+mn-ea"/>
                <a:cs typeface="+mn-cs"/>
              </a:defRPr>
            </a:pPr>
            <a:r>
              <a:rPr lang="en-GB" cap="none" normalizeH="0" baseline="0"/>
              <a:t>Hearing loss prevalence with age</a:t>
            </a:r>
          </a:p>
        </c:rich>
      </c:tx>
      <c:overlay val="0"/>
      <c:spPr>
        <a:noFill/>
        <a:ln>
          <a:noFill/>
        </a:ln>
        <a:effectLst/>
      </c:spPr>
    </c:title>
    <c:autoTitleDeleted val="0"/>
    <c:plotArea>
      <c:layout/>
      <c:barChart>
        <c:barDir val="col"/>
        <c:grouping val="clustered"/>
        <c:varyColors val="0"/>
        <c:ser>
          <c:idx val="0"/>
          <c:order val="0"/>
          <c:spPr>
            <a:pattFill prst="dkUpDiag">
              <a:fgClr>
                <a:srgbClr val="69A830"/>
              </a:fgClr>
              <a:bgClr>
                <a:schemeClr val="bg1"/>
              </a:bgClr>
            </a:pattFill>
            <a:ln>
              <a:noFill/>
            </a:ln>
            <a:effectLst/>
          </c:spPr>
          <c:invertIfNegative val="0"/>
          <c:cat>
            <c:strRef>
              <c:f>Sheet1!$A$7:$A$11</c:f>
              <c:strCache>
                <c:ptCount val="5"/>
                <c:pt idx="0">
                  <c:v>&lt;50</c:v>
                </c:pt>
                <c:pt idx="1">
                  <c:v>50-59</c:v>
                </c:pt>
                <c:pt idx="2">
                  <c:v>60-69</c:v>
                </c:pt>
                <c:pt idx="3">
                  <c:v>70-79</c:v>
                </c:pt>
                <c:pt idx="4">
                  <c:v>80+</c:v>
                </c:pt>
              </c:strCache>
            </c:strRef>
          </c:cat>
          <c:val>
            <c:numRef>
              <c:f>Sheet1!$B$7:$B$11</c:f>
              <c:numCache>
                <c:formatCode>0%</c:formatCode>
                <c:ptCount val="5"/>
                <c:pt idx="0">
                  <c:v>0.06</c:v>
                </c:pt>
                <c:pt idx="1">
                  <c:v>0.15</c:v>
                </c:pt>
                <c:pt idx="2">
                  <c:v>0.23</c:v>
                </c:pt>
                <c:pt idx="3">
                  <c:v>0.33</c:v>
                </c:pt>
                <c:pt idx="4">
                  <c:v>0.48</c:v>
                </c:pt>
              </c:numCache>
            </c:numRef>
          </c:val>
        </c:ser>
        <c:dLbls>
          <c:showLegendKey val="0"/>
          <c:showVal val="0"/>
          <c:showCatName val="0"/>
          <c:showSerName val="0"/>
          <c:showPercent val="0"/>
          <c:showBubbleSize val="0"/>
        </c:dLbls>
        <c:gapWidth val="269"/>
        <c:overlap val="-20"/>
        <c:axId val="116574848"/>
        <c:axId val="113984256"/>
      </c:barChart>
      <c:catAx>
        <c:axId val="116574848"/>
        <c:scaling>
          <c:orientation val="minMax"/>
        </c:scaling>
        <c:delete val="0"/>
        <c:axPos val="b"/>
        <c:majorGridlines>
          <c:spPr>
            <a:ln w="9525" cap="flat" cmpd="sng" algn="ctr">
              <a:solidFill>
                <a:schemeClr val="lt1">
                  <a:alpha val="2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lt1"/>
                    </a:solidFill>
                    <a:latin typeface="Arial" panose="020B0604020202020204" pitchFamily="34" charset="0"/>
                    <a:ea typeface="+mn-ea"/>
                    <a:cs typeface="Arial" panose="020B0604020202020204" pitchFamily="34" charset="0"/>
                  </a:defRPr>
                </a:pPr>
                <a:r>
                  <a:rPr lang="en-US" sz="1600" b="0">
                    <a:latin typeface="Arial" panose="020B0604020202020204" pitchFamily="34" charset="0"/>
                    <a:cs typeface="Arial" panose="020B0604020202020204" pitchFamily="34" charset="0"/>
                  </a:rPr>
                  <a:t>Age group</a:t>
                </a:r>
              </a:p>
            </c:rich>
          </c:tx>
          <c:overlay val="0"/>
          <c:spPr>
            <a:noFill/>
            <a:ln>
              <a:noFill/>
            </a:ln>
            <a:effectLst/>
          </c:spPr>
        </c:title>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064" b="0" i="0" u="none" strike="noStrike" kern="1200" cap="all" spc="150" normalizeH="0" baseline="0">
                <a:solidFill>
                  <a:schemeClr val="lt1"/>
                </a:solidFill>
                <a:latin typeface="+mn-lt"/>
                <a:ea typeface="+mn-ea"/>
                <a:cs typeface="+mn-cs"/>
              </a:defRPr>
            </a:pPr>
            <a:endParaRPr lang="en-US"/>
          </a:p>
        </c:txPr>
        <c:crossAx val="113984256"/>
        <c:crosses val="autoZero"/>
        <c:auto val="1"/>
        <c:lblAlgn val="ctr"/>
        <c:lblOffset val="100"/>
        <c:noMultiLvlLbl val="0"/>
      </c:catAx>
      <c:valAx>
        <c:axId val="113984256"/>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Reported prevalence of hearing loss (%)</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16574848"/>
        <c:crosses val="autoZero"/>
        <c:crossBetween val="between"/>
      </c:valAx>
      <c:spPr>
        <a:noFill/>
        <a:ln>
          <a:noFill/>
        </a:ln>
        <a:effectLst/>
      </c:spPr>
    </c:plotArea>
    <c:plotVisOnly val="1"/>
    <c:dispBlanksAs val="gap"/>
    <c:showDLblsOverMax val="0"/>
  </c:chart>
  <c:spPr>
    <a:solidFill>
      <a:srgbClr val="582F7A"/>
    </a:solidFill>
    <a:ln w="9525" cap="flat" cmpd="sng" algn="ctr">
      <a:no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3.6807632186078076E-2"/>
          <c:y val="9.0588497890918968E-2"/>
          <c:w val="0.93089944731923735"/>
          <c:h val="0.83574235749684711"/>
        </c:manualLayout>
      </c:layout>
      <c:pieChart>
        <c:varyColors val="1"/>
        <c:ser>
          <c:idx val="0"/>
          <c:order val="0"/>
          <c:dPt>
            <c:idx val="0"/>
            <c:bubble3D val="0"/>
            <c:spPr>
              <a:solidFill>
                <a:schemeClr val="accent1">
                  <a:shade val="53000"/>
                </a:schemeClr>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1">
                  <a:shade val="76000"/>
                </a:schemeClr>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1">
                  <a:tint val="77000"/>
                </a:schemeClr>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1">
                  <a:tint val="54000"/>
                </a:schemeClr>
              </a:solidFill>
              <a:ln>
                <a:noFill/>
              </a:ln>
              <a:effectLst/>
              <a:scene3d>
                <a:camera prst="orthographicFront"/>
                <a:lightRig rig="brightRoom" dir="t"/>
              </a:scene3d>
              <a:sp3d prstMaterial="flat">
                <a:bevelT w="50800" h="101600" prst="angle"/>
                <a:contourClr>
                  <a:srgbClr val="000000"/>
                </a:contourClr>
              </a:sp3d>
            </c:spPr>
          </c:dPt>
          <c:dLbls>
            <c:dLbl>
              <c:idx val="0"/>
              <c:layout>
                <c:manualLayout>
                  <c:x val="-0.14662116528049823"/>
                  <c:y val="9.2733261731541866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5.87309507193804E-2"/>
                  <c:y val="-0.19838065901317076"/>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Sheet1!$A$1:$A$5</c:f>
              <c:strCache>
                <c:ptCount val="5"/>
                <c:pt idx="0">
                  <c:v>Unworn pendant</c:v>
                </c:pt>
                <c:pt idx="1">
                  <c:v>Denial</c:v>
                </c:pt>
                <c:pt idx="2">
                  <c:v>Not wanting to disturb operator</c:v>
                </c:pt>
                <c:pt idx="3">
                  <c:v>Unaware of a problem</c:v>
                </c:pt>
                <c:pt idx="4">
                  <c:v>Too timid</c:v>
                </c:pt>
              </c:strCache>
            </c:strRef>
          </c:cat>
          <c:val>
            <c:numRef>
              <c:f>Sheet1!$B$1:$B$5</c:f>
              <c:numCache>
                <c:formatCode>General</c:formatCode>
                <c:ptCount val="5"/>
                <c:pt idx="0">
                  <c:v>38</c:v>
                </c:pt>
                <c:pt idx="1">
                  <c:v>28</c:v>
                </c:pt>
                <c:pt idx="2">
                  <c:v>17</c:v>
                </c:pt>
                <c:pt idx="3">
                  <c:v>12</c:v>
                </c:pt>
                <c:pt idx="4">
                  <c:v>5</c:v>
                </c:pt>
              </c:numCache>
            </c:numRef>
          </c:val>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4">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4">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24A059-92EC-40E7-B2E0-6ED1AE18A824}" type="doc">
      <dgm:prSet loTypeId="urn:microsoft.com/office/officeart/2005/8/layout/cycle8" loCatId="cycle" qsTypeId="urn:microsoft.com/office/officeart/2005/8/quickstyle/simple4" qsCatId="simple" csTypeId="urn:microsoft.com/office/officeart/2005/8/colors/colorful4" csCatId="colorful" phldr="1"/>
      <dgm:spPr/>
    </dgm:pt>
    <dgm:pt modelId="{E47AC9DF-77F8-45F2-A610-D2BAEE31EDEB}">
      <dgm:prSet phldrT="[Text]" custT="1"/>
      <dgm:spPr/>
      <dgm:t>
        <a:bodyPr/>
        <a:lstStyle/>
        <a:p>
          <a:r>
            <a:rPr lang="en-GB" sz="1600" b="1" dirty="0" smtClean="0">
              <a:latin typeface="Arial Narrow" panose="020B0606020202030204" pitchFamily="34" charset="0"/>
            </a:rPr>
            <a:t>Referral</a:t>
          </a:r>
          <a:endParaRPr lang="en-GB" sz="1400" b="1" dirty="0">
            <a:latin typeface="Arial Narrow" panose="020B0606020202030204" pitchFamily="34" charset="0"/>
          </a:endParaRPr>
        </a:p>
      </dgm:t>
    </dgm:pt>
    <dgm:pt modelId="{0C414FD0-5F9B-480E-BB18-67344BF1ED3C}" type="parTrans" cxnId="{364815F0-7E3F-4535-9ED6-DB06661E9FF0}">
      <dgm:prSet/>
      <dgm:spPr/>
      <dgm:t>
        <a:bodyPr/>
        <a:lstStyle/>
        <a:p>
          <a:endParaRPr lang="en-GB"/>
        </a:p>
      </dgm:t>
    </dgm:pt>
    <dgm:pt modelId="{F751FD1C-01F0-4FFD-85AD-3D9E43917AB3}" type="sibTrans" cxnId="{364815F0-7E3F-4535-9ED6-DB06661E9FF0}">
      <dgm:prSet/>
      <dgm:spPr/>
      <dgm:t>
        <a:bodyPr/>
        <a:lstStyle/>
        <a:p>
          <a:endParaRPr lang="en-GB"/>
        </a:p>
      </dgm:t>
    </dgm:pt>
    <dgm:pt modelId="{79AD1591-F637-4D11-B85D-D31E951BF1E5}">
      <dgm:prSet phldrT="[Text]" custT="1"/>
      <dgm:spPr/>
      <dgm:t>
        <a:bodyPr/>
        <a:lstStyle/>
        <a:p>
          <a:r>
            <a:rPr lang="en-GB" sz="1600" b="1" dirty="0" smtClean="0">
              <a:latin typeface="Arial Narrow" panose="020B0606020202030204" pitchFamily="34" charset="0"/>
            </a:rPr>
            <a:t>Assessment</a:t>
          </a:r>
          <a:endParaRPr lang="en-GB" sz="1400" b="1" dirty="0">
            <a:latin typeface="Arial Narrow" panose="020B0606020202030204" pitchFamily="34" charset="0"/>
          </a:endParaRPr>
        </a:p>
      </dgm:t>
    </dgm:pt>
    <dgm:pt modelId="{0E9CBB94-8C18-412D-9D3D-E4BD607EEE32}" type="parTrans" cxnId="{004F5C48-A4A9-4CA0-8BDE-FE320CA13B1C}">
      <dgm:prSet/>
      <dgm:spPr/>
      <dgm:t>
        <a:bodyPr/>
        <a:lstStyle/>
        <a:p>
          <a:endParaRPr lang="en-GB"/>
        </a:p>
      </dgm:t>
    </dgm:pt>
    <dgm:pt modelId="{7BAB52CE-374F-490C-858C-5EA4AA1675C3}" type="sibTrans" cxnId="{004F5C48-A4A9-4CA0-8BDE-FE320CA13B1C}">
      <dgm:prSet/>
      <dgm:spPr/>
      <dgm:t>
        <a:bodyPr/>
        <a:lstStyle/>
        <a:p>
          <a:endParaRPr lang="en-GB"/>
        </a:p>
      </dgm:t>
    </dgm:pt>
    <dgm:pt modelId="{CBC19814-C426-4529-9813-31ECCDF00E2F}">
      <dgm:prSet phldrT="[Text]" custT="1"/>
      <dgm:spPr/>
      <dgm:t>
        <a:bodyPr/>
        <a:lstStyle/>
        <a:p>
          <a:r>
            <a:rPr lang="en-GB" sz="1500" b="1" dirty="0" smtClean="0">
              <a:latin typeface="Arial Narrow" panose="020B0606020202030204" pitchFamily="34" charset="0"/>
            </a:rPr>
            <a:t>Technology</a:t>
          </a:r>
          <a:r>
            <a:rPr lang="en-GB" sz="1600" b="1" dirty="0" smtClean="0">
              <a:latin typeface="Arial Narrow" panose="020B0606020202030204" pitchFamily="34" charset="0"/>
            </a:rPr>
            <a:t> </a:t>
          </a:r>
          <a:r>
            <a:rPr lang="en-GB" sz="1600" b="1" dirty="0" err="1" smtClean="0">
              <a:latin typeface="Arial Narrow" panose="020B0606020202030204" pitchFamily="34" charset="0"/>
            </a:rPr>
            <a:t>r</a:t>
          </a:r>
          <a:r>
            <a:rPr lang="en-GB" sz="1500" b="1" dirty="0" err="1" smtClean="0">
              <a:latin typeface="Arial Narrow" panose="020B0606020202030204" pitchFamily="34" charset="0"/>
            </a:rPr>
            <a:t>ecommen-dation</a:t>
          </a:r>
          <a:endParaRPr lang="en-GB" sz="1500" b="1" dirty="0">
            <a:latin typeface="Arial Narrow" panose="020B0606020202030204" pitchFamily="34" charset="0"/>
          </a:endParaRPr>
        </a:p>
      </dgm:t>
    </dgm:pt>
    <dgm:pt modelId="{B1DE0DCE-FD82-4186-8A4B-24597364B649}" type="parTrans" cxnId="{A2F62F0E-AD77-4BA9-800C-CA4CF5D3B8DD}">
      <dgm:prSet/>
      <dgm:spPr/>
      <dgm:t>
        <a:bodyPr/>
        <a:lstStyle/>
        <a:p>
          <a:endParaRPr lang="en-GB"/>
        </a:p>
      </dgm:t>
    </dgm:pt>
    <dgm:pt modelId="{1A19AF69-833B-4B93-9E0C-44C0155CC3E8}" type="sibTrans" cxnId="{A2F62F0E-AD77-4BA9-800C-CA4CF5D3B8DD}">
      <dgm:prSet/>
      <dgm:spPr/>
      <dgm:t>
        <a:bodyPr/>
        <a:lstStyle/>
        <a:p>
          <a:endParaRPr lang="en-GB"/>
        </a:p>
      </dgm:t>
    </dgm:pt>
    <dgm:pt modelId="{3E34B8BB-26F8-4821-B212-C91224A2C212}">
      <dgm:prSet phldrT="[Text]" custT="1"/>
      <dgm:spPr/>
      <dgm:t>
        <a:bodyPr/>
        <a:lstStyle/>
        <a:p>
          <a:r>
            <a:rPr lang="en-GB" sz="1600" b="1" dirty="0" smtClean="0">
              <a:latin typeface="Arial Narrow" panose="020B0606020202030204" pitchFamily="34" charset="0"/>
            </a:rPr>
            <a:t>Installation</a:t>
          </a:r>
          <a:endParaRPr lang="en-GB" sz="1400" b="1" dirty="0">
            <a:latin typeface="Arial Narrow" panose="020B0606020202030204" pitchFamily="34" charset="0"/>
          </a:endParaRPr>
        </a:p>
      </dgm:t>
    </dgm:pt>
    <dgm:pt modelId="{B3F7D924-8D9F-4E0F-B164-AF81F3A1A73C}" type="parTrans" cxnId="{B6CCDC99-7FC5-480F-96D7-9E6FD7813FE4}">
      <dgm:prSet/>
      <dgm:spPr/>
      <dgm:t>
        <a:bodyPr/>
        <a:lstStyle/>
        <a:p>
          <a:endParaRPr lang="en-GB"/>
        </a:p>
      </dgm:t>
    </dgm:pt>
    <dgm:pt modelId="{AB4DB6F8-98CB-45BB-A6A4-344F55F443CC}" type="sibTrans" cxnId="{B6CCDC99-7FC5-480F-96D7-9E6FD7813FE4}">
      <dgm:prSet/>
      <dgm:spPr/>
      <dgm:t>
        <a:bodyPr/>
        <a:lstStyle/>
        <a:p>
          <a:endParaRPr lang="en-GB"/>
        </a:p>
      </dgm:t>
    </dgm:pt>
    <dgm:pt modelId="{1C1FD8DB-775C-4EE9-BC68-D81787D5692B}">
      <dgm:prSet phldrT="[Text]" custT="1"/>
      <dgm:spPr/>
      <dgm:t>
        <a:bodyPr/>
        <a:lstStyle/>
        <a:p>
          <a:r>
            <a:rPr lang="en-GB" sz="1600" b="1" dirty="0" smtClean="0">
              <a:latin typeface="Arial Narrow" panose="020B0606020202030204" pitchFamily="34" charset="0"/>
            </a:rPr>
            <a:t>Monitoring</a:t>
          </a:r>
          <a:endParaRPr lang="en-GB" sz="1400" b="1" dirty="0">
            <a:latin typeface="Arial Narrow" panose="020B0606020202030204" pitchFamily="34" charset="0"/>
          </a:endParaRPr>
        </a:p>
      </dgm:t>
    </dgm:pt>
    <dgm:pt modelId="{39DC1FB5-4E09-4887-9900-BE1663E4AE7D}" type="parTrans" cxnId="{834531F8-5753-4B6B-85DA-47D67DC98BB7}">
      <dgm:prSet/>
      <dgm:spPr/>
      <dgm:t>
        <a:bodyPr/>
        <a:lstStyle/>
        <a:p>
          <a:endParaRPr lang="en-GB"/>
        </a:p>
      </dgm:t>
    </dgm:pt>
    <dgm:pt modelId="{C7769D6F-3234-462E-B983-FF4D95180677}" type="sibTrans" cxnId="{834531F8-5753-4B6B-85DA-47D67DC98BB7}">
      <dgm:prSet/>
      <dgm:spPr/>
      <dgm:t>
        <a:bodyPr/>
        <a:lstStyle/>
        <a:p>
          <a:endParaRPr lang="en-GB"/>
        </a:p>
      </dgm:t>
    </dgm:pt>
    <dgm:pt modelId="{C3CE63E3-4768-4D8C-90B0-141BF4A917D9}">
      <dgm:prSet phldrT="[Text]" custT="1"/>
      <dgm:spPr/>
      <dgm:t>
        <a:bodyPr/>
        <a:lstStyle/>
        <a:p>
          <a:r>
            <a:rPr lang="en-GB" sz="1600" b="1" dirty="0" smtClean="0">
              <a:latin typeface="Arial Narrow" panose="020B0606020202030204" pitchFamily="34" charset="0"/>
            </a:rPr>
            <a:t>Response</a:t>
          </a:r>
          <a:endParaRPr lang="en-GB" sz="1400" b="1" dirty="0">
            <a:latin typeface="Arial Narrow" panose="020B0606020202030204" pitchFamily="34" charset="0"/>
          </a:endParaRPr>
        </a:p>
      </dgm:t>
    </dgm:pt>
    <dgm:pt modelId="{4010BD76-F481-4D07-B722-2A3B450463FA}" type="parTrans" cxnId="{325E9B01-FC50-4AAC-868A-7A2FB3B9BB33}">
      <dgm:prSet/>
      <dgm:spPr/>
      <dgm:t>
        <a:bodyPr/>
        <a:lstStyle/>
        <a:p>
          <a:endParaRPr lang="en-GB"/>
        </a:p>
      </dgm:t>
    </dgm:pt>
    <dgm:pt modelId="{31D7A804-8BCD-4380-82A7-040044A0A35D}" type="sibTrans" cxnId="{325E9B01-FC50-4AAC-868A-7A2FB3B9BB33}">
      <dgm:prSet/>
      <dgm:spPr/>
      <dgm:t>
        <a:bodyPr/>
        <a:lstStyle/>
        <a:p>
          <a:endParaRPr lang="en-GB"/>
        </a:p>
      </dgm:t>
    </dgm:pt>
    <dgm:pt modelId="{E42691FB-D667-4E04-AE66-A46B1089E900}">
      <dgm:prSet phldrT="[Text]" custT="1"/>
      <dgm:spPr/>
      <dgm:t>
        <a:bodyPr/>
        <a:lstStyle/>
        <a:p>
          <a:r>
            <a:rPr lang="en-GB" sz="1600" b="1" dirty="0" smtClean="0">
              <a:latin typeface="Arial Narrow" panose="020B0606020202030204" pitchFamily="34" charset="0"/>
            </a:rPr>
            <a:t>Review</a:t>
          </a:r>
          <a:endParaRPr lang="en-GB" sz="1400" b="1" dirty="0">
            <a:latin typeface="Arial Narrow" panose="020B0606020202030204" pitchFamily="34" charset="0"/>
          </a:endParaRPr>
        </a:p>
      </dgm:t>
    </dgm:pt>
    <dgm:pt modelId="{64EE322E-A2B1-4048-BE61-5CE4D3840BAC}" type="parTrans" cxnId="{13CDABB3-3C85-4539-BAD3-8B4B56A4C425}">
      <dgm:prSet/>
      <dgm:spPr/>
      <dgm:t>
        <a:bodyPr/>
        <a:lstStyle/>
        <a:p>
          <a:endParaRPr lang="en-GB"/>
        </a:p>
      </dgm:t>
    </dgm:pt>
    <dgm:pt modelId="{E424BAD8-12AE-4BED-9093-7A7329CC2D32}" type="sibTrans" cxnId="{13CDABB3-3C85-4539-BAD3-8B4B56A4C425}">
      <dgm:prSet/>
      <dgm:spPr/>
      <dgm:t>
        <a:bodyPr/>
        <a:lstStyle/>
        <a:p>
          <a:endParaRPr lang="en-GB"/>
        </a:p>
      </dgm:t>
    </dgm:pt>
    <dgm:pt modelId="{F7C033AA-CB38-4428-97BB-4B1D4EABADFC}" type="pres">
      <dgm:prSet presAssocID="{1C24A059-92EC-40E7-B2E0-6ED1AE18A824}" presName="compositeShape" presStyleCnt="0">
        <dgm:presLayoutVars>
          <dgm:chMax val="7"/>
          <dgm:dir/>
          <dgm:resizeHandles val="exact"/>
        </dgm:presLayoutVars>
      </dgm:prSet>
      <dgm:spPr/>
    </dgm:pt>
    <dgm:pt modelId="{DB4D8A1E-7D24-4158-843F-9BA31AFEF524}" type="pres">
      <dgm:prSet presAssocID="{1C24A059-92EC-40E7-B2E0-6ED1AE18A824}" presName="wedge1" presStyleLbl="node1" presStyleIdx="0" presStyleCnt="7"/>
      <dgm:spPr/>
      <dgm:t>
        <a:bodyPr/>
        <a:lstStyle/>
        <a:p>
          <a:endParaRPr lang="en-GB"/>
        </a:p>
      </dgm:t>
    </dgm:pt>
    <dgm:pt modelId="{35DB94EC-CEE1-4724-8BCB-A563F8B9CA65}" type="pres">
      <dgm:prSet presAssocID="{1C24A059-92EC-40E7-B2E0-6ED1AE18A824}" presName="dummy1a" presStyleCnt="0"/>
      <dgm:spPr/>
    </dgm:pt>
    <dgm:pt modelId="{8ABEA7B0-CCDA-4A2C-8D4C-4D92C80FE839}" type="pres">
      <dgm:prSet presAssocID="{1C24A059-92EC-40E7-B2E0-6ED1AE18A824}" presName="dummy1b" presStyleCnt="0"/>
      <dgm:spPr/>
    </dgm:pt>
    <dgm:pt modelId="{3F7394FB-D729-43F1-B201-CDA167D81E7A}" type="pres">
      <dgm:prSet presAssocID="{1C24A059-92EC-40E7-B2E0-6ED1AE18A824}" presName="wedge1Tx" presStyleLbl="node1" presStyleIdx="0" presStyleCnt="7">
        <dgm:presLayoutVars>
          <dgm:chMax val="0"/>
          <dgm:chPref val="0"/>
          <dgm:bulletEnabled val="1"/>
        </dgm:presLayoutVars>
      </dgm:prSet>
      <dgm:spPr/>
      <dgm:t>
        <a:bodyPr/>
        <a:lstStyle/>
        <a:p>
          <a:endParaRPr lang="en-GB"/>
        </a:p>
      </dgm:t>
    </dgm:pt>
    <dgm:pt modelId="{0254F4E4-A207-4F98-A501-6B06EB7FB0D4}" type="pres">
      <dgm:prSet presAssocID="{1C24A059-92EC-40E7-B2E0-6ED1AE18A824}" presName="wedge2" presStyleLbl="node1" presStyleIdx="1" presStyleCnt="7"/>
      <dgm:spPr/>
      <dgm:t>
        <a:bodyPr/>
        <a:lstStyle/>
        <a:p>
          <a:endParaRPr lang="en-GB"/>
        </a:p>
      </dgm:t>
    </dgm:pt>
    <dgm:pt modelId="{856C9D49-F1D0-4669-871F-6C6D028D41EE}" type="pres">
      <dgm:prSet presAssocID="{1C24A059-92EC-40E7-B2E0-6ED1AE18A824}" presName="dummy2a" presStyleCnt="0"/>
      <dgm:spPr/>
    </dgm:pt>
    <dgm:pt modelId="{8AF47D3A-9515-4034-A301-BA8BFF6C229F}" type="pres">
      <dgm:prSet presAssocID="{1C24A059-92EC-40E7-B2E0-6ED1AE18A824}" presName="dummy2b" presStyleCnt="0"/>
      <dgm:spPr/>
    </dgm:pt>
    <dgm:pt modelId="{6CE4209C-0F68-439E-ABB5-4759456978EE}" type="pres">
      <dgm:prSet presAssocID="{1C24A059-92EC-40E7-B2E0-6ED1AE18A824}" presName="wedge2Tx" presStyleLbl="node1" presStyleIdx="1" presStyleCnt="7">
        <dgm:presLayoutVars>
          <dgm:chMax val="0"/>
          <dgm:chPref val="0"/>
          <dgm:bulletEnabled val="1"/>
        </dgm:presLayoutVars>
      </dgm:prSet>
      <dgm:spPr/>
      <dgm:t>
        <a:bodyPr/>
        <a:lstStyle/>
        <a:p>
          <a:endParaRPr lang="en-GB"/>
        </a:p>
      </dgm:t>
    </dgm:pt>
    <dgm:pt modelId="{26F4DB96-1CD0-461C-9837-4CB8E7C11D8A}" type="pres">
      <dgm:prSet presAssocID="{1C24A059-92EC-40E7-B2E0-6ED1AE18A824}" presName="wedge3" presStyleLbl="node1" presStyleIdx="2" presStyleCnt="7"/>
      <dgm:spPr/>
      <dgm:t>
        <a:bodyPr/>
        <a:lstStyle/>
        <a:p>
          <a:endParaRPr lang="en-GB"/>
        </a:p>
      </dgm:t>
    </dgm:pt>
    <dgm:pt modelId="{88D5D4CC-0210-4C28-83A4-1301CC84E2FE}" type="pres">
      <dgm:prSet presAssocID="{1C24A059-92EC-40E7-B2E0-6ED1AE18A824}" presName="dummy3a" presStyleCnt="0"/>
      <dgm:spPr/>
    </dgm:pt>
    <dgm:pt modelId="{9842E2D6-B265-4D95-816A-C880BD5FFAFD}" type="pres">
      <dgm:prSet presAssocID="{1C24A059-92EC-40E7-B2E0-6ED1AE18A824}" presName="dummy3b" presStyleCnt="0"/>
      <dgm:spPr/>
    </dgm:pt>
    <dgm:pt modelId="{6C75B766-366F-4358-A232-9CD209779CBC}" type="pres">
      <dgm:prSet presAssocID="{1C24A059-92EC-40E7-B2E0-6ED1AE18A824}" presName="wedge3Tx" presStyleLbl="node1" presStyleIdx="2" presStyleCnt="7">
        <dgm:presLayoutVars>
          <dgm:chMax val="0"/>
          <dgm:chPref val="0"/>
          <dgm:bulletEnabled val="1"/>
        </dgm:presLayoutVars>
      </dgm:prSet>
      <dgm:spPr/>
      <dgm:t>
        <a:bodyPr/>
        <a:lstStyle/>
        <a:p>
          <a:endParaRPr lang="en-GB"/>
        </a:p>
      </dgm:t>
    </dgm:pt>
    <dgm:pt modelId="{ECC169F0-7E68-4D0D-BF26-A4C3C7B0459F}" type="pres">
      <dgm:prSet presAssocID="{1C24A059-92EC-40E7-B2E0-6ED1AE18A824}" presName="wedge4" presStyleLbl="node1" presStyleIdx="3" presStyleCnt="7"/>
      <dgm:spPr/>
      <dgm:t>
        <a:bodyPr/>
        <a:lstStyle/>
        <a:p>
          <a:endParaRPr lang="en-GB"/>
        </a:p>
      </dgm:t>
    </dgm:pt>
    <dgm:pt modelId="{706C683F-2EF7-47D2-8B7C-CF5B7291D9E3}" type="pres">
      <dgm:prSet presAssocID="{1C24A059-92EC-40E7-B2E0-6ED1AE18A824}" presName="dummy4a" presStyleCnt="0"/>
      <dgm:spPr/>
    </dgm:pt>
    <dgm:pt modelId="{41ECC51C-D33F-47A0-A661-EC70A221894F}" type="pres">
      <dgm:prSet presAssocID="{1C24A059-92EC-40E7-B2E0-6ED1AE18A824}" presName="dummy4b" presStyleCnt="0"/>
      <dgm:spPr/>
    </dgm:pt>
    <dgm:pt modelId="{EE24EEDD-869A-4A6C-BF90-C3D8B016DA31}" type="pres">
      <dgm:prSet presAssocID="{1C24A059-92EC-40E7-B2E0-6ED1AE18A824}" presName="wedge4Tx" presStyleLbl="node1" presStyleIdx="3" presStyleCnt="7">
        <dgm:presLayoutVars>
          <dgm:chMax val="0"/>
          <dgm:chPref val="0"/>
          <dgm:bulletEnabled val="1"/>
        </dgm:presLayoutVars>
      </dgm:prSet>
      <dgm:spPr/>
      <dgm:t>
        <a:bodyPr/>
        <a:lstStyle/>
        <a:p>
          <a:endParaRPr lang="en-GB"/>
        </a:p>
      </dgm:t>
    </dgm:pt>
    <dgm:pt modelId="{DED003DA-3E5B-4EC5-A500-A3F5FC1F549C}" type="pres">
      <dgm:prSet presAssocID="{1C24A059-92EC-40E7-B2E0-6ED1AE18A824}" presName="wedge5" presStyleLbl="node1" presStyleIdx="4" presStyleCnt="7"/>
      <dgm:spPr/>
      <dgm:t>
        <a:bodyPr/>
        <a:lstStyle/>
        <a:p>
          <a:endParaRPr lang="en-GB"/>
        </a:p>
      </dgm:t>
    </dgm:pt>
    <dgm:pt modelId="{5B56A2B5-21A7-40EC-9F69-DDF81E891F49}" type="pres">
      <dgm:prSet presAssocID="{1C24A059-92EC-40E7-B2E0-6ED1AE18A824}" presName="dummy5a" presStyleCnt="0"/>
      <dgm:spPr/>
    </dgm:pt>
    <dgm:pt modelId="{3B610565-BA0B-44EB-938F-65D6EE5A37C0}" type="pres">
      <dgm:prSet presAssocID="{1C24A059-92EC-40E7-B2E0-6ED1AE18A824}" presName="dummy5b" presStyleCnt="0"/>
      <dgm:spPr/>
    </dgm:pt>
    <dgm:pt modelId="{9A665EEE-0726-4831-B8F7-FDBE92B7A649}" type="pres">
      <dgm:prSet presAssocID="{1C24A059-92EC-40E7-B2E0-6ED1AE18A824}" presName="wedge5Tx" presStyleLbl="node1" presStyleIdx="4" presStyleCnt="7">
        <dgm:presLayoutVars>
          <dgm:chMax val="0"/>
          <dgm:chPref val="0"/>
          <dgm:bulletEnabled val="1"/>
        </dgm:presLayoutVars>
      </dgm:prSet>
      <dgm:spPr/>
      <dgm:t>
        <a:bodyPr/>
        <a:lstStyle/>
        <a:p>
          <a:endParaRPr lang="en-GB"/>
        </a:p>
      </dgm:t>
    </dgm:pt>
    <dgm:pt modelId="{2CE21298-0F25-404A-8257-079E32914F04}" type="pres">
      <dgm:prSet presAssocID="{1C24A059-92EC-40E7-B2E0-6ED1AE18A824}" presName="wedge6" presStyleLbl="node1" presStyleIdx="5" presStyleCnt="7"/>
      <dgm:spPr/>
      <dgm:t>
        <a:bodyPr/>
        <a:lstStyle/>
        <a:p>
          <a:endParaRPr lang="en-GB"/>
        </a:p>
      </dgm:t>
    </dgm:pt>
    <dgm:pt modelId="{E9AAE209-2544-4C44-B4B0-FE8BBEBCC336}" type="pres">
      <dgm:prSet presAssocID="{1C24A059-92EC-40E7-B2E0-6ED1AE18A824}" presName="dummy6a" presStyleCnt="0"/>
      <dgm:spPr/>
    </dgm:pt>
    <dgm:pt modelId="{240C00E6-EA1A-44F3-8F31-A2F3F116B7A5}" type="pres">
      <dgm:prSet presAssocID="{1C24A059-92EC-40E7-B2E0-6ED1AE18A824}" presName="dummy6b" presStyleCnt="0"/>
      <dgm:spPr/>
    </dgm:pt>
    <dgm:pt modelId="{376BA6EA-7F3F-4ED3-BAAF-9BD33243D39F}" type="pres">
      <dgm:prSet presAssocID="{1C24A059-92EC-40E7-B2E0-6ED1AE18A824}" presName="wedge6Tx" presStyleLbl="node1" presStyleIdx="5" presStyleCnt="7">
        <dgm:presLayoutVars>
          <dgm:chMax val="0"/>
          <dgm:chPref val="0"/>
          <dgm:bulletEnabled val="1"/>
        </dgm:presLayoutVars>
      </dgm:prSet>
      <dgm:spPr/>
      <dgm:t>
        <a:bodyPr/>
        <a:lstStyle/>
        <a:p>
          <a:endParaRPr lang="en-GB"/>
        </a:p>
      </dgm:t>
    </dgm:pt>
    <dgm:pt modelId="{5EC1D541-E9D3-4C9B-90E7-F4DBE0518644}" type="pres">
      <dgm:prSet presAssocID="{1C24A059-92EC-40E7-B2E0-6ED1AE18A824}" presName="wedge7" presStyleLbl="node1" presStyleIdx="6" presStyleCnt="7"/>
      <dgm:spPr/>
      <dgm:t>
        <a:bodyPr/>
        <a:lstStyle/>
        <a:p>
          <a:endParaRPr lang="en-GB"/>
        </a:p>
      </dgm:t>
    </dgm:pt>
    <dgm:pt modelId="{997D3FB5-9438-40D2-85EF-E6B3B3F6BDD4}" type="pres">
      <dgm:prSet presAssocID="{1C24A059-92EC-40E7-B2E0-6ED1AE18A824}" presName="dummy7a" presStyleCnt="0"/>
      <dgm:spPr/>
    </dgm:pt>
    <dgm:pt modelId="{E56E10B8-FBB5-4287-AF6A-82814C3A4315}" type="pres">
      <dgm:prSet presAssocID="{1C24A059-92EC-40E7-B2E0-6ED1AE18A824}" presName="dummy7b" presStyleCnt="0"/>
      <dgm:spPr/>
    </dgm:pt>
    <dgm:pt modelId="{1CC06AB7-A319-49F7-866A-85A3A7A0330C}" type="pres">
      <dgm:prSet presAssocID="{1C24A059-92EC-40E7-B2E0-6ED1AE18A824}" presName="wedge7Tx" presStyleLbl="node1" presStyleIdx="6" presStyleCnt="7">
        <dgm:presLayoutVars>
          <dgm:chMax val="0"/>
          <dgm:chPref val="0"/>
          <dgm:bulletEnabled val="1"/>
        </dgm:presLayoutVars>
      </dgm:prSet>
      <dgm:spPr/>
      <dgm:t>
        <a:bodyPr/>
        <a:lstStyle/>
        <a:p>
          <a:endParaRPr lang="en-GB"/>
        </a:p>
      </dgm:t>
    </dgm:pt>
    <dgm:pt modelId="{2B043695-2009-47DA-83DE-5EB972CA78AA}" type="pres">
      <dgm:prSet presAssocID="{F751FD1C-01F0-4FFD-85AD-3D9E43917AB3}" presName="arrowWedge1" presStyleLbl="fgSibTrans2D1" presStyleIdx="0" presStyleCnt="7"/>
      <dgm:spPr/>
      <dgm:t>
        <a:bodyPr/>
        <a:lstStyle/>
        <a:p>
          <a:endParaRPr lang="en-GB"/>
        </a:p>
      </dgm:t>
    </dgm:pt>
    <dgm:pt modelId="{474DD3EF-AE0E-4482-ADEB-078536D15C1F}" type="pres">
      <dgm:prSet presAssocID="{7BAB52CE-374F-490C-858C-5EA4AA1675C3}" presName="arrowWedge2" presStyleLbl="fgSibTrans2D1" presStyleIdx="1" presStyleCnt="7"/>
      <dgm:spPr/>
    </dgm:pt>
    <dgm:pt modelId="{CACE2408-5C98-410C-9511-B5FDCA8BA753}" type="pres">
      <dgm:prSet presAssocID="{1A19AF69-833B-4B93-9E0C-44C0155CC3E8}" presName="arrowWedge3" presStyleLbl="fgSibTrans2D1" presStyleIdx="2" presStyleCnt="7"/>
      <dgm:spPr/>
    </dgm:pt>
    <dgm:pt modelId="{B0A49762-6C78-40AA-83B2-33E21E4B62AD}" type="pres">
      <dgm:prSet presAssocID="{AB4DB6F8-98CB-45BB-A6A4-344F55F443CC}" presName="arrowWedge4" presStyleLbl="fgSibTrans2D1" presStyleIdx="3" presStyleCnt="7"/>
      <dgm:spPr/>
    </dgm:pt>
    <dgm:pt modelId="{7CFD5789-19A6-48D6-A8B2-241875F525C7}" type="pres">
      <dgm:prSet presAssocID="{C7769D6F-3234-462E-B983-FF4D95180677}" presName="arrowWedge5" presStyleLbl="fgSibTrans2D1" presStyleIdx="4" presStyleCnt="7"/>
      <dgm:spPr/>
    </dgm:pt>
    <dgm:pt modelId="{F40ED3CD-9116-46B7-BF8F-0B54D1CA9576}" type="pres">
      <dgm:prSet presAssocID="{31D7A804-8BCD-4380-82A7-040044A0A35D}" presName="arrowWedge6" presStyleLbl="fgSibTrans2D1" presStyleIdx="5" presStyleCnt="7"/>
      <dgm:spPr/>
    </dgm:pt>
    <dgm:pt modelId="{5E70CF9D-AA67-4825-8725-A86489855D04}" type="pres">
      <dgm:prSet presAssocID="{E424BAD8-12AE-4BED-9093-7A7329CC2D32}" presName="arrowWedge7" presStyleLbl="fgSibTrans2D1" presStyleIdx="6" presStyleCnt="7"/>
      <dgm:spPr/>
    </dgm:pt>
  </dgm:ptLst>
  <dgm:cxnLst>
    <dgm:cxn modelId="{834531F8-5753-4B6B-85DA-47D67DC98BB7}" srcId="{1C24A059-92EC-40E7-B2E0-6ED1AE18A824}" destId="{1C1FD8DB-775C-4EE9-BC68-D81787D5692B}" srcOrd="4" destOrd="0" parTransId="{39DC1FB5-4E09-4887-9900-BE1663E4AE7D}" sibTransId="{C7769D6F-3234-462E-B983-FF4D95180677}"/>
    <dgm:cxn modelId="{D93D00D8-1E3E-497A-BCFC-C824A86002A7}" type="presOf" srcId="{E47AC9DF-77F8-45F2-A610-D2BAEE31EDEB}" destId="{DB4D8A1E-7D24-4158-843F-9BA31AFEF524}" srcOrd="0" destOrd="0" presId="urn:microsoft.com/office/officeart/2005/8/layout/cycle8"/>
    <dgm:cxn modelId="{004F5C48-A4A9-4CA0-8BDE-FE320CA13B1C}" srcId="{1C24A059-92EC-40E7-B2E0-6ED1AE18A824}" destId="{79AD1591-F637-4D11-B85D-D31E951BF1E5}" srcOrd="1" destOrd="0" parTransId="{0E9CBB94-8C18-412D-9D3D-E4BD607EEE32}" sibTransId="{7BAB52CE-374F-490C-858C-5EA4AA1675C3}"/>
    <dgm:cxn modelId="{11DEB248-55EE-437C-AAF5-7E18C32AA19A}" type="presOf" srcId="{79AD1591-F637-4D11-B85D-D31E951BF1E5}" destId="{0254F4E4-A207-4F98-A501-6B06EB7FB0D4}" srcOrd="0" destOrd="0" presId="urn:microsoft.com/office/officeart/2005/8/layout/cycle8"/>
    <dgm:cxn modelId="{20FEC6CB-6699-40F9-843B-D72C15132C22}" type="presOf" srcId="{E42691FB-D667-4E04-AE66-A46B1089E900}" destId="{1CC06AB7-A319-49F7-866A-85A3A7A0330C}" srcOrd="1" destOrd="0" presId="urn:microsoft.com/office/officeart/2005/8/layout/cycle8"/>
    <dgm:cxn modelId="{F1CE29DA-4988-4E0C-A1E4-848665BC41CD}" type="presOf" srcId="{E47AC9DF-77F8-45F2-A610-D2BAEE31EDEB}" destId="{3F7394FB-D729-43F1-B201-CDA167D81E7A}" srcOrd="1" destOrd="0" presId="urn:microsoft.com/office/officeart/2005/8/layout/cycle8"/>
    <dgm:cxn modelId="{2436E0AB-EAB1-4255-B79F-9743785C153E}" type="presOf" srcId="{1C1FD8DB-775C-4EE9-BC68-D81787D5692B}" destId="{9A665EEE-0726-4831-B8F7-FDBE92B7A649}" srcOrd="1" destOrd="0" presId="urn:microsoft.com/office/officeart/2005/8/layout/cycle8"/>
    <dgm:cxn modelId="{CBA9F9B4-0758-4C04-9002-22E3A0C912C9}" type="presOf" srcId="{79AD1591-F637-4D11-B85D-D31E951BF1E5}" destId="{6CE4209C-0F68-439E-ABB5-4759456978EE}" srcOrd="1" destOrd="0" presId="urn:microsoft.com/office/officeart/2005/8/layout/cycle8"/>
    <dgm:cxn modelId="{FF7282C5-82B1-4583-BBB8-787A25438539}" type="presOf" srcId="{1C24A059-92EC-40E7-B2E0-6ED1AE18A824}" destId="{F7C033AA-CB38-4428-97BB-4B1D4EABADFC}" srcOrd="0" destOrd="0" presId="urn:microsoft.com/office/officeart/2005/8/layout/cycle8"/>
    <dgm:cxn modelId="{364815F0-7E3F-4535-9ED6-DB06661E9FF0}" srcId="{1C24A059-92EC-40E7-B2E0-6ED1AE18A824}" destId="{E47AC9DF-77F8-45F2-A610-D2BAEE31EDEB}" srcOrd="0" destOrd="0" parTransId="{0C414FD0-5F9B-480E-BB18-67344BF1ED3C}" sibTransId="{F751FD1C-01F0-4FFD-85AD-3D9E43917AB3}"/>
    <dgm:cxn modelId="{670ECFA9-656E-4003-8235-BBAC1C5E0BC6}" type="presOf" srcId="{CBC19814-C426-4529-9813-31ECCDF00E2F}" destId="{6C75B766-366F-4358-A232-9CD209779CBC}" srcOrd="1" destOrd="0" presId="urn:microsoft.com/office/officeart/2005/8/layout/cycle8"/>
    <dgm:cxn modelId="{20BEF470-AABF-4567-ABE8-4B8BD26FBF7A}" type="presOf" srcId="{3E34B8BB-26F8-4821-B212-C91224A2C212}" destId="{EE24EEDD-869A-4A6C-BF90-C3D8B016DA31}" srcOrd="1" destOrd="0" presId="urn:microsoft.com/office/officeart/2005/8/layout/cycle8"/>
    <dgm:cxn modelId="{758F39B3-D091-417D-8757-691BEF5C86CA}" type="presOf" srcId="{CBC19814-C426-4529-9813-31ECCDF00E2F}" destId="{26F4DB96-1CD0-461C-9837-4CB8E7C11D8A}" srcOrd="0" destOrd="0" presId="urn:microsoft.com/office/officeart/2005/8/layout/cycle8"/>
    <dgm:cxn modelId="{2D0A90BA-921B-4987-8284-FFFA35913289}" type="presOf" srcId="{C3CE63E3-4768-4D8C-90B0-141BF4A917D9}" destId="{376BA6EA-7F3F-4ED3-BAAF-9BD33243D39F}" srcOrd="1" destOrd="0" presId="urn:microsoft.com/office/officeart/2005/8/layout/cycle8"/>
    <dgm:cxn modelId="{A13C12DD-4999-43E4-B3D2-6F37DC043F7F}" type="presOf" srcId="{3E34B8BB-26F8-4821-B212-C91224A2C212}" destId="{ECC169F0-7E68-4D0D-BF26-A4C3C7B0459F}" srcOrd="0" destOrd="0" presId="urn:microsoft.com/office/officeart/2005/8/layout/cycle8"/>
    <dgm:cxn modelId="{AF4CD29D-07EE-4E5D-A15E-B59A4791F421}" type="presOf" srcId="{C3CE63E3-4768-4D8C-90B0-141BF4A917D9}" destId="{2CE21298-0F25-404A-8257-079E32914F04}" srcOrd="0" destOrd="0" presId="urn:microsoft.com/office/officeart/2005/8/layout/cycle8"/>
    <dgm:cxn modelId="{13CDABB3-3C85-4539-BAD3-8B4B56A4C425}" srcId="{1C24A059-92EC-40E7-B2E0-6ED1AE18A824}" destId="{E42691FB-D667-4E04-AE66-A46B1089E900}" srcOrd="6" destOrd="0" parTransId="{64EE322E-A2B1-4048-BE61-5CE4D3840BAC}" sibTransId="{E424BAD8-12AE-4BED-9093-7A7329CC2D32}"/>
    <dgm:cxn modelId="{B6CCDC99-7FC5-480F-96D7-9E6FD7813FE4}" srcId="{1C24A059-92EC-40E7-B2E0-6ED1AE18A824}" destId="{3E34B8BB-26F8-4821-B212-C91224A2C212}" srcOrd="3" destOrd="0" parTransId="{B3F7D924-8D9F-4E0F-B164-AF81F3A1A73C}" sibTransId="{AB4DB6F8-98CB-45BB-A6A4-344F55F443CC}"/>
    <dgm:cxn modelId="{1FB90138-F07C-40A5-AA51-EAEAFF92C9DE}" type="presOf" srcId="{1C1FD8DB-775C-4EE9-BC68-D81787D5692B}" destId="{DED003DA-3E5B-4EC5-A500-A3F5FC1F549C}" srcOrd="0" destOrd="0" presId="urn:microsoft.com/office/officeart/2005/8/layout/cycle8"/>
    <dgm:cxn modelId="{40FC3999-65B3-470D-A8D3-0DD71DB693EB}" type="presOf" srcId="{E42691FB-D667-4E04-AE66-A46B1089E900}" destId="{5EC1D541-E9D3-4C9B-90E7-F4DBE0518644}" srcOrd="0" destOrd="0" presId="urn:microsoft.com/office/officeart/2005/8/layout/cycle8"/>
    <dgm:cxn modelId="{A2F62F0E-AD77-4BA9-800C-CA4CF5D3B8DD}" srcId="{1C24A059-92EC-40E7-B2E0-6ED1AE18A824}" destId="{CBC19814-C426-4529-9813-31ECCDF00E2F}" srcOrd="2" destOrd="0" parTransId="{B1DE0DCE-FD82-4186-8A4B-24597364B649}" sibTransId="{1A19AF69-833B-4B93-9E0C-44C0155CC3E8}"/>
    <dgm:cxn modelId="{325E9B01-FC50-4AAC-868A-7A2FB3B9BB33}" srcId="{1C24A059-92EC-40E7-B2E0-6ED1AE18A824}" destId="{C3CE63E3-4768-4D8C-90B0-141BF4A917D9}" srcOrd="5" destOrd="0" parTransId="{4010BD76-F481-4D07-B722-2A3B450463FA}" sibTransId="{31D7A804-8BCD-4380-82A7-040044A0A35D}"/>
    <dgm:cxn modelId="{22668366-E621-4569-8EB7-24A703D205D9}" type="presParOf" srcId="{F7C033AA-CB38-4428-97BB-4B1D4EABADFC}" destId="{DB4D8A1E-7D24-4158-843F-9BA31AFEF524}" srcOrd="0" destOrd="0" presId="urn:microsoft.com/office/officeart/2005/8/layout/cycle8"/>
    <dgm:cxn modelId="{68E088FC-A1F7-40DE-8487-4270D59F1AD6}" type="presParOf" srcId="{F7C033AA-CB38-4428-97BB-4B1D4EABADFC}" destId="{35DB94EC-CEE1-4724-8BCB-A563F8B9CA65}" srcOrd="1" destOrd="0" presId="urn:microsoft.com/office/officeart/2005/8/layout/cycle8"/>
    <dgm:cxn modelId="{638F45F9-6F60-40B9-869E-0EEAA0414626}" type="presParOf" srcId="{F7C033AA-CB38-4428-97BB-4B1D4EABADFC}" destId="{8ABEA7B0-CCDA-4A2C-8D4C-4D92C80FE839}" srcOrd="2" destOrd="0" presId="urn:microsoft.com/office/officeart/2005/8/layout/cycle8"/>
    <dgm:cxn modelId="{B6FC2B70-4DED-4515-97DD-1916BD9BC175}" type="presParOf" srcId="{F7C033AA-CB38-4428-97BB-4B1D4EABADFC}" destId="{3F7394FB-D729-43F1-B201-CDA167D81E7A}" srcOrd="3" destOrd="0" presId="urn:microsoft.com/office/officeart/2005/8/layout/cycle8"/>
    <dgm:cxn modelId="{AD8BE21E-7C03-4C89-9607-E7C24635B5D5}" type="presParOf" srcId="{F7C033AA-CB38-4428-97BB-4B1D4EABADFC}" destId="{0254F4E4-A207-4F98-A501-6B06EB7FB0D4}" srcOrd="4" destOrd="0" presId="urn:microsoft.com/office/officeart/2005/8/layout/cycle8"/>
    <dgm:cxn modelId="{53819053-75C0-4F30-9E30-73B14423561D}" type="presParOf" srcId="{F7C033AA-CB38-4428-97BB-4B1D4EABADFC}" destId="{856C9D49-F1D0-4669-871F-6C6D028D41EE}" srcOrd="5" destOrd="0" presId="urn:microsoft.com/office/officeart/2005/8/layout/cycle8"/>
    <dgm:cxn modelId="{0DC16D9D-DB61-4A42-A73D-BD69FF03A2BF}" type="presParOf" srcId="{F7C033AA-CB38-4428-97BB-4B1D4EABADFC}" destId="{8AF47D3A-9515-4034-A301-BA8BFF6C229F}" srcOrd="6" destOrd="0" presId="urn:microsoft.com/office/officeart/2005/8/layout/cycle8"/>
    <dgm:cxn modelId="{C4370E01-3027-4015-89CE-19C039581FF9}" type="presParOf" srcId="{F7C033AA-CB38-4428-97BB-4B1D4EABADFC}" destId="{6CE4209C-0F68-439E-ABB5-4759456978EE}" srcOrd="7" destOrd="0" presId="urn:microsoft.com/office/officeart/2005/8/layout/cycle8"/>
    <dgm:cxn modelId="{6068CF8F-E017-4A38-A9E7-1068E266D598}" type="presParOf" srcId="{F7C033AA-CB38-4428-97BB-4B1D4EABADFC}" destId="{26F4DB96-1CD0-461C-9837-4CB8E7C11D8A}" srcOrd="8" destOrd="0" presId="urn:microsoft.com/office/officeart/2005/8/layout/cycle8"/>
    <dgm:cxn modelId="{9745BDC9-BCA7-4D94-8618-7854EEEF0B68}" type="presParOf" srcId="{F7C033AA-CB38-4428-97BB-4B1D4EABADFC}" destId="{88D5D4CC-0210-4C28-83A4-1301CC84E2FE}" srcOrd="9" destOrd="0" presId="urn:microsoft.com/office/officeart/2005/8/layout/cycle8"/>
    <dgm:cxn modelId="{D670CAD2-B406-4234-AF18-90CA5FCAA962}" type="presParOf" srcId="{F7C033AA-CB38-4428-97BB-4B1D4EABADFC}" destId="{9842E2D6-B265-4D95-816A-C880BD5FFAFD}" srcOrd="10" destOrd="0" presId="urn:microsoft.com/office/officeart/2005/8/layout/cycle8"/>
    <dgm:cxn modelId="{E58203A7-92EF-4A29-A101-9F8C577F7690}" type="presParOf" srcId="{F7C033AA-CB38-4428-97BB-4B1D4EABADFC}" destId="{6C75B766-366F-4358-A232-9CD209779CBC}" srcOrd="11" destOrd="0" presId="urn:microsoft.com/office/officeart/2005/8/layout/cycle8"/>
    <dgm:cxn modelId="{277C7707-744D-4F8F-BF58-84B7077CFDCB}" type="presParOf" srcId="{F7C033AA-CB38-4428-97BB-4B1D4EABADFC}" destId="{ECC169F0-7E68-4D0D-BF26-A4C3C7B0459F}" srcOrd="12" destOrd="0" presId="urn:microsoft.com/office/officeart/2005/8/layout/cycle8"/>
    <dgm:cxn modelId="{7E52DA4D-4107-43CD-BE8F-98CEF7A7343B}" type="presParOf" srcId="{F7C033AA-CB38-4428-97BB-4B1D4EABADFC}" destId="{706C683F-2EF7-47D2-8B7C-CF5B7291D9E3}" srcOrd="13" destOrd="0" presId="urn:microsoft.com/office/officeart/2005/8/layout/cycle8"/>
    <dgm:cxn modelId="{049ED1D7-C25D-4BF9-9FFE-CAA22506D527}" type="presParOf" srcId="{F7C033AA-CB38-4428-97BB-4B1D4EABADFC}" destId="{41ECC51C-D33F-47A0-A661-EC70A221894F}" srcOrd="14" destOrd="0" presId="urn:microsoft.com/office/officeart/2005/8/layout/cycle8"/>
    <dgm:cxn modelId="{0A5F96C3-65B0-4005-8CEA-3CA19E3572BF}" type="presParOf" srcId="{F7C033AA-CB38-4428-97BB-4B1D4EABADFC}" destId="{EE24EEDD-869A-4A6C-BF90-C3D8B016DA31}" srcOrd="15" destOrd="0" presId="urn:microsoft.com/office/officeart/2005/8/layout/cycle8"/>
    <dgm:cxn modelId="{A4E9F9CD-7FE4-49E6-BC42-A525B2269C66}" type="presParOf" srcId="{F7C033AA-CB38-4428-97BB-4B1D4EABADFC}" destId="{DED003DA-3E5B-4EC5-A500-A3F5FC1F549C}" srcOrd="16" destOrd="0" presId="urn:microsoft.com/office/officeart/2005/8/layout/cycle8"/>
    <dgm:cxn modelId="{ACD4DDE8-CE48-4DB9-90B4-6D5D5BFFA9B7}" type="presParOf" srcId="{F7C033AA-CB38-4428-97BB-4B1D4EABADFC}" destId="{5B56A2B5-21A7-40EC-9F69-DDF81E891F49}" srcOrd="17" destOrd="0" presId="urn:microsoft.com/office/officeart/2005/8/layout/cycle8"/>
    <dgm:cxn modelId="{F9162787-9550-4F32-9575-DDDA22D36CFD}" type="presParOf" srcId="{F7C033AA-CB38-4428-97BB-4B1D4EABADFC}" destId="{3B610565-BA0B-44EB-938F-65D6EE5A37C0}" srcOrd="18" destOrd="0" presId="urn:microsoft.com/office/officeart/2005/8/layout/cycle8"/>
    <dgm:cxn modelId="{8E3D0C07-4164-4291-8668-4C4E62342B2F}" type="presParOf" srcId="{F7C033AA-CB38-4428-97BB-4B1D4EABADFC}" destId="{9A665EEE-0726-4831-B8F7-FDBE92B7A649}" srcOrd="19" destOrd="0" presId="urn:microsoft.com/office/officeart/2005/8/layout/cycle8"/>
    <dgm:cxn modelId="{15EE20A6-CEE2-4C3E-B1EB-F60F1993EEC1}" type="presParOf" srcId="{F7C033AA-CB38-4428-97BB-4B1D4EABADFC}" destId="{2CE21298-0F25-404A-8257-079E32914F04}" srcOrd="20" destOrd="0" presId="urn:microsoft.com/office/officeart/2005/8/layout/cycle8"/>
    <dgm:cxn modelId="{A32595F8-A346-41F4-ADBC-929D6B89C487}" type="presParOf" srcId="{F7C033AA-CB38-4428-97BB-4B1D4EABADFC}" destId="{E9AAE209-2544-4C44-B4B0-FE8BBEBCC336}" srcOrd="21" destOrd="0" presId="urn:microsoft.com/office/officeart/2005/8/layout/cycle8"/>
    <dgm:cxn modelId="{C10CCEFF-DB20-46D8-9449-EF957796198C}" type="presParOf" srcId="{F7C033AA-CB38-4428-97BB-4B1D4EABADFC}" destId="{240C00E6-EA1A-44F3-8F31-A2F3F116B7A5}" srcOrd="22" destOrd="0" presId="urn:microsoft.com/office/officeart/2005/8/layout/cycle8"/>
    <dgm:cxn modelId="{0D7B000A-6767-47D3-AF54-FE1EA3D5E63C}" type="presParOf" srcId="{F7C033AA-CB38-4428-97BB-4B1D4EABADFC}" destId="{376BA6EA-7F3F-4ED3-BAAF-9BD33243D39F}" srcOrd="23" destOrd="0" presId="urn:microsoft.com/office/officeart/2005/8/layout/cycle8"/>
    <dgm:cxn modelId="{58F008BA-7DB9-4147-B9CB-E96426A47B86}" type="presParOf" srcId="{F7C033AA-CB38-4428-97BB-4B1D4EABADFC}" destId="{5EC1D541-E9D3-4C9B-90E7-F4DBE0518644}" srcOrd="24" destOrd="0" presId="urn:microsoft.com/office/officeart/2005/8/layout/cycle8"/>
    <dgm:cxn modelId="{EAB3AA98-6E87-4107-B25E-6B45F896BF6B}" type="presParOf" srcId="{F7C033AA-CB38-4428-97BB-4B1D4EABADFC}" destId="{997D3FB5-9438-40D2-85EF-E6B3B3F6BDD4}" srcOrd="25" destOrd="0" presId="urn:microsoft.com/office/officeart/2005/8/layout/cycle8"/>
    <dgm:cxn modelId="{0DDDB304-92C9-444B-BDF8-191D1E66A0C6}" type="presParOf" srcId="{F7C033AA-CB38-4428-97BB-4B1D4EABADFC}" destId="{E56E10B8-FBB5-4287-AF6A-82814C3A4315}" srcOrd="26" destOrd="0" presId="urn:microsoft.com/office/officeart/2005/8/layout/cycle8"/>
    <dgm:cxn modelId="{BC3A7224-7C14-4550-B1D3-B178FFC42BCE}" type="presParOf" srcId="{F7C033AA-CB38-4428-97BB-4B1D4EABADFC}" destId="{1CC06AB7-A319-49F7-866A-85A3A7A0330C}" srcOrd="27" destOrd="0" presId="urn:microsoft.com/office/officeart/2005/8/layout/cycle8"/>
    <dgm:cxn modelId="{63169F53-87EA-4408-BCC1-934D975537D0}" type="presParOf" srcId="{F7C033AA-CB38-4428-97BB-4B1D4EABADFC}" destId="{2B043695-2009-47DA-83DE-5EB972CA78AA}" srcOrd="28" destOrd="0" presId="urn:microsoft.com/office/officeart/2005/8/layout/cycle8"/>
    <dgm:cxn modelId="{71ACB0FA-B103-43EB-9175-0F06DDD7124D}" type="presParOf" srcId="{F7C033AA-CB38-4428-97BB-4B1D4EABADFC}" destId="{474DD3EF-AE0E-4482-ADEB-078536D15C1F}" srcOrd="29" destOrd="0" presId="urn:microsoft.com/office/officeart/2005/8/layout/cycle8"/>
    <dgm:cxn modelId="{13DA096E-D8F4-487E-B5FF-8FF568D51950}" type="presParOf" srcId="{F7C033AA-CB38-4428-97BB-4B1D4EABADFC}" destId="{CACE2408-5C98-410C-9511-B5FDCA8BA753}" srcOrd="30" destOrd="0" presId="urn:microsoft.com/office/officeart/2005/8/layout/cycle8"/>
    <dgm:cxn modelId="{132D9442-5330-4CA6-A73B-E98112568F0A}" type="presParOf" srcId="{F7C033AA-CB38-4428-97BB-4B1D4EABADFC}" destId="{B0A49762-6C78-40AA-83B2-33E21E4B62AD}" srcOrd="31" destOrd="0" presId="urn:microsoft.com/office/officeart/2005/8/layout/cycle8"/>
    <dgm:cxn modelId="{E7AFC543-809E-4995-8794-C003401135FE}" type="presParOf" srcId="{F7C033AA-CB38-4428-97BB-4B1D4EABADFC}" destId="{7CFD5789-19A6-48D6-A8B2-241875F525C7}" srcOrd="32" destOrd="0" presId="urn:microsoft.com/office/officeart/2005/8/layout/cycle8"/>
    <dgm:cxn modelId="{82054341-1834-4B9D-AD1D-26D2B597BF8C}" type="presParOf" srcId="{F7C033AA-CB38-4428-97BB-4B1D4EABADFC}" destId="{F40ED3CD-9116-46B7-BF8F-0B54D1CA9576}" srcOrd="33" destOrd="0" presId="urn:microsoft.com/office/officeart/2005/8/layout/cycle8"/>
    <dgm:cxn modelId="{8A7326A3-7B0B-4F17-BEDA-DA160D771E2B}" type="presParOf" srcId="{F7C033AA-CB38-4428-97BB-4B1D4EABADFC}" destId="{5E70CF9D-AA67-4825-8725-A86489855D04}"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4314" tIns="47157" rIns="94314" bIns="47157" rtlCol="0"/>
          <a:lstStyle>
            <a:lvl1pPr algn="l">
              <a:defRPr sz="1200"/>
            </a:lvl1pPr>
          </a:lstStyle>
          <a:p>
            <a:endParaRPr lang="en-GB"/>
          </a:p>
        </p:txBody>
      </p:sp>
      <p:sp>
        <p:nvSpPr>
          <p:cNvPr id="3" name="Date Placeholder 2"/>
          <p:cNvSpPr>
            <a:spLocks noGrp="1"/>
          </p:cNvSpPr>
          <p:nvPr>
            <p:ph type="dt" sz="quarter" idx="1"/>
          </p:nvPr>
        </p:nvSpPr>
        <p:spPr>
          <a:xfrm>
            <a:off x="4021294" y="0"/>
            <a:ext cx="3076363" cy="513508"/>
          </a:xfrm>
          <a:prstGeom prst="rect">
            <a:avLst/>
          </a:prstGeom>
        </p:spPr>
        <p:txBody>
          <a:bodyPr vert="horz" lIns="94314" tIns="47157" rIns="94314" bIns="47157" rtlCol="0"/>
          <a:lstStyle>
            <a:lvl1pPr algn="r">
              <a:defRPr sz="1200"/>
            </a:lvl1pPr>
          </a:lstStyle>
          <a:p>
            <a:fld id="{5831969A-47E7-4E02-A81F-5A20AA427325}" type="datetimeFigureOut">
              <a:rPr lang="en-GB" smtClean="0"/>
              <a:t>25/11/2016</a:t>
            </a:fld>
            <a:endParaRPr lang="en-GB"/>
          </a:p>
        </p:txBody>
      </p:sp>
      <p:sp>
        <p:nvSpPr>
          <p:cNvPr id="4" name="Footer Placeholder 3"/>
          <p:cNvSpPr>
            <a:spLocks noGrp="1"/>
          </p:cNvSpPr>
          <p:nvPr>
            <p:ph type="ftr" sz="quarter" idx="2"/>
          </p:nvPr>
        </p:nvSpPr>
        <p:spPr>
          <a:xfrm>
            <a:off x="0" y="9721108"/>
            <a:ext cx="3076363" cy="513507"/>
          </a:xfrm>
          <a:prstGeom prst="rect">
            <a:avLst/>
          </a:prstGeom>
        </p:spPr>
        <p:txBody>
          <a:bodyPr vert="horz" lIns="94314" tIns="47157" rIns="94314" bIns="47157" rtlCol="0" anchor="b"/>
          <a:lstStyle>
            <a:lvl1pPr algn="l">
              <a:defRPr sz="1200"/>
            </a:lvl1pPr>
          </a:lstStyle>
          <a:p>
            <a:endParaRPr lang="en-GB"/>
          </a:p>
        </p:txBody>
      </p:sp>
    </p:spTree>
    <p:extLst>
      <p:ext uri="{BB962C8B-B14F-4D97-AF65-F5344CB8AC3E}">
        <p14:creationId xmlns:p14="http://schemas.microsoft.com/office/powerpoint/2010/main" val="28813644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323975" y="769938"/>
            <a:ext cx="4446588" cy="3335337"/>
          </a:xfrm>
          <a:prstGeom prst="rect">
            <a:avLst/>
          </a:prstGeom>
          <a:noFill/>
          <a:ln w="12700">
            <a:solidFill>
              <a:prstClr val="black"/>
            </a:solidFill>
          </a:ln>
        </p:spPr>
        <p:txBody>
          <a:bodyPr vert="horz" lIns="94314" tIns="47157" rIns="94314" bIns="47157" rtlCol="0" anchor="ctr"/>
          <a:lstStyle/>
          <a:p>
            <a:endParaRPr lang="en-GB"/>
          </a:p>
        </p:txBody>
      </p:sp>
      <p:sp>
        <p:nvSpPr>
          <p:cNvPr id="5" name="Notes Placeholder 4"/>
          <p:cNvSpPr>
            <a:spLocks noGrp="1"/>
          </p:cNvSpPr>
          <p:nvPr>
            <p:ph type="body" sz="quarter" idx="3"/>
          </p:nvPr>
        </p:nvSpPr>
        <p:spPr>
          <a:xfrm>
            <a:off x="575832" y="4387770"/>
            <a:ext cx="5955524" cy="5023847"/>
          </a:xfrm>
          <a:prstGeom prst="rect">
            <a:avLst/>
          </a:prstGeom>
        </p:spPr>
        <p:txBody>
          <a:bodyPr vert="horz" lIns="94314" tIns="47157" rIns="94314" bIns="47157"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Slide Number Placeholder 6"/>
          <p:cNvSpPr>
            <a:spLocks noGrp="1"/>
          </p:cNvSpPr>
          <p:nvPr>
            <p:ph type="sldNum" sz="quarter" idx="5"/>
          </p:nvPr>
        </p:nvSpPr>
        <p:spPr>
          <a:xfrm>
            <a:off x="6144840" y="244037"/>
            <a:ext cx="954461" cy="281899"/>
          </a:xfrm>
          <a:prstGeom prst="rect">
            <a:avLst/>
          </a:prstGeom>
        </p:spPr>
        <p:txBody>
          <a:bodyPr vert="horz" lIns="94314" tIns="47157" rIns="94314" bIns="47157" rtlCol="0" anchor="ctr"/>
          <a:lstStyle>
            <a:lvl1pPr algn="l">
              <a:defRPr sz="1100">
                <a:solidFill>
                  <a:schemeClr val="tx1">
                    <a:lumMod val="75000"/>
                    <a:lumOff val="25000"/>
                  </a:schemeClr>
                </a:solidFill>
                <a:latin typeface="Arial" panose="020B0604020202020204" pitchFamily="34" charset="0"/>
                <a:cs typeface="Arial" panose="020B0604020202020204" pitchFamily="34" charset="0"/>
              </a:defRPr>
            </a:lvl1pPr>
          </a:lstStyle>
          <a:p>
            <a:fld id="{4850BFFB-953F-4021-90D1-C2BD514B9A3F}" type="slidenum">
              <a:rPr lang="en-GB" smtClean="0"/>
              <a:pPr/>
              <a:t>‹#›</a:t>
            </a:fld>
            <a:endParaRPr lang="en-GB" dirty="0"/>
          </a:p>
        </p:txBody>
      </p:sp>
      <p:sp>
        <p:nvSpPr>
          <p:cNvPr id="9" name="TextBox 8"/>
          <p:cNvSpPr txBox="1"/>
          <p:nvPr/>
        </p:nvSpPr>
        <p:spPr>
          <a:xfrm>
            <a:off x="575832" y="250379"/>
            <a:ext cx="3904911" cy="269210"/>
          </a:xfrm>
          <a:prstGeom prst="rect">
            <a:avLst/>
          </a:prstGeom>
          <a:noFill/>
        </p:spPr>
        <p:txBody>
          <a:bodyPr wrap="none" lIns="94314" tIns="47157" rIns="94314" bIns="47157" rtlCol="0">
            <a:spAutoFit/>
          </a:bodyPr>
          <a:lstStyle/>
          <a:p>
            <a:r>
              <a:rPr lang="en-GB" sz="1100" b="1" dirty="0" smtClean="0">
                <a:solidFill>
                  <a:schemeClr val="tx1">
                    <a:lumMod val="75000"/>
                    <a:lumOff val="25000"/>
                  </a:schemeClr>
                </a:solidFill>
                <a:latin typeface="Arial" panose="020B0604020202020204" pitchFamily="34" charset="0"/>
                <a:cs typeface="Arial" panose="020B0604020202020204" pitchFamily="34" charset="0"/>
              </a:rPr>
              <a:t>The difference technology can make </a:t>
            </a:r>
            <a:r>
              <a:rPr lang="en-GB" sz="1100" dirty="0" smtClean="0">
                <a:solidFill>
                  <a:schemeClr val="tx1">
                    <a:lumMod val="75000"/>
                    <a:lumOff val="25000"/>
                  </a:schemeClr>
                </a:solidFill>
                <a:latin typeface="Arial" panose="020B0604020202020204" pitchFamily="34" charset="0"/>
                <a:cs typeface="Arial" panose="020B0604020202020204" pitchFamily="34" charset="0"/>
              </a:rPr>
              <a:t>– Facilitator notes</a:t>
            </a:r>
            <a:endParaRPr lang="en-GB" sz="11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TextBox 9"/>
          <p:cNvSpPr txBox="1"/>
          <p:nvPr/>
        </p:nvSpPr>
        <p:spPr>
          <a:xfrm>
            <a:off x="5616336" y="250383"/>
            <a:ext cx="654714" cy="269204"/>
          </a:xfrm>
          <a:prstGeom prst="rect">
            <a:avLst/>
          </a:prstGeom>
          <a:noFill/>
        </p:spPr>
        <p:txBody>
          <a:bodyPr wrap="square" lIns="94314" tIns="47157" rIns="94314" bIns="47157" rtlCol="0">
            <a:spAutoFit/>
          </a:bodyPr>
          <a:lstStyle/>
          <a:p>
            <a:pPr algn="r"/>
            <a:r>
              <a:rPr lang="en-GB" sz="1100" b="1" dirty="0" smtClean="0">
                <a:solidFill>
                  <a:schemeClr val="tx1">
                    <a:lumMod val="75000"/>
                    <a:lumOff val="25000"/>
                  </a:schemeClr>
                </a:solidFill>
                <a:latin typeface="Arial" panose="020B0604020202020204" pitchFamily="34" charset="0"/>
                <a:cs typeface="Arial" panose="020B0604020202020204" pitchFamily="34" charset="0"/>
              </a:rPr>
              <a:t>Slide:</a:t>
            </a:r>
            <a:endParaRPr lang="en-GB" sz="11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2" name="TDTCM Logo" descr="TDTCM Logo and Pattern.eps"/>
          <p:cNvPicPr>
            <a:picLocks noChangeAspect="1"/>
          </p:cNvPicPr>
          <p:nvPr/>
        </p:nvPicPr>
        <p:blipFill rotWithShape="1">
          <a:blip r:embed="rId2">
            <a:extLst>
              <a:ext uri="{28A0092B-C50C-407E-A947-70E740481C1C}">
                <a14:useLocalDpi xmlns:a14="http://schemas.microsoft.com/office/drawing/2010/main" val="0"/>
              </a:ext>
            </a:extLst>
          </a:blip>
          <a:srcRect l="36144" r="36127"/>
          <a:stretch/>
        </p:blipFill>
        <p:spPr>
          <a:xfrm>
            <a:off x="3882464" y="9560248"/>
            <a:ext cx="2648892" cy="444550"/>
          </a:xfrm>
          <a:prstGeom prst="rect">
            <a:avLst/>
          </a:prstGeom>
        </p:spPr>
      </p:pic>
    </p:spTree>
    <p:extLst>
      <p:ext uri="{BB962C8B-B14F-4D97-AF65-F5344CB8AC3E}">
        <p14:creationId xmlns:p14="http://schemas.microsoft.com/office/powerpoint/2010/main" val="2059230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Bef>
        <a:spcPts val="600"/>
      </a:spcBef>
      <a:spcAft>
        <a:spcPts val="600"/>
      </a:spcAft>
      <a:defRPr sz="1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cwales.org.uk/getting-in-on-the-act-hub"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mysugr.com/logbook/"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diabetespa.com/" TargetMode="External"/><Relationship Id="rId7" Type="http://schemas.openxmlformats.org/officeDocument/2006/relationships/hyperlink" Target="http://www.bemyeyes.org/" TargetMode="External"/><Relationship Id="rId2" Type="http://schemas.openxmlformats.org/officeDocument/2006/relationships/slide" Target="../slides/slide65.xml"/><Relationship Id="rId1" Type="http://schemas.openxmlformats.org/officeDocument/2006/relationships/notesMaster" Target="../notesMasters/notesMaster1.xml"/><Relationship Id="rId6" Type="http://schemas.openxmlformats.org/officeDocument/2006/relationships/hyperlink" Target="http://petralex.pro/" TargetMode="External"/><Relationship Id="rId5" Type="http://schemas.openxmlformats.org/officeDocument/2006/relationships/hyperlink" Target="http://www.nhs.uk/Tools/Pages/iphonesmoking.aspx" TargetMode="External"/><Relationship Id="rId4" Type="http://schemas.openxmlformats.org/officeDocument/2006/relationships/hyperlink" Target="http://sam-app.org.uk/"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slide to be shown as participants</a:t>
            </a:r>
            <a:r>
              <a:rPr lang="en-GB" baseline="0" dirty="0" smtClean="0"/>
              <a:t> </a:t>
            </a:r>
            <a:r>
              <a:rPr lang="en-GB" dirty="0" smtClean="0"/>
              <a:t>enter the room.</a:t>
            </a:r>
          </a:p>
        </p:txBody>
      </p:sp>
      <p:sp>
        <p:nvSpPr>
          <p:cNvPr id="4" name="Slide Number Placeholder 3"/>
          <p:cNvSpPr>
            <a:spLocks noGrp="1"/>
          </p:cNvSpPr>
          <p:nvPr>
            <p:ph type="sldNum" sz="quarter" idx="10"/>
          </p:nvPr>
        </p:nvSpPr>
        <p:spPr/>
        <p:txBody>
          <a:bodyPr/>
          <a:lstStyle/>
          <a:p>
            <a:fld id="{4850BFFB-953F-4021-90D1-C2BD514B9A3F}" type="slidenum">
              <a:rPr lang="en-GB" smtClean="0"/>
              <a:pPr/>
              <a:t>1</a:t>
            </a:fld>
            <a:endParaRPr lang="en-GB"/>
          </a:p>
        </p:txBody>
      </p:sp>
      <p:sp>
        <p:nvSpPr>
          <p:cNvPr id="46" name="Slide Image Placeholder 45"/>
          <p:cNvSpPr>
            <a:spLocks noGrp="1" noRot="1" noChangeAspect="1"/>
          </p:cNvSpPr>
          <p:nvPr>
            <p:ph type="sldImg"/>
          </p:nvPr>
        </p:nvSpPr>
        <p:spPr/>
      </p:sp>
    </p:spTree>
    <p:extLst>
      <p:ext uri="{BB962C8B-B14F-4D97-AF65-F5344CB8AC3E}">
        <p14:creationId xmlns:p14="http://schemas.microsoft.com/office/powerpoint/2010/main" val="1357895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 </a:t>
            </a:r>
            <a:r>
              <a:rPr lang="en-GB" dirty="0" smtClean="0"/>
              <a:t>Different charts appear on each click. </a:t>
            </a:r>
          </a:p>
          <a:p>
            <a:r>
              <a:rPr lang="en-GB" dirty="0" smtClean="0"/>
              <a:t>Because the population of Wales is ageing, it will lead to a big increase in the number of people suffering form various long-term conditions, including dementia, which shows an enormous age dependence. In the same way, both eyesight and hearing decline with age. </a:t>
            </a:r>
          </a:p>
          <a:p>
            <a:r>
              <a:rPr lang="en-GB" dirty="0" smtClean="0"/>
              <a:t>These deficits mean that people wont be as independent as they would like and this may have an impact on their quality of life.  </a:t>
            </a:r>
          </a:p>
          <a:p>
            <a:r>
              <a:rPr lang="en-GB" dirty="0" smtClean="0"/>
              <a:t>The challenge is to identify what the issues are for people.</a:t>
            </a:r>
          </a:p>
          <a:p>
            <a:endParaRPr lang="en-GB" dirty="0" smtClean="0"/>
          </a:p>
        </p:txBody>
      </p:sp>
      <p:sp>
        <p:nvSpPr>
          <p:cNvPr id="4" name="Slide Number Placeholder 3"/>
          <p:cNvSpPr>
            <a:spLocks noGrp="1"/>
          </p:cNvSpPr>
          <p:nvPr>
            <p:ph type="sldNum" sz="quarter" idx="10"/>
          </p:nvPr>
        </p:nvSpPr>
        <p:spPr/>
        <p:txBody>
          <a:bodyPr/>
          <a:lstStyle/>
          <a:p>
            <a:fld id="{4850BFFB-953F-4021-90D1-C2BD514B9A3F}" type="slidenum">
              <a:rPr lang="en-GB" smtClean="0"/>
              <a:pPr/>
              <a:t>10</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888483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7" name="Notes Placeholder 2"/>
          <p:cNvSpPr>
            <a:spLocks noGrp="1"/>
          </p:cNvSpPr>
          <p:nvPr>
            <p:ph type="body" idx="1"/>
          </p:nvPr>
        </p:nvSpPr>
        <p:spPr/>
        <p:txBody>
          <a:bodyPr/>
          <a:lstStyle/>
          <a:p>
            <a:r>
              <a:rPr lang="en-GB" dirty="0" smtClean="0"/>
              <a:t>The </a:t>
            </a:r>
            <a:r>
              <a:rPr lang="en-GB" b="1" dirty="0" smtClean="0"/>
              <a:t>Activities of Daily Livin</a:t>
            </a:r>
            <a:r>
              <a:rPr lang="en-GB" dirty="0" smtClean="0"/>
              <a:t>g identify fundamental functions in our daily lives. Many individuals require support and assistance to undertake these tasks whilst living in their own home or within a care home. However, support to achieve such fundamental functions is not sufficient to enable and ensure individuals’ well-being and a good quality of life. </a:t>
            </a:r>
          </a:p>
          <a:p>
            <a:r>
              <a:rPr lang="en-GB" dirty="0" smtClean="0"/>
              <a:t>The tasks identified as the </a:t>
            </a:r>
            <a:r>
              <a:rPr lang="en-GB" b="1" dirty="0" smtClean="0"/>
              <a:t>Instrumental-Activities of Daily Living </a:t>
            </a:r>
            <a:r>
              <a:rPr lang="en-GB" dirty="0" smtClean="0"/>
              <a:t>are also important aspects associated with living independently. The slide demonstrates that there are many different elements which are important to people’s well-being and quality of life.</a:t>
            </a:r>
          </a:p>
          <a:p>
            <a:r>
              <a:rPr lang="en-GB" dirty="0" smtClean="0"/>
              <a:t>What is important to individuals and families will be different. People’s circumstances, their strengths and capabilities and the outcomes they want will vary. In order to support people to have a good quality of life it is important to recognise that this involves much more than meeting basic functions and needs.</a:t>
            </a:r>
          </a:p>
        </p:txBody>
      </p:sp>
      <p:sp>
        <p:nvSpPr>
          <p:cNvPr id="4" name="Slide Number Placeholder 3"/>
          <p:cNvSpPr txBox="1">
            <a:spLocks noGrp="1"/>
          </p:cNvSpPr>
          <p:nvPr/>
        </p:nvSpPr>
        <p:spPr>
          <a:xfrm>
            <a:off x="4032467" y="10266232"/>
            <a:ext cx="3084909" cy="540426"/>
          </a:xfrm>
          <a:prstGeom prst="rect">
            <a:avLst/>
          </a:prstGeom>
          <a:noFill/>
        </p:spPr>
        <p:txBody>
          <a:bodyPr lIns="97446" tIns="48723" rIns="97446" bIns="48723" anchor="b"/>
          <a:lstStyle/>
          <a:p>
            <a:pPr algn="r">
              <a:defRPr/>
            </a:pPr>
            <a:fld id="{CDE47CA5-8775-4974-B58A-07694D591E1A}" type="slidenum">
              <a:rPr lang="en-GB" sz="1200"/>
              <a:pPr algn="r">
                <a:defRPr/>
              </a:pPr>
              <a:t>11</a:t>
            </a:fld>
            <a:endParaRPr lang="en-GB" sz="1200"/>
          </a:p>
        </p:txBody>
      </p:sp>
      <p:sp>
        <p:nvSpPr>
          <p:cNvPr id="3" name="Slide Image Placeholder 2"/>
          <p:cNvSpPr>
            <a:spLocks noGrp="1" noRot="1" noChangeAspect="1"/>
          </p:cNvSpPr>
          <p:nvPr>
            <p:ph type="sldImg"/>
          </p:nvPr>
        </p:nvSpPr>
        <p:spPr/>
      </p:sp>
      <p:sp>
        <p:nvSpPr>
          <p:cNvPr id="5" name="Slide Number Placeholder 4"/>
          <p:cNvSpPr>
            <a:spLocks noGrp="1"/>
          </p:cNvSpPr>
          <p:nvPr>
            <p:ph type="sldNum" sz="quarter" idx="10"/>
          </p:nvPr>
        </p:nvSpPr>
        <p:spPr/>
        <p:txBody>
          <a:bodyPr/>
          <a:lstStyle/>
          <a:p>
            <a:fld id="{4850BFFB-953F-4021-90D1-C2BD514B9A3F}" type="slidenum">
              <a:rPr lang="en-GB" smtClean="0"/>
              <a:pPr/>
              <a:t>11</a:t>
            </a:fld>
            <a:endParaRPr lang="en-GB" dirty="0"/>
          </a:p>
        </p:txBody>
      </p:sp>
    </p:spTree>
    <p:extLst>
      <p:ext uri="{BB962C8B-B14F-4D97-AF65-F5344CB8AC3E}">
        <p14:creationId xmlns:p14="http://schemas.microsoft.com/office/powerpoint/2010/main" val="1571737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There are a number of drivers which influence the changing approach to care and support, including legislation and policy across health and social care. These place the individual or citizen at the centre of care and support and requires a shift to develop more responsive and sustainable systems. Personal well-being outcomes is the focus of the Social Services and Well-being (Wales) Act 2014 – there is more detail on this in the next slide.</a:t>
            </a:r>
          </a:p>
          <a:p>
            <a:r>
              <a:rPr lang="en-GB" dirty="0" smtClean="0"/>
              <a:t>Current care provision will be unsustainable without change, due to:</a:t>
            </a:r>
          </a:p>
          <a:p>
            <a:pPr marL="648452" lvl="1" indent="-176851">
              <a:buFont typeface="Arial" panose="020B0604020202020204" pitchFamily="34" charset="0"/>
              <a:buChar char="•"/>
            </a:pPr>
            <a:r>
              <a:rPr lang="en-GB" dirty="0" smtClean="0"/>
              <a:t>Increased demand as the population ages;</a:t>
            </a:r>
          </a:p>
          <a:p>
            <a:pPr marL="648452" lvl="1" indent="-176851">
              <a:buFont typeface="Arial" panose="020B0604020202020204" pitchFamily="34" charset="0"/>
              <a:buChar char="•"/>
            </a:pPr>
            <a:r>
              <a:rPr lang="en-GB" dirty="0" smtClean="0"/>
              <a:t>Many people living without family members living locally to provide support;</a:t>
            </a:r>
          </a:p>
          <a:p>
            <a:pPr marL="648452" lvl="1" indent="-176851">
              <a:buFont typeface="Arial" panose="020B0604020202020204" pitchFamily="34" charset="0"/>
              <a:buChar char="•"/>
            </a:pPr>
            <a:r>
              <a:rPr lang="en-GB" dirty="0" smtClean="0"/>
              <a:t>Increased expectations of care and support; and</a:t>
            </a:r>
          </a:p>
          <a:p>
            <a:pPr marL="648452" lvl="1" indent="-176851">
              <a:buFont typeface="Arial" panose="020B0604020202020204" pitchFamily="34" charset="0"/>
              <a:buChar char="•"/>
            </a:pPr>
            <a:r>
              <a:rPr lang="en-GB" dirty="0" smtClean="0"/>
              <a:t>Changing attitudes about people’s rights to take risks. </a:t>
            </a:r>
          </a:p>
          <a:p>
            <a:r>
              <a:rPr lang="en-GB" dirty="0" smtClean="0"/>
              <a:t>However, technology is improving and responding to people’s needs, while costs are decreasing, making it more accessible to individuals and organisations who support people. </a:t>
            </a:r>
          </a:p>
        </p:txBody>
      </p:sp>
      <p:sp>
        <p:nvSpPr>
          <p:cNvPr id="4" name="Slide Number Placeholder 3"/>
          <p:cNvSpPr>
            <a:spLocks noGrp="1"/>
          </p:cNvSpPr>
          <p:nvPr>
            <p:ph type="sldNum" sz="quarter" idx="10"/>
          </p:nvPr>
        </p:nvSpPr>
        <p:spPr/>
        <p:txBody>
          <a:bodyPr/>
          <a:lstStyle/>
          <a:p>
            <a:fld id="{D4359DA3-160C-4AD7-97C9-36F81FBCC7FB}"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04010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Many people can find some daily living tasks difficult due to illness, disabilities or where they live. Care and support needs can be met in a variety of ways in response to what matters to people and the outcomes they want. </a:t>
            </a:r>
          </a:p>
          <a:p>
            <a:r>
              <a:rPr lang="en-GB" dirty="0" smtClean="0"/>
              <a:t>A move into a care home works for some people, but most individuals wish to stay in their own home, living independently with support, such as from Social Care workers or personal assistants. They may provide support to undertake some daily living tasks and help people with their shopping, paying bills or going to work. </a:t>
            </a:r>
          </a:p>
          <a:p>
            <a:r>
              <a:rPr lang="en-GB" dirty="0" smtClean="0"/>
              <a:t>As we know family or friends often provide the most care and support. When none of these solutions is available (or wanted), people try to cope by finding alternative ways of doing things. For example, if they can’t walk upstairs they might sit on a stair and lift themselves up step by step. This is a high risk approach and is likely to lead to accidents sooner or later.</a:t>
            </a:r>
          </a:p>
          <a:p>
            <a:r>
              <a:rPr lang="en-GB" dirty="0" smtClean="0"/>
              <a:t>An alternative is to use technology to make these domestic tasks simpler and safer. Some, such as walking aids and toilet frames, are issued through community equipment services, but others are more specialised and may not be available through traditional sources, even though they are extremely cost-effective.</a:t>
            </a:r>
          </a:p>
          <a:p>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2990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 </a:t>
            </a:r>
            <a:r>
              <a:rPr lang="en-GB" dirty="0" smtClean="0"/>
              <a:t>The Social Services and Well-being (Wales) Act 2014 came into force in April 2016. It is the new legal framework that brings together and modernises social services law. </a:t>
            </a:r>
          </a:p>
          <a:p>
            <a:pPr marL="648452" lvl="1" indent="-176851">
              <a:buFont typeface="Arial" panose="020B0604020202020204" pitchFamily="34" charset="0"/>
              <a:buChar char="•"/>
            </a:pPr>
            <a:r>
              <a:rPr lang="en-GB" dirty="0" smtClean="0"/>
              <a:t>The Act supports people who have care and support needs to achieve </a:t>
            </a:r>
            <a:r>
              <a:rPr lang="en-GB" b="1" dirty="0" smtClean="0"/>
              <a:t>well-being</a:t>
            </a:r>
          </a:p>
          <a:p>
            <a:pPr marL="648452" lvl="1" indent="-176851">
              <a:buFont typeface="Arial" panose="020B0604020202020204" pitchFamily="34" charset="0"/>
              <a:buChar char="•"/>
            </a:pPr>
            <a:r>
              <a:rPr lang="en-GB" b="1" dirty="0" smtClean="0"/>
              <a:t>People</a:t>
            </a:r>
            <a:r>
              <a:rPr lang="en-GB" dirty="0" smtClean="0"/>
              <a:t> are at the heart of the new system by giving them ‘voice and control’ about their care and support</a:t>
            </a:r>
          </a:p>
          <a:p>
            <a:pPr marL="648452" lvl="1" indent="-176851">
              <a:buFont typeface="Arial" panose="020B0604020202020204" pitchFamily="34" charset="0"/>
              <a:buChar char="•"/>
            </a:pPr>
            <a:r>
              <a:rPr lang="en-GB" b="1" dirty="0" smtClean="0"/>
              <a:t>Partnership </a:t>
            </a:r>
            <a:r>
              <a:rPr lang="en-GB" dirty="0" smtClean="0"/>
              <a:t>and co-production drives service delivery</a:t>
            </a:r>
          </a:p>
          <a:p>
            <a:pPr marL="648452" lvl="1" indent="-176851">
              <a:buFont typeface="Arial" panose="020B0604020202020204" pitchFamily="34" charset="0"/>
              <a:buChar char="•"/>
            </a:pPr>
            <a:r>
              <a:rPr lang="en-GB" dirty="0" smtClean="0"/>
              <a:t>Services will promote the </a:t>
            </a:r>
            <a:r>
              <a:rPr lang="en-GB" b="1" dirty="0" smtClean="0"/>
              <a:t>prevention</a:t>
            </a:r>
            <a:r>
              <a:rPr lang="en-GB" dirty="0" smtClean="0"/>
              <a:t> of escalating need and the right help is available at the right time</a:t>
            </a:r>
          </a:p>
          <a:p>
            <a:r>
              <a:rPr lang="en-GB" dirty="0" smtClean="0"/>
              <a:t>The Act is supported by:</a:t>
            </a:r>
          </a:p>
          <a:p>
            <a:pPr marL="648452" lvl="1" indent="-176851">
              <a:buFont typeface="Arial" panose="020B0604020202020204" pitchFamily="34" charset="0"/>
              <a:buChar char="•"/>
            </a:pPr>
            <a:r>
              <a:rPr lang="en-GB" b="1" dirty="0" smtClean="0"/>
              <a:t>Regulations</a:t>
            </a:r>
            <a:r>
              <a:rPr lang="en-GB" dirty="0" smtClean="0"/>
              <a:t> – Secondary legislation where further detail is required</a:t>
            </a:r>
          </a:p>
          <a:p>
            <a:pPr marL="648452" lvl="1" indent="-176851">
              <a:buFont typeface="Arial" panose="020B0604020202020204" pitchFamily="34" charset="0"/>
              <a:buChar char="•"/>
            </a:pPr>
            <a:r>
              <a:rPr lang="en-GB" b="1" dirty="0" smtClean="0"/>
              <a:t>Codes of Practice </a:t>
            </a:r>
            <a:r>
              <a:rPr lang="en-GB" dirty="0" smtClean="0"/>
              <a:t>– Guidance to help people and organisations to work within the law</a:t>
            </a:r>
          </a:p>
          <a:p>
            <a:r>
              <a:rPr lang="en-GB" dirty="0" smtClean="0"/>
              <a:t>The Act imposes duties on local authorities, health boards and Welsh Ministers that require them to work to promote the well-being of those who need care and support, or carers who need support. The Social Services and Well-being (Wales) Act 2014 changes social care services in Wales:</a:t>
            </a:r>
          </a:p>
          <a:p>
            <a:pPr marL="648452" lvl="1" indent="-176851">
              <a:buFont typeface="Arial" panose="020B0604020202020204" pitchFamily="34" charset="0"/>
              <a:buChar char="•"/>
            </a:pPr>
            <a:r>
              <a:rPr lang="en-GB" dirty="0" smtClean="0"/>
              <a:t>Providing easy access to information and advice is available to all</a:t>
            </a:r>
          </a:p>
          <a:p>
            <a:pPr marL="648452" lvl="1" indent="-176851">
              <a:buFont typeface="Arial" panose="020B0604020202020204" pitchFamily="34" charset="0"/>
              <a:buChar char="•"/>
            </a:pPr>
            <a:r>
              <a:rPr lang="en-GB" dirty="0" smtClean="0"/>
              <a:t>Carers have an equal right to assessment for support to those who they care for</a:t>
            </a:r>
          </a:p>
          <a:p>
            <a:pPr marL="648452" lvl="1" indent="-176851">
              <a:buFont typeface="Arial" panose="020B0604020202020204" pitchFamily="34" charset="0"/>
              <a:buChar char="•"/>
            </a:pPr>
            <a:r>
              <a:rPr lang="en-GB" dirty="0" smtClean="0"/>
              <a:t>People have control over what support they need, making decisions about their care and support as an equal partner</a:t>
            </a:r>
          </a:p>
          <a:p>
            <a:pPr marL="648452" lvl="1" indent="-176851">
              <a:buFont typeface="Arial" panose="020B0604020202020204" pitchFamily="34" charset="0"/>
              <a:buChar char="•"/>
            </a:pPr>
            <a:r>
              <a:rPr lang="en-US" dirty="0" smtClean="0"/>
              <a:t>Less emphasis on prescribed ways of doing things</a:t>
            </a:r>
            <a:endParaRPr lang="en-GB" dirty="0" smtClean="0"/>
          </a:p>
          <a:p>
            <a:pPr marL="648452" lvl="1" indent="-176851">
              <a:buFont typeface="Arial" panose="020B0604020202020204" pitchFamily="34" charset="0"/>
              <a:buChar char="•"/>
            </a:pPr>
            <a:r>
              <a:rPr lang="en-GB" dirty="0" smtClean="0"/>
              <a:t>New proportionate assessment focuses on the individual</a:t>
            </a:r>
          </a:p>
          <a:p>
            <a:pPr marL="648452" lvl="1" indent="-176851">
              <a:buFont typeface="Arial" panose="020B0604020202020204" pitchFamily="34" charset="0"/>
              <a:buChar char="•"/>
            </a:pPr>
            <a:r>
              <a:rPr lang="en-US" dirty="0" smtClean="0"/>
              <a:t>Helping people to achieve desired outcomes, rather than assessing suitability for services</a:t>
            </a:r>
            <a:endParaRPr lang="en-GB" dirty="0" smtClean="0"/>
          </a:p>
          <a:p>
            <a:pPr marL="648452" lvl="1" indent="-176851">
              <a:buFont typeface="Arial" panose="020B0604020202020204" pitchFamily="34" charset="0"/>
              <a:buChar char="•"/>
            </a:pPr>
            <a:r>
              <a:rPr lang="en-GB" dirty="0" smtClean="0"/>
              <a:t>Powers to safeguard people are stronger</a:t>
            </a:r>
          </a:p>
          <a:p>
            <a:pPr marL="648452" lvl="1" indent="-176851">
              <a:buFont typeface="Arial" panose="020B0604020202020204" pitchFamily="34" charset="0"/>
              <a:buChar char="•"/>
            </a:pPr>
            <a:r>
              <a:rPr lang="en-GB" dirty="0" smtClean="0"/>
              <a:t>A preventative approach to meeting care and support needs is practised</a:t>
            </a:r>
          </a:p>
          <a:p>
            <a:pPr marL="648452" lvl="1" indent="-176851">
              <a:buFont typeface="Arial" panose="020B0604020202020204" pitchFamily="34" charset="0"/>
              <a:buChar char="•"/>
            </a:pPr>
            <a:r>
              <a:rPr lang="en-GB" dirty="0" smtClean="0"/>
              <a:t>Local authorities and health boards come together in new statutory partnerships to drive integration, innovation and service change</a:t>
            </a:r>
          </a:p>
          <a:p>
            <a:r>
              <a:rPr lang="en-GB" dirty="0" smtClean="0"/>
              <a:t>Further information and resources on the Act is available at the Care Council for Wales’ Information and Learning Hub </a:t>
            </a:r>
            <a:r>
              <a:rPr lang="en-GB" dirty="0" smtClean="0">
                <a:hlinkClick r:id="rId3"/>
              </a:rPr>
              <a:t>www.ccwales.org.uk/getting-in-on-the-act-hub</a:t>
            </a:r>
            <a:r>
              <a:rPr lang="en-GB" dirty="0" smtClean="0"/>
              <a:t>.</a:t>
            </a:r>
          </a:p>
        </p:txBody>
      </p:sp>
      <p:sp>
        <p:nvSpPr>
          <p:cNvPr id="4" name="Slide Number Placeholder 3"/>
          <p:cNvSpPr>
            <a:spLocks noGrp="1"/>
          </p:cNvSpPr>
          <p:nvPr>
            <p:ph type="sldNum" sz="quarter" idx="10"/>
          </p:nvPr>
        </p:nvSpPr>
        <p:spPr/>
        <p:txBody>
          <a:bodyPr/>
          <a:lstStyle/>
          <a:p>
            <a:fld id="{4850BFFB-953F-4021-90D1-C2BD514B9A3F}" type="slidenum">
              <a:rPr lang="en-GB" smtClean="0"/>
              <a:pPr/>
              <a:t>14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40056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The Social Services and Well-being (Wales) Act 2014 requires the adoption of person-centred care principles. </a:t>
            </a:r>
          </a:p>
          <a:p>
            <a:r>
              <a:rPr lang="en-GB" dirty="0" smtClean="0"/>
              <a:t>This includes looking at people’s preferences, their abilities and interest, goals, families, and values in working out their care and support needs. </a:t>
            </a:r>
          </a:p>
          <a:p>
            <a:r>
              <a:rPr lang="en-GB" dirty="0" smtClean="0"/>
              <a:t>This means empowering the individual to improve their quality of life through a more preventive and collaborative approach which embraces their own strengths and assets. This, quite rightly, leads to higher expectations and personalised provision including the ability to take risks based on informed consent.</a:t>
            </a:r>
          </a:p>
          <a:p>
            <a:r>
              <a:rPr lang="en-GB" dirty="0" smtClean="0"/>
              <a:t>It also encourages the use of technology – especially as devices have become smaller, lighter, more reliable and more aesthetically pleasing.</a:t>
            </a:r>
          </a:p>
          <a:p>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15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36411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is an opportunity to ask participants what they perceive to be the barriers to adopting new approaches?</a:t>
            </a:r>
          </a:p>
          <a:p>
            <a:r>
              <a:rPr lang="en-GB" dirty="0" smtClean="0"/>
              <a:t>Changing from the traditional ways of delivering care and support to a new model is not easy for many reasons, including a widely-held belief that it is all about reducing care and support services. There are many pressures on the system, including difficulties in recruiting, training and paying for care staff, and the practical issues involved in trying to meet people’s individual needs. Although people know that technology can make life easier and simpler, they are often unfamiliar or uncomfortable with the terms and the technology itself. They might rely on their children to show them how to do things, especially tasks relating to computers or mobile phones.</a:t>
            </a:r>
          </a:p>
          <a:p>
            <a:r>
              <a:rPr lang="en-GB" dirty="0" smtClean="0"/>
              <a:t>Prompts to support discussion:</a:t>
            </a:r>
          </a:p>
          <a:p>
            <a:pPr marL="648452" lvl="1" indent="-176851">
              <a:buFont typeface="Arial" panose="020B0604020202020204" pitchFamily="34" charset="0"/>
              <a:buChar char="•"/>
            </a:pPr>
            <a:r>
              <a:rPr lang="en-GB" dirty="0" smtClean="0"/>
              <a:t>People don’t like changes to routine - they link change with reduction in care and support services</a:t>
            </a:r>
          </a:p>
          <a:p>
            <a:pPr marL="648452" lvl="1" indent="-176851">
              <a:buFont typeface="Arial" panose="020B0604020202020204" pitchFamily="34" charset="0"/>
              <a:buChar char="•"/>
            </a:pPr>
            <a:r>
              <a:rPr lang="en-GB" dirty="0" smtClean="0"/>
              <a:t>Concern that it will replace direct care and support services</a:t>
            </a:r>
          </a:p>
          <a:p>
            <a:pPr marL="648452" lvl="1" indent="-176851">
              <a:buFont typeface="Arial" panose="020B0604020202020204" pitchFamily="34" charset="0"/>
              <a:buChar char="•"/>
            </a:pPr>
            <a:r>
              <a:rPr lang="en-GB" dirty="0" smtClean="0"/>
              <a:t>Lack understanding of unsustainable pressures on the system including increasing cost of care</a:t>
            </a:r>
          </a:p>
          <a:p>
            <a:pPr marL="648452" lvl="1" indent="-176851">
              <a:buFont typeface="Arial" panose="020B0604020202020204" pitchFamily="34" charset="0"/>
              <a:buChar char="•"/>
            </a:pPr>
            <a:r>
              <a:rPr lang="en-GB" dirty="0" smtClean="0"/>
              <a:t>They may be scared of terminology and of technology itself (especially computers)</a:t>
            </a:r>
          </a:p>
        </p:txBody>
      </p:sp>
      <p:sp>
        <p:nvSpPr>
          <p:cNvPr id="4" name="Slide Number Placeholder 3"/>
          <p:cNvSpPr>
            <a:spLocks noGrp="1"/>
          </p:cNvSpPr>
          <p:nvPr>
            <p:ph type="sldNum" sz="quarter" idx="10"/>
          </p:nvPr>
        </p:nvSpPr>
        <p:spPr/>
        <p:txBody>
          <a:bodyPr/>
          <a:lstStyle/>
          <a:p>
            <a:fld id="{4850BFFB-953F-4021-90D1-C2BD514B9A3F}" type="slidenum">
              <a:rPr lang="en-GB" smtClean="0"/>
              <a:pPr/>
              <a:t>16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23372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To overcome the fear of technology, people need to understand that the terms are only words, and many of them are used wrongly even by the experts! </a:t>
            </a:r>
          </a:p>
          <a:p>
            <a:r>
              <a:rPr lang="en-GB" dirty="0" smtClean="0"/>
              <a:t>This cloud of words includes most of the terms used to describe technologies and services used to support people. Hopefully, they will all be mentioned before the end of the course, and they will no longer be frightening.</a:t>
            </a:r>
          </a:p>
          <a:p>
            <a:r>
              <a:rPr lang="en-GB" dirty="0" smtClean="0"/>
              <a:t>They are all listed in the Glossary of terms that accompanies this course.</a:t>
            </a:r>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17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012602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game, which is fully described on the slide, is aimed at </a:t>
            </a:r>
            <a:r>
              <a:rPr lang="en-GB" smtClean="0"/>
              <a:t>making participants appreciate </a:t>
            </a:r>
            <a:r>
              <a:rPr lang="en-GB" dirty="0" smtClean="0"/>
              <a:t>that technology is all around them in their homes. A small prize may be offered to the team which names the largest number of devices. Alternatively, it could be the largest number found in a specific room such as the bedroom or the kitchen. The facilitator can merge the contributions of the individual groups highlighting the ones which only one team thought of. The facilitator can also have their own product ideas which may be unusual and related to care and support. These might be an electronic reclining bed or chair or an electronic potato peeler or tin opener.</a:t>
            </a:r>
          </a:p>
          <a:p>
            <a:r>
              <a:rPr lang="en-GB" dirty="0" smtClean="0"/>
              <a:t>Please refer to the </a:t>
            </a:r>
            <a:r>
              <a:rPr lang="en-GB" b="1" dirty="0" smtClean="0"/>
              <a:t>Facilitator Guide </a:t>
            </a:r>
            <a:r>
              <a:rPr lang="en-GB" dirty="0" smtClean="0"/>
              <a:t>for more information.</a:t>
            </a:r>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18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9723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Before the start of the second session, participants could be asked for any questions before moving on.</a:t>
            </a:r>
          </a:p>
        </p:txBody>
      </p:sp>
      <p:sp>
        <p:nvSpPr>
          <p:cNvPr id="4" name="Slide Number Placeholder 3"/>
          <p:cNvSpPr>
            <a:spLocks noGrp="1"/>
          </p:cNvSpPr>
          <p:nvPr>
            <p:ph type="sldNum" sz="quarter" idx="10"/>
          </p:nvPr>
        </p:nvSpPr>
        <p:spPr/>
        <p:txBody>
          <a:bodyPr/>
          <a:lstStyle/>
          <a:p>
            <a:fld id="{4850BFFB-953F-4021-90D1-C2BD514B9A3F}" type="slidenum">
              <a:rPr lang="en-GB" smtClean="0"/>
              <a:pPr/>
              <a:t>19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19655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slide may be shown when welcoming everyone to the course and performing introductions. Before starting the course, it is common for the facilitator to provide instruction on:</a:t>
            </a:r>
          </a:p>
          <a:p>
            <a:pPr marL="648452" lvl="1" indent="-176851">
              <a:buFont typeface="Arial" panose="020B0604020202020204" pitchFamily="34" charset="0"/>
              <a:buChar char="•"/>
            </a:pPr>
            <a:r>
              <a:rPr lang="en-GB" dirty="0" smtClean="0"/>
              <a:t>Location of facilities</a:t>
            </a:r>
          </a:p>
          <a:p>
            <a:pPr marL="648452" lvl="1" indent="-176851">
              <a:buFont typeface="Arial" panose="020B0604020202020204" pitchFamily="34" charset="0"/>
              <a:buChar char="•"/>
            </a:pPr>
            <a:r>
              <a:rPr lang="en-GB" dirty="0" smtClean="0"/>
              <a:t>Fire alarms and exits</a:t>
            </a:r>
          </a:p>
          <a:p>
            <a:pPr marL="648452" lvl="1" indent="-176851">
              <a:buFont typeface="Arial" panose="020B0604020202020204" pitchFamily="34" charset="0"/>
              <a:buChar char="•"/>
            </a:pPr>
            <a:r>
              <a:rPr lang="en-GB" dirty="0" smtClean="0"/>
              <a:t>Use of mobile phones</a:t>
            </a:r>
          </a:p>
          <a:p>
            <a:pPr marL="648452" lvl="1" indent="-176851">
              <a:buFont typeface="Arial" panose="020B0604020202020204" pitchFamily="34" charset="0"/>
              <a:buChar char="•"/>
            </a:pPr>
            <a:r>
              <a:rPr lang="en-GB" dirty="0" smtClean="0"/>
              <a:t>Taking of notes</a:t>
            </a:r>
          </a:p>
          <a:p>
            <a:pPr marL="648452" lvl="1" indent="-176851">
              <a:buFont typeface="Arial" panose="020B0604020202020204" pitchFamily="34" charset="0"/>
              <a:buChar char="•"/>
            </a:pPr>
            <a:r>
              <a:rPr lang="en-GB" dirty="0" smtClean="0"/>
              <a:t>Arrangement of groups</a:t>
            </a:r>
          </a:p>
          <a:p>
            <a:pPr marL="648452" lvl="1" indent="-176851">
              <a:buFont typeface="Arial" panose="020B0604020202020204" pitchFamily="34" charset="0"/>
              <a:buChar char="•"/>
            </a:pPr>
            <a:r>
              <a:rPr lang="en-GB" dirty="0" smtClean="0"/>
              <a:t>Tea/coffee break</a:t>
            </a:r>
          </a:p>
          <a:p>
            <a:pPr marL="648452" lvl="1" indent="-176851">
              <a:buFont typeface="Arial" panose="020B0604020202020204" pitchFamily="34" charset="0"/>
              <a:buChar char="•"/>
            </a:pPr>
            <a:r>
              <a:rPr lang="en-GB" dirty="0" smtClean="0"/>
              <a:t>Course evaluation forms</a:t>
            </a:r>
          </a:p>
          <a:p>
            <a:r>
              <a:rPr lang="en-GB" dirty="0" smtClean="0"/>
              <a:t>The exact details required here will depend on the venue. The presenter should know if a fire alarm test is due but should anyway indicate fire exits and procedures, the location of toilets and arrangements for the break and the organisation of seating within the room.</a:t>
            </a:r>
          </a:p>
          <a:p>
            <a:r>
              <a:rPr lang="en-GB" dirty="0" smtClean="0"/>
              <a:t>The availability (or not) of a hearing loop should be noted. People with a visual impairment should be invited to come closer to the front. It may be necessary to ask if everyone is warm enough, or if they want any windows to be opened.</a:t>
            </a:r>
          </a:p>
          <a:p>
            <a:r>
              <a:rPr lang="en-GB" dirty="0" smtClean="0"/>
              <a:t>If translation facilities are to be provided, then people who will require translation should be invited to collect a headset and to check that they are functioning correctly.</a:t>
            </a:r>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2</a:t>
            </a:fld>
            <a:endParaRPr lang="en-GB"/>
          </a:p>
        </p:txBody>
      </p:sp>
      <p:sp>
        <p:nvSpPr>
          <p:cNvPr id="31" name="Slide Image Placeholder 30"/>
          <p:cNvSpPr>
            <a:spLocks noGrp="1" noRot="1" noChangeAspect="1"/>
          </p:cNvSpPr>
          <p:nvPr>
            <p:ph type="sldImg"/>
          </p:nvPr>
        </p:nvSpPr>
        <p:spPr/>
      </p:sp>
    </p:spTree>
    <p:extLst>
      <p:ext uri="{BB962C8B-B14F-4D97-AF65-F5344CB8AC3E}">
        <p14:creationId xmlns:p14="http://schemas.microsoft.com/office/powerpoint/2010/main" val="1555886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In the previous session, the term “technology” was demystified by making it clear that it is already everywhere in the home helping to make life (and its tasks) easier or more enjoyable. </a:t>
            </a:r>
          </a:p>
          <a:p>
            <a:r>
              <a:rPr lang="en-GB" dirty="0" smtClean="0"/>
              <a:t>Assistive technologies is the term given to a special group of technologies that can help people to be more independent. Actually, nearly all technologies are assistive – it’s just that some technologies seem to be made </a:t>
            </a:r>
            <a:r>
              <a:rPr lang="en-GB" b="1" dirty="0" smtClean="0"/>
              <a:t>only</a:t>
            </a:r>
            <a:r>
              <a:rPr lang="en-GB" dirty="0" smtClean="0"/>
              <a:t> to satisfy the needs </a:t>
            </a:r>
            <a:r>
              <a:rPr lang="en-GB" dirty="0"/>
              <a:t>of (for </a:t>
            </a:r>
            <a:r>
              <a:rPr lang="en-GB" dirty="0" smtClean="0"/>
              <a:t>example) older or disabled people. One day, perhaps we could drop the word “assistive” and only use “technology” to describe devices and systems that support carers, individuals and everyone else concerned with its use.</a:t>
            </a:r>
          </a:p>
          <a:p>
            <a:r>
              <a:rPr lang="en-GB" dirty="0" smtClean="0"/>
              <a:t>Examples include …</a:t>
            </a:r>
          </a:p>
          <a:p>
            <a:pPr marL="648452" lvl="1" indent="-176851">
              <a:buFont typeface="Arial" panose="020B0604020202020204" pitchFamily="34" charset="0"/>
              <a:buChar char="•"/>
            </a:pPr>
            <a:r>
              <a:rPr lang="en-GB" dirty="0" smtClean="0"/>
              <a:t>Perform tasks more easily e.g. answer the door using an intercom.</a:t>
            </a:r>
          </a:p>
          <a:p>
            <a:pPr marL="648452" lvl="1" indent="-176851">
              <a:buFont typeface="Arial" panose="020B0604020202020204" pitchFamily="34" charset="0"/>
              <a:buChar char="•"/>
            </a:pPr>
            <a:endParaRPr lang="en-GB" dirty="0" smtClean="0"/>
          </a:p>
          <a:p>
            <a:pPr marL="648452" lvl="1" indent="-176851">
              <a:buFont typeface="Arial" panose="020B0604020202020204" pitchFamily="34" charset="0"/>
              <a:buChar char="•"/>
            </a:pPr>
            <a:r>
              <a:rPr lang="en-GB" dirty="0" smtClean="0"/>
              <a:t>Make tasks safer e.g. supporting an individual with dementia to keep going out for their morning walk, knowing that if they become confused or lost, they can use their GPS-enabled device to speak with someone and ask for help to guide them home or to call out a family member to come and get them. Alternatively, it could be that a young person with a learning disability is provided with a video-based door intercom, allowing them to check who is at their front door before allowing access.</a:t>
            </a:r>
          </a:p>
          <a:p>
            <a:pPr marL="648452" lvl="1" indent="-176851">
              <a:buFont typeface="Arial" panose="020B0604020202020204" pitchFamily="34" charset="0"/>
              <a:buChar char="•"/>
            </a:pPr>
            <a:endParaRPr lang="en-GB" dirty="0" smtClean="0"/>
          </a:p>
          <a:p>
            <a:pPr marL="648452" lvl="1" indent="-176851">
              <a:buFont typeface="Arial" panose="020B0604020202020204" pitchFamily="34" charset="0"/>
              <a:buChar char="•"/>
            </a:pPr>
            <a:r>
              <a:rPr lang="en-GB" dirty="0" smtClean="0"/>
              <a:t>Help carers provide care at times when needed e.g. the parent of a child with epilepsy who has night seizures can sleep better knowing an epilepsy bed sensor will raise the alarm. So the parent is better rested to provide better quality care when needed at night and during the day.</a:t>
            </a:r>
          </a:p>
        </p:txBody>
      </p:sp>
      <p:sp>
        <p:nvSpPr>
          <p:cNvPr id="4" name="Slide Number Placeholder 3"/>
          <p:cNvSpPr>
            <a:spLocks noGrp="1"/>
          </p:cNvSpPr>
          <p:nvPr>
            <p:ph type="sldNum" sz="quarter" idx="10"/>
          </p:nvPr>
        </p:nvSpPr>
        <p:spPr/>
        <p:txBody>
          <a:bodyPr/>
          <a:lstStyle/>
          <a:p>
            <a:fld id="{4850BFFB-953F-4021-90D1-C2BD514B9A3F}" type="slidenum">
              <a:rPr lang="en-GB" smtClean="0"/>
              <a:pPr/>
              <a:t>20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51656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smtClean="0"/>
              <a:t>This slide is animated</a:t>
            </a:r>
            <a:r>
              <a:rPr lang="en-US" dirty="0" smtClean="0"/>
              <a:t>.</a:t>
            </a:r>
          </a:p>
          <a:p>
            <a:r>
              <a:rPr lang="en-US" dirty="0" smtClean="0"/>
              <a:t>It is about the four groups of assistive technology that are available:</a:t>
            </a:r>
          </a:p>
          <a:p>
            <a:pPr marL="648452" lvl="1" indent="-176851">
              <a:buFont typeface="Arial" panose="020B0604020202020204" pitchFamily="34" charset="0"/>
              <a:buChar char="•"/>
            </a:pPr>
            <a:r>
              <a:rPr lang="en-US" b="1" dirty="0" smtClean="0"/>
              <a:t>home adaptations </a:t>
            </a:r>
            <a:r>
              <a:rPr lang="en-US" dirty="0" smtClean="0"/>
              <a:t>such as a stair lift, grab rails and level access showers (which are fixed in a property) </a:t>
            </a:r>
          </a:p>
          <a:p>
            <a:pPr marL="648452" lvl="1" indent="-176851">
              <a:buFont typeface="Arial" panose="020B0604020202020204" pitchFamily="34" charset="0"/>
              <a:buChar char="•"/>
            </a:pPr>
            <a:r>
              <a:rPr lang="en-US" b="1" dirty="0" smtClean="0"/>
              <a:t>portable devices </a:t>
            </a:r>
            <a:r>
              <a:rPr lang="en-US" dirty="0" smtClean="0"/>
              <a:t>that are small enough to be carried around or moved when someone moves house (such as walking aids and tap turners)</a:t>
            </a:r>
          </a:p>
          <a:p>
            <a:pPr marL="648452" lvl="1" indent="-176851">
              <a:buFont typeface="Arial" panose="020B0604020202020204" pitchFamily="34" charset="0"/>
              <a:buChar char="•"/>
            </a:pPr>
            <a:r>
              <a:rPr lang="en-US" b="1" dirty="0" smtClean="0"/>
              <a:t>electronic systems </a:t>
            </a:r>
            <a:r>
              <a:rPr lang="en-US" dirty="0" smtClean="0"/>
              <a:t>that can provide replacement or enhanced function (such as environmental controllers, hearing aids and exoskeletons)</a:t>
            </a:r>
          </a:p>
          <a:p>
            <a:pPr marL="648452" lvl="1" indent="-176851">
              <a:buFont typeface="Arial" panose="020B0604020202020204" pitchFamily="34" charset="0"/>
              <a:buChar char="•"/>
            </a:pPr>
            <a:r>
              <a:rPr lang="en-US" dirty="0" smtClean="0"/>
              <a:t>and </a:t>
            </a:r>
            <a:r>
              <a:rPr lang="en-US" b="1" dirty="0" smtClean="0"/>
              <a:t>connected technologies </a:t>
            </a:r>
            <a:r>
              <a:rPr lang="en-US" dirty="0" smtClean="0"/>
              <a:t>that allow support at a distance when necessary.</a:t>
            </a:r>
          </a:p>
          <a:p>
            <a:r>
              <a:rPr lang="en-US" dirty="0" smtClean="0"/>
              <a:t>The four groups can be split with a horizontal line to separate mainly mechanical devices on the top from mainly smart electronic devices on the bottom.</a:t>
            </a:r>
          </a:p>
          <a:p>
            <a:r>
              <a:rPr lang="en-US" dirty="0" smtClean="0"/>
              <a:t>They can also be split with a vertical line - to the left there are those large and expensive systems that can take a long time to design and install, while to the right there are the smaller devices that can be taken off a shelf quickly. </a:t>
            </a:r>
          </a:p>
          <a:p>
            <a:r>
              <a:rPr lang="en-US" dirty="0" smtClean="0"/>
              <a:t>Clearly, if someone is stuck in hospital waiting for a solution to their needs, items on the right can be provided within a few hours enabling someone to go home quickly.</a:t>
            </a:r>
          </a:p>
          <a:p>
            <a:r>
              <a:rPr lang="en-US" dirty="0" smtClean="0"/>
              <a:t>It is the connected technologies that have emerged in recent years as having the potential to transform the way that people are supported. These technologies have benefited from rapid improvements in electronic design, local intelligence and in wireless, digital telecommunication techniques.</a:t>
            </a:r>
          </a:p>
          <a:p>
            <a:r>
              <a:rPr lang="en-US" dirty="0" smtClean="0"/>
              <a:t>We will be focusing mainly on the connected care quadrant – although there is some overlap with the other quadrants.</a:t>
            </a:r>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21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99157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 </a:t>
            </a:r>
            <a:r>
              <a:rPr lang="en-GB" dirty="0" smtClean="0"/>
              <a:t>and shows a spectrum of technology enabled care applications.</a:t>
            </a:r>
          </a:p>
          <a:p>
            <a:r>
              <a:rPr lang="en-GB" dirty="0" smtClean="0"/>
              <a:t>It illustrates some examples of the different applications and systems from the provision of information and means to communicate through to alarm-based systems and more sophisticated monitoring that will lead to prediction and prevention.</a:t>
            </a:r>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22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59928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smtClean="0"/>
              <a:t>This slide is animated </a:t>
            </a:r>
            <a:r>
              <a:rPr lang="en-US" dirty="0" smtClean="0"/>
              <a:t>and features a table that is hidden when first shown and which is slowly revealed to show how connected technology services such as telecare can be used to satisfy the needs of different stakeholders.</a:t>
            </a:r>
          </a:p>
          <a:p>
            <a:r>
              <a:rPr lang="en-US" dirty="0" smtClean="0"/>
              <a:t>This is why they are so important in delivering the sort of transformation that will be required if we are to meet the expectations of improved but affordable services in the future.</a:t>
            </a:r>
          </a:p>
          <a:p>
            <a:r>
              <a:rPr lang="en-GB" dirty="0" smtClean="0"/>
              <a:t>N.B. ‘Voids’ is the term used for difficult to fill vacancies (often old or small sheltered units, perhaps in unpopular areas).</a:t>
            </a:r>
            <a:endParaRPr lang="en-US" dirty="0" smtClean="0"/>
          </a:p>
        </p:txBody>
      </p:sp>
      <p:sp>
        <p:nvSpPr>
          <p:cNvPr id="4" name="Slide Number Placeholder 3"/>
          <p:cNvSpPr>
            <a:spLocks noGrp="1"/>
          </p:cNvSpPr>
          <p:nvPr>
            <p:ph type="sldNum" sz="quarter" idx="10"/>
          </p:nvPr>
        </p:nvSpPr>
        <p:spPr/>
        <p:txBody>
          <a:bodyPr/>
          <a:lstStyle/>
          <a:p>
            <a:fld id="{4850BFFB-953F-4021-90D1-C2BD514B9A3F}" type="slidenum">
              <a:rPr lang="en-GB" smtClean="0"/>
              <a:pPr/>
              <a:t>23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37466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shows a service being set-up and delivered around the needs of the individual.</a:t>
            </a:r>
          </a:p>
          <a:p>
            <a:r>
              <a:rPr lang="en-GB" dirty="0" smtClean="0"/>
              <a:t>It begins with the </a:t>
            </a:r>
            <a:r>
              <a:rPr lang="en-GB" b="1" dirty="0" smtClean="0"/>
              <a:t>referral</a:t>
            </a:r>
            <a:r>
              <a:rPr lang="en-GB" dirty="0" smtClean="0"/>
              <a:t> usually from the individual, their family, or a health, social care or housing professional who recognises that someone has care and support needs or is at risk of losing their independence</a:t>
            </a:r>
          </a:p>
          <a:p>
            <a:r>
              <a:rPr lang="en-GB" dirty="0" smtClean="0"/>
              <a:t>An </a:t>
            </a:r>
            <a:r>
              <a:rPr lang="en-GB" b="1" dirty="0" smtClean="0"/>
              <a:t>assessment</a:t>
            </a:r>
            <a:r>
              <a:rPr lang="en-GB" dirty="0" smtClean="0"/>
              <a:t> involves looking at the individual holistically in order to identify how their lives might be improved through a support package by addressing their issues.</a:t>
            </a:r>
          </a:p>
          <a:p>
            <a:r>
              <a:rPr lang="en-GB" dirty="0" smtClean="0"/>
              <a:t>A </a:t>
            </a:r>
            <a:r>
              <a:rPr lang="en-GB" b="1" dirty="0" smtClean="0"/>
              <a:t>technology recommendation </a:t>
            </a:r>
            <a:r>
              <a:rPr lang="en-GB" dirty="0" smtClean="0"/>
              <a:t>(often referred to as a ‘prescription’) can then be recommended to the individual/ family. This involves procuring equipment – usually a combination of devices.</a:t>
            </a:r>
          </a:p>
          <a:p>
            <a:r>
              <a:rPr lang="en-GB" dirty="0" smtClean="0"/>
              <a:t>They are then </a:t>
            </a:r>
            <a:r>
              <a:rPr lang="en-GB" b="1" dirty="0" smtClean="0"/>
              <a:t>installed</a:t>
            </a:r>
            <a:r>
              <a:rPr lang="en-GB" dirty="0" smtClean="0"/>
              <a:t> and their operation explained to the individual/carers/family if possible.</a:t>
            </a:r>
          </a:p>
          <a:p>
            <a:r>
              <a:rPr lang="en-GB" dirty="0" smtClean="0"/>
              <a:t>The devices are connected to a </a:t>
            </a:r>
            <a:r>
              <a:rPr lang="en-GB" b="1" dirty="0" smtClean="0"/>
              <a:t>24-hour monitoring centre </a:t>
            </a:r>
            <a:r>
              <a:rPr lang="en-GB" dirty="0" smtClean="0"/>
              <a:t>which is alerted in the event of any problem and which can initiate a physical </a:t>
            </a:r>
            <a:r>
              <a:rPr lang="en-GB" b="1" dirty="0" smtClean="0"/>
              <a:t>response</a:t>
            </a:r>
            <a:r>
              <a:rPr lang="en-GB" dirty="0" smtClean="0"/>
              <a:t> if appropriate. </a:t>
            </a:r>
          </a:p>
          <a:p>
            <a:r>
              <a:rPr lang="en-GB" dirty="0" smtClean="0"/>
              <a:t>Provision is </a:t>
            </a:r>
            <a:r>
              <a:rPr lang="en-GB" b="1" dirty="0" smtClean="0"/>
              <a:t>reviewed</a:t>
            </a:r>
            <a:r>
              <a:rPr lang="en-GB" dirty="0" smtClean="0"/>
              <a:t> regularly both to confirm that the devices are working appropriately and to identify changing needs.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24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52629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 </a:t>
            </a:r>
          </a:p>
          <a:p>
            <a:r>
              <a:rPr lang="en-GB" dirty="0" smtClean="0"/>
              <a:t>It provides a definition and understanding of risk and how it is the product of the likelihood of an adverse incident such as an accident and the amount of harm that occurs as a result of the incident.</a:t>
            </a:r>
          </a:p>
          <a:p>
            <a:r>
              <a:rPr lang="en-GB" dirty="0" smtClean="0"/>
              <a:t>Both likelihood and degree of harm may be estimated using a three (or a five) point scale.</a:t>
            </a:r>
          </a:p>
          <a:p>
            <a:r>
              <a:rPr lang="en-GB" dirty="0" smtClean="0"/>
              <a:t>Using a three point scale, an event that may happen sometimes would be scored 2 while harm judged as a minor injury would also be scored as 2. The risk would be 4 out of a possible 9 and would be regarded as moderate.</a:t>
            </a:r>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25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32914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mtClean="0"/>
              <a:t>This slide identifies a need to reduce the likelihood of an incident and/or reduce the level of harm in order to also reduce or manage the risk. Risk management involves assessing the situation and putting in place actions such as hazard reduction or protection.</a:t>
            </a:r>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26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23207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i="1" dirty="0" smtClean="0"/>
              <a:t>This slide may be omitted if the audience understands risk management techniques.</a:t>
            </a:r>
          </a:p>
          <a:p>
            <a:r>
              <a:rPr lang="en-GB" dirty="0" smtClean="0"/>
              <a:t>It describes actions such as training and avoiding hazards associated with reduced concentration or environmental conditions in order to reduce the likelihood of having a motor accident.</a:t>
            </a:r>
          </a:p>
          <a:p>
            <a:r>
              <a:rPr lang="en-GB" dirty="0" smtClean="0"/>
              <a:t>It also describes methods of protecting the individual from the adverse effects of a crash. These include seat-belts, air bags and anti-roll bars.</a:t>
            </a:r>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27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3289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i="1" dirty="0" smtClean="0"/>
              <a:t>This is one of two slides to demonstrate the role of technology in reducing the risk of accidents in the home. It is suggested that only one is used in each presentation.</a:t>
            </a:r>
          </a:p>
          <a:p>
            <a:r>
              <a:rPr lang="en-GB" dirty="0" smtClean="0"/>
              <a:t>This slide identifies a number of different hazards that increase the likelihood of a house fire. The audience may be asked to participate by giving examples. In the same way, the audience may be able to name the systems that could be put in place to reduce the level of harm caused by a fire.</a:t>
            </a:r>
          </a:p>
          <a:p>
            <a:r>
              <a:rPr lang="en-GB" dirty="0" smtClean="0"/>
              <a:t>It is important to mention that there should be a smoke detector on each floor of a building but not in a kitchen where there should be a heat detector to avoid false alarms caused by toast. These detectors should link through to a 24-hour monitoring centre through a telecare system (which will be described shortly).</a:t>
            </a:r>
          </a:p>
          <a:p>
            <a:r>
              <a:rPr lang="en-GB" dirty="0" smtClean="0"/>
              <a:t>Mention not going to extremes by completely eliminating risk of fire, for example, by never using the kitchen.</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28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255246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i="1" dirty="0" smtClean="0"/>
              <a:t>This is second of two slides to demonstrate the role of technology in reducing the risk of accidents in the home. It is suggested that only one is used in each presentation.</a:t>
            </a:r>
          </a:p>
          <a:p>
            <a:r>
              <a:rPr lang="en-GB" dirty="0" smtClean="0"/>
              <a:t>It identifies many different hazards that increase the likelihood of a fall and also things that could reduce the impact of a fall, and ways of summoning help quickly.</a:t>
            </a:r>
          </a:p>
          <a:p>
            <a:r>
              <a:rPr lang="en-GB" dirty="0" smtClean="0"/>
              <a:t>The latter forms the basis of a telecare system usually employing a 24-hour monitoring centre that can call a family member or the emergency services as appropriate.</a:t>
            </a:r>
          </a:p>
          <a:p>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29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88136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Today is about the difference that technology can make to people’s everyday lives.</a:t>
            </a:r>
          </a:p>
          <a:p>
            <a:r>
              <a:rPr lang="en-GB" dirty="0" smtClean="0"/>
              <a:t>This short introductory section provides a brief overview of how the course is structured and describes its learning objectives.</a:t>
            </a:r>
          </a:p>
          <a:p>
            <a:r>
              <a:rPr lang="en-GB" dirty="0" smtClean="0"/>
              <a:t>It concludes with a short discussion of how we all use technology everyday to make our life easier or better.</a:t>
            </a:r>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3</a:t>
            </a:fld>
            <a:endParaRPr lang="en-GB"/>
          </a:p>
        </p:txBody>
      </p:sp>
      <p:sp>
        <p:nvSpPr>
          <p:cNvPr id="19" name="Slide Image Placeholder 18"/>
          <p:cNvSpPr>
            <a:spLocks noGrp="1" noRot="1" noChangeAspect="1"/>
          </p:cNvSpPr>
          <p:nvPr>
            <p:ph type="sldImg"/>
          </p:nvPr>
        </p:nvSpPr>
        <p:spPr/>
      </p:sp>
    </p:spTree>
    <p:extLst>
      <p:ext uri="{BB962C8B-B14F-4D97-AF65-F5344CB8AC3E}">
        <p14:creationId xmlns:p14="http://schemas.microsoft.com/office/powerpoint/2010/main" val="560188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66304" indent="-294733">
              <a:defRPr>
                <a:solidFill>
                  <a:schemeClr val="tx1"/>
                </a:solidFill>
                <a:latin typeface="Times New Roman" panose="02020603050405020304" pitchFamily="18" charset="0"/>
                <a:cs typeface="Times New Roman" panose="02020603050405020304" pitchFamily="18" charset="0"/>
              </a:defRPr>
            </a:lvl2pPr>
            <a:lvl3pPr marL="1178929" indent="-235785">
              <a:defRPr>
                <a:solidFill>
                  <a:schemeClr val="tx1"/>
                </a:solidFill>
                <a:latin typeface="Times New Roman" panose="02020603050405020304" pitchFamily="18" charset="0"/>
                <a:cs typeface="Times New Roman" panose="02020603050405020304" pitchFamily="18" charset="0"/>
              </a:defRPr>
            </a:lvl3pPr>
            <a:lvl4pPr marL="1650500" indent="-235785">
              <a:defRPr>
                <a:solidFill>
                  <a:schemeClr val="tx1"/>
                </a:solidFill>
                <a:latin typeface="Times New Roman" panose="02020603050405020304" pitchFamily="18" charset="0"/>
                <a:cs typeface="Times New Roman" panose="02020603050405020304" pitchFamily="18" charset="0"/>
              </a:defRPr>
            </a:lvl4pPr>
            <a:lvl5pPr marL="2122072" indent="-235785">
              <a:defRPr>
                <a:solidFill>
                  <a:schemeClr val="tx1"/>
                </a:solidFill>
                <a:latin typeface="Times New Roman" panose="02020603050405020304" pitchFamily="18" charset="0"/>
                <a:cs typeface="Times New Roman" panose="02020603050405020304" pitchFamily="18" charset="0"/>
              </a:defRPr>
            </a:lvl5pPr>
            <a:lvl6pPr marL="2593644" indent="-235785"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3065216" indent="-235785"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536788" indent="-235785"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4008358" indent="-235785"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fld id="{806A2446-A00B-41C6-AB76-2F0C4A92CCEA}" type="slidenum">
              <a:rPr lang="en-GB" smtClean="0"/>
              <a:pPr/>
              <a:t>30</a:t>
            </a:fld>
            <a:endParaRPr lang="en-GB"/>
          </a:p>
        </p:txBody>
      </p:sp>
      <p:sp>
        <p:nvSpPr>
          <p:cNvPr id="76804" name="Rectangle 3"/>
          <p:cNvSpPr>
            <a:spLocks noGrp="1" noChangeArrowheads="1"/>
          </p:cNvSpPr>
          <p:nvPr>
            <p:ph type="body" idx="1"/>
          </p:nvPr>
        </p:nvSpPr>
        <p:spPr/>
        <p:txBody>
          <a:bodyPr/>
          <a:lstStyle/>
          <a:p>
            <a:r>
              <a:rPr lang="en-US" b="1" dirty="0" smtClean="0"/>
              <a:t>This slide is animated.</a:t>
            </a:r>
          </a:p>
          <a:p>
            <a:r>
              <a:rPr lang="en-US" dirty="0" smtClean="0"/>
              <a:t>It introduces the community or social alarm as a simple method of raising an alarm.</a:t>
            </a:r>
          </a:p>
          <a:p>
            <a:r>
              <a:rPr lang="en-US" dirty="0" smtClean="0"/>
              <a:t>It shows a pull cord, wrist worn pendant and wall-mounted ‘bogus-caller’ button as an example of ways of manually raising an alarm. It also shows three popular dispersed alarm units from Tunstall (Vi), Chubb (Care Unit) and Tynetec (Reach).</a:t>
            </a:r>
          </a:p>
          <a:p>
            <a:r>
              <a:rPr lang="en-US" dirty="0" smtClean="0"/>
              <a:t>It also shows the limitations of this approach including pendants not being worn all the time, and the user being in denial regarding the extent of the problem and the hope that the problem will disappear on its own after a while.</a:t>
            </a:r>
          </a:p>
          <a:p>
            <a:r>
              <a:rPr lang="en-US" dirty="0" smtClean="0"/>
              <a:t>N.B. ‘too timid’ refers to individuals who were scared of speaking with someone.</a:t>
            </a:r>
          </a:p>
        </p:txBody>
      </p:sp>
      <p:sp>
        <p:nvSpPr>
          <p:cNvPr id="4" name="Slide Image Placeholder 3"/>
          <p:cNvSpPr>
            <a:spLocks noGrp="1" noRot="1" noChangeAspect="1"/>
          </p:cNvSpPr>
          <p:nvPr>
            <p:ph type="sldImg"/>
          </p:nvPr>
        </p:nvSpPr>
        <p:spPr/>
      </p:sp>
    </p:spTree>
    <p:extLst>
      <p:ext uri="{BB962C8B-B14F-4D97-AF65-F5344CB8AC3E}">
        <p14:creationId xmlns:p14="http://schemas.microsoft.com/office/powerpoint/2010/main" val="4267488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4022938" y="9722883"/>
            <a:ext cx="3076363" cy="51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14" tIns="47157" rIns="94314" bIns="47157" anchor="b"/>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r" eaLnBrk="1" hangingPunct="1"/>
            <a:fld id="{A63A723F-C1A5-4711-B501-98A41F6A7A86}" type="slidenum">
              <a:rPr lang="en-GB" sz="1200">
                <a:latin typeface="Calibri" panose="020F0502020204030204" pitchFamily="34" charset="0"/>
                <a:ea typeface="MS Gothic" panose="020B0609070205080204" pitchFamily="49" charset="-128"/>
                <a:cs typeface="Arial" panose="020B0604020202020204" pitchFamily="34" charset="0"/>
              </a:rPr>
              <a:pPr algn="r" eaLnBrk="1" hangingPunct="1"/>
              <a:t>31</a:t>
            </a:fld>
            <a:endParaRPr lang="en-GB" sz="1200">
              <a:latin typeface="Calibri" panose="020F0502020204030204" pitchFamily="34" charset="0"/>
              <a:ea typeface="MS Gothic" panose="020B0609070205080204" pitchFamily="49" charset="-128"/>
              <a:cs typeface="Arial" panose="020B0604020202020204" pitchFamily="34" charset="0"/>
            </a:endParaRPr>
          </a:p>
        </p:txBody>
      </p:sp>
      <p:sp>
        <p:nvSpPr>
          <p:cNvPr id="78852" name="Rectangle 3"/>
          <p:cNvSpPr>
            <a:spLocks noGrp="1" noChangeArrowheads="1"/>
          </p:cNvSpPr>
          <p:nvPr>
            <p:ph type="body" idx="1"/>
          </p:nvPr>
        </p:nvSpPr>
        <p:spPr/>
        <p:txBody>
          <a:bodyPr/>
          <a:lstStyle/>
          <a:p>
            <a:r>
              <a:rPr lang="en-US" b="1" dirty="0" smtClean="0"/>
              <a:t>This slide is animated </a:t>
            </a:r>
            <a:r>
              <a:rPr lang="en-US" dirty="0" smtClean="0"/>
              <a:t>and demonstrates the components of an alarm telecare system and how it operates using the example of a worn fall detector – this example shows Tunstall equipment. </a:t>
            </a:r>
          </a:p>
          <a:p>
            <a:r>
              <a:rPr lang="en-US" dirty="0" smtClean="0"/>
              <a:t>Eleanor Jones, the service user, comes running in to the house to answer the telephone but falls over (“ouch”) but does not panic because she is wearing a fall detector. This </a:t>
            </a:r>
            <a:r>
              <a:rPr lang="en-US" b="1" dirty="0" smtClean="0"/>
              <a:t>automatically</a:t>
            </a:r>
            <a:r>
              <a:rPr lang="en-US" dirty="0" smtClean="0"/>
              <a:t> </a:t>
            </a:r>
            <a:r>
              <a:rPr lang="en-US" b="1" dirty="0" smtClean="0"/>
              <a:t>detects the fall, and the fact that she can’t get up</a:t>
            </a:r>
            <a:r>
              <a:rPr lang="en-US" dirty="0" smtClean="0"/>
              <a:t>, and sends an automatic call through the dispersed alarm unit to the Telecare Monitoring Centre.</a:t>
            </a:r>
          </a:p>
          <a:p>
            <a:r>
              <a:rPr lang="en-US" dirty="0" smtClean="0"/>
              <a:t>The call handler identifies that Eleanor has had a fall and is able to ask her if she is ok. She isn’t ok because she can’t get up and answers “help”. The call handler tells her not to worry and sends out the emergency response team.  They help her up quickly, which means that she doesn’t have to go to hospital, and she retains her confidence and is able to continue to live independently in her own home.</a:t>
            </a:r>
          </a:p>
        </p:txBody>
      </p:sp>
      <p:sp>
        <p:nvSpPr>
          <p:cNvPr id="3" name="Slide Image Placeholder 2"/>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850BFFB-953F-4021-90D1-C2BD514B9A3F}" type="slidenum">
              <a:rPr lang="en-GB" smtClean="0"/>
              <a:pPr/>
              <a:t>31</a:t>
            </a:fld>
            <a:endParaRPr lang="en-GB" dirty="0"/>
          </a:p>
        </p:txBody>
      </p:sp>
    </p:spTree>
    <p:extLst>
      <p:ext uri="{BB962C8B-B14F-4D97-AF65-F5344CB8AC3E}">
        <p14:creationId xmlns:p14="http://schemas.microsoft.com/office/powerpoint/2010/main" val="1030787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is an opportunity to show some of the more popular telecare and related assistive technology devices to participants. The equipment should be passed around so that participants have a ‘hands-on’ experience.</a:t>
            </a:r>
          </a:p>
          <a:p>
            <a:r>
              <a:rPr lang="en-GB" dirty="0" smtClean="0"/>
              <a:t>Products to be shown might include:</a:t>
            </a:r>
          </a:p>
          <a:p>
            <a:pPr marL="648452" lvl="1" indent="-176851">
              <a:buFont typeface="Arial" panose="020B0604020202020204" pitchFamily="34" charset="0"/>
              <a:buChar char="•"/>
            </a:pPr>
            <a:r>
              <a:rPr lang="en-GB" dirty="0" smtClean="0"/>
              <a:t>Dispersed Alarm Unit</a:t>
            </a:r>
          </a:p>
          <a:p>
            <a:pPr marL="648452" lvl="1" indent="-176851">
              <a:buFont typeface="Arial" panose="020B0604020202020204" pitchFamily="34" charset="0"/>
              <a:buChar char="•"/>
            </a:pPr>
            <a:r>
              <a:rPr lang="en-GB" dirty="0" smtClean="0"/>
              <a:t>Alarm Trigger</a:t>
            </a:r>
          </a:p>
          <a:p>
            <a:pPr marL="648452" lvl="1" indent="-176851">
              <a:buFont typeface="Arial" panose="020B0604020202020204" pitchFamily="34" charset="0"/>
              <a:buChar char="•"/>
            </a:pPr>
            <a:r>
              <a:rPr lang="en-GB" dirty="0" smtClean="0"/>
              <a:t>Worn fall detectors</a:t>
            </a:r>
          </a:p>
          <a:p>
            <a:pPr marL="648452" lvl="1" indent="-176851">
              <a:buFont typeface="Arial" panose="020B0604020202020204" pitchFamily="34" charset="0"/>
              <a:buChar char="•"/>
            </a:pPr>
            <a:r>
              <a:rPr lang="en-GB" dirty="0" smtClean="0"/>
              <a:t>Bed occupancy sensors</a:t>
            </a:r>
          </a:p>
          <a:p>
            <a:pPr marL="648452" lvl="1" indent="-176851">
              <a:buFont typeface="Arial" panose="020B0604020202020204" pitchFamily="34" charset="0"/>
              <a:buChar char="•"/>
            </a:pPr>
            <a:r>
              <a:rPr lang="en-GB" dirty="0" smtClean="0"/>
              <a:t>Environmental sensors</a:t>
            </a:r>
          </a:p>
          <a:p>
            <a:pPr marL="648452" lvl="1" indent="-176851">
              <a:buFont typeface="Arial" panose="020B0604020202020204" pitchFamily="34" charset="0"/>
              <a:buChar char="•"/>
            </a:pPr>
            <a:r>
              <a:rPr lang="en-GB" dirty="0" smtClean="0"/>
              <a:t>Inactivity monitors</a:t>
            </a:r>
          </a:p>
          <a:p>
            <a:pPr marL="648452" lvl="1" indent="-176851">
              <a:buFont typeface="Arial" panose="020B0604020202020204" pitchFamily="34" charset="0"/>
              <a:buChar char="•"/>
            </a:pPr>
            <a:r>
              <a:rPr lang="en-GB" dirty="0" smtClean="0"/>
              <a:t>Medication support</a:t>
            </a:r>
          </a:p>
          <a:p>
            <a:pPr marL="648452" lvl="1" indent="-176851">
              <a:buFont typeface="Arial" panose="020B0604020202020204" pitchFamily="34" charset="0"/>
              <a:buChar char="•"/>
            </a:pPr>
            <a:r>
              <a:rPr lang="en-GB" dirty="0" smtClean="0"/>
              <a:t>Bogus caller alerts</a:t>
            </a:r>
          </a:p>
          <a:p>
            <a:pPr marL="648452" lvl="1" indent="-176851">
              <a:buFont typeface="Arial" panose="020B0604020202020204" pitchFamily="34" charset="0"/>
              <a:buChar char="•"/>
            </a:pPr>
            <a:r>
              <a:rPr lang="en-GB" dirty="0" smtClean="0"/>
              <a:t>Property exit monitor</a:t>
            </a:r>
          </a:p>
          <a:p>
            <a:r>
              <a:rPr lang="en-GB" dirty="0" smtClean="0"/>
              <a:t>If possible have some sensory/special switch equipment available:</a:t>
            </a:r>
          </a:p>
          <a:p>
            <a:pPr marL="648452" lvl="1" indent="-176851">
              <a:buFont typeface="Arial" panose="020B0604020202020204" pitchFamily="34" charset="0"/>
              <a:buChar char="•"/>
            </a:pPr>
            <a:r>
              <a:rPr lang="en-GB" dirty="0" smtClean="0"/>
              <a:t>Visual Beacons/Strobes</a:t>
            </a:r>
          </a:p>
          <a:p>
            <a:pPr marL="648452" lvl="1" indent="-176851">
              <a:buFont typeface="Arial" panose="020B0604020202020204" pitchFamily="34" charset="0"/>
              <a:buChar char="•"/>
            </a:pPr>
            <a:r>
              <a:rPr lang="en-GB" dirty="0" smtClean="0"/>
              <a:t>Pillow Shakers</a:t>
            </a:r>
          </a:p>
          <a:p>
            <a:pPr marL="648452" lvl="1" indent="-176851">
              <a:buFont typeface="Arial" panose="020B0604020202020204" pitchFamily="34" charset="0"/>
              <a:buChar char="•"/>
            </a:pPr>
            <a:r>
              <a:rPr lang="en-GB" dirty="0" smtClean="0"/>
              <a:t>Special Switches</a:t>
            </a:r>
          </a:p>
          <a:p>
            <a:r>
              <a:rPr lang="en-GB" dirty="0" smtClean="0"/>
              <a:t>It is worth commenting on features of some Dispersed Alarm Units that allow a person to signal a beep to the Monitoring Centre by pressing their pendant – this allows them to acknowledge the call handler if they have speech or communication issues.</a:t>
            </a:r>
          </a:p>
          <a:p>
            <a:r>
              <a:rPr lang="en-GB" dirty="0" smtClean="0"/>
              <a:t>There are also some products which support the Welsh Language e.g. Dispersed Alarm Units, the Forget-me-not electronic calendar and devices that allow you to upload images or record voice messages or use pre-recorded audio files to play messages/reminders.</a:t>
            </a:r>
          </a:p>
        </p:txBody>
      </p:sp>
      <p:sp>
        <p:nvSpPr>
          <p:cNvPr id="4" name="Slide Number Placeholder 3"/>
          <p:cNvSpPr>
            <a:spLocks noGrp="1"/>
          </p:cNvSpPr>
          <p:nvPr>
            <p:ph type="sldNum" sz="quarter" idx="10"/>
          </p:nvPr>
        </p:nvSpPr>
        <p:spPr/>
        <p:txBody>
          <a:bodyPr/>
          <a:lstStyle/>
          <a:p>
            <a:fld id="{4850BFFB-953F-4021-90D1-C2BD514B9A3F}" type="slidenum">
              <a:rPr lang="en-GB" smtClean="0"/>
              <a:pPr/>
              <a:t>32</a:t>
            </a:fld>
            <a:endParaRPr lang="en-GB"/>
          </a:p>
        </p:txBody>
      </p:sp>
      <p:sp>
        <p:nvSpPr>
          <p:cNvPr id="7" name="Slide Image Placeholder 6"/>
          <p:cNvSpPr>
            <a:spLocks noGrp="1" noRot="1" noChangeAspect="1"/>
          </p:cNvSpPr>
          <p:nvPr>
            <p:ph type="sldImg"/>
          </p:nvPr>
        </p:nvSpPr>
        <p:spPr>
          <a:xfrm>
            <a:off x="1323975" y="771525"/>
            <a:ext cx="4446588" cy="3333750"/>
          </a:xfrm>
        </p:spPr>
      </p:sp>
    </p:spTree>
    <p:extLst>
      <p:ext uri="{BB962C8B-B14F-4D97-AF65-F5344CB8AC3E}">
        <p14:creationId xmlns:p14="http://schemas.microsoft.com/office/powerpoint/2010/main" val="3536734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90865" indent="-30292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216590" indent="-242335">
              <a:spcBef>
                <a:spcPct val="30000"/>
              </a:spcBef>
              <a:defRPr sz="1200">
                <a:solidFill>
                  <a:schemeClr val="tx1"/>
                </a:solidFill>
                <a:latin typeface="Times New Roman" panose="02020603050405020304" pitchFamily="18" charset="0"/>
                <a:cs typeface="Times New Roman" panose="02020603050405020304" pitchFamily="18" charset="0"/>
              </a:defRPr>
            </a:lvl3pPr>
            <a:lvl4pPr marL="1704536" indent="-242335">
              <a:spcBef>
                <a:spcPct val="30000"/>
              </a:spcBef>
              <a:defRPr sz="1200">
                <a:solidFill>
                  <a:schemeClr val="tx1"/>
                </a:solidFill>
                <a:latin typeface="Times New Roman" panose="02020603050405020304" pitchFamily="18" charset="0"/>
                <a:cs typeface="Times New Roman" panose="02020603050405020304" pitchFamily="18" charset="0"/>
              </a:defRPr>
            </a:lvl4pPr>
            <a:lvl5pPr marL="2192481" indent="-242335">
              <a:spcBef>
                <a:spcPct val="30000"/>
              </a:spcBef>
              <a:defRPr sz="1200">
                <a:solidFill>
                  <a:schemeClr val="tx1"/>
                </a:solidFill>
                <a:latin typeface="Times New Roman" panose="02020603050405020304" pitchFamily="18" charset="0"/>
                <a:cs typeface="Times New Roman" panose="02020603050405020304" pitchFamily="18" charset="0"/>
              </a:defRPr>
            </a:lvl5pPr>
            <a:lvl6pPr marL="2664053" indent="-242335"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3135625" indent="-242335"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607197" indent="-242335"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4078769" indent="-242335"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E1CC5D92-C12F-4D48-8490-42C0BBD2BB20}" type="slidenum">
              <a:rPr lang="en-GB" altLang="en-US" smtClean="0"/>
              <a:pPr/>
              <a:t>33</a:t>
            </a:fld>
            <a:endParaRPr lang="en-GB" altLang="en-US" smtClean="0"/>
          </a:p>
        </p:txBody>
      </p:sp>
      <p:sp>
        <p:nvSpPr>
          <p:cNvPr id="12292" name="Rectangle 3"/>
          <p:cNvSpPr>
            <a:spLocks noGrp="1" noChangeArrowheads="1"/>
          </p:cNvSpPr>
          <p:nvPr>
            <p:ph type="body" idx="1"/>
          </p:nvPr>
        </p:nvSpPr>
        <p:spPr/>
        <p:txBody>
          <a:bodyPr/>
          <a:lstStyle/>
          <a:p>
            <a:r>
              <a:rPr lang="en-US" altLang="en-US" b="1" dirty="0" smtClean="0"/>
              <a:t>This slide is animated.</a:t>
            </a:r>
          </a:p>
          <a:p>
            <a:r>
              <a:rPr lang="en-US" altLang="en-US" dirty="0" smtClean="0"/>
              <a:t>It builds a ring of care to surround the individual with a safety-net of support in the event of an accident.</a:t>
            </a:r>
          </a:p>
          <a:p>
            <a:r>
              <a:rPr lang="en-US" altLang="en-US" dirty="0" smtClean="0"/>
              <a:t>Central to this model is the need for individual protocols so that the service is tailored to them i.e. person-</a:t>
            </a:r>
            <a:r>
              <a:rPr lang="en-US" altLang="en-US" dirty="0" err="1" smtClean="0"/>
              <a:t>centred</a:t>
            </a:r>
            <a:r>
              <a:rPr lang="en-US" altLang="en-US" dirty="0" smtClean="0"/>
              <a:t> care. It </a:t>
            </a:r>
            <a:r>
              <a:rPr lang="en-US" altLang="en-US" dirty="0" err="1" smtClean="0"/>
              <a:t>emphasises</a:t>
            </a:r>
            <a:r>
              <a:rPr lang="en-US" altLang="en-US" dirty="0" smtClean="0"/>
              <a:t> the role of family </a:t>
            </a:r>
            <a:r>
              <a:rPr lang="en-US" altLang="en-US" dirty="0" err="1" smtClean="0"/>
              <a:t>carers</a:t>
            </a:r>
            <a:r>
              <a:rPr lang="en-US" altLang="en-US" dirty="0" smtClean="0"/>
              <a:t> and the emergency services, who in the future may be supported by other community teams with specialist equipment.</a:t>
            </a:r>
          </a:p>
          <a:p>
            <a:r>
              <a:rPr lang="en-US" altLang="en-US" dirty="0" smtClean="0"/>
              <a:t>It is important to acknowledge that there are different services across Wales and the emergency response teams which provide the safety and support network will vary in different areas and local authorities. For example, not all areas will have a dedicated lifting service (for people who have fallen but who do not need an ambulance).</a:t>
            </a:r>
          </a:p>
        </p:txBody>
      </p:sp>
      <p:sp>
        <p:nvSpPr>
          <p:cNvPr id="4" name="Slide Image Placeholder 3"/>
          <p:cNvSpPr>
            <a:spLocks noGrp="1" noRot="1" noChangeAspect="1"/>
          </p:cNvSpPr>
          <p:nvPr>
            <p:ph type="sldImg"/>
          </p:nvPr>
        </p:nvSpPr>
        <p:spPr/>
      </p:sp>
    </p:spTree>
    <p:extLst>
      <p:ext uri="{BB962C8B-B14F-4D97-AF65-F5344CB8AC3E}">
        <p14:creationId xmlns:p14="http://schemas.microsoft.com/office/powerpoint/2010/main" val="2628584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asks the question, “how do the emergency services get into the property when the householder is injured or ill?”</a:t>
            </a:r>
          </a:p>
          <a:p>
            <a:r>
              <a:rPr lang="en-GB" dirty="0" smtClean="0"/>
              <a:t>It leads to the conclusion that a secure key-safe may be required which can be accessed using a digital code that is held by the monitoring centre. Best practice is to use only police-approved designs (also known as the ‘secured by design’ initiative).</a:t>
            </a:r>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34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9622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 </a:t>
            </a:r>
            <a:r>
              <a:rPr lang="en-GB" dirty="0" smtClean="0"/>
              <a:t>and shows five models of technology enabled care to show the different ways it can help…</a:t>
            </a:r>
          </a:p>
          <a:p>
            <a:pPr marL="707403" lvl="1" indent="-235801">
              <a:buFont typeface="Arial" panose="020B0604020202020204" pitchFamily="34" charset="0"/>
              <a:buChar char="•"/>
            </a:pPr>
            <a:r>
              <a:rPr lang="en-GB" b="1" dirty="0" smtClean="0"/>
              <a:t>Case 1 </a:t>
            </a:r>
            <a:r>
              <a:rPr lang="en-GB" dirty="0" smtClean="0"/>
              <a:t>- Typically, the individual may be housebound and lives alone for all or most of the time. They may or may not have close family living locally who can attend in the event of a problem. They need a 24/7 monitoring service to alert remote family members or care/emergency services as required.</a:t>
            </a:r>
          </a:p>
          <a:p>
            <a:pPr marL="707403" lvl="1" indent="-235801">
              <a:buFont typeface="Arial" panose="020B0604020202020204" pitchFamily="34" charset="0"/>
              <a:buChar char="•"/>
            </a:pPr>
            <a:r>
              <a:rPr lang="en-GB" b="1" dirty="0" smtClean="0"/>
              <a:t>Case 2 </a:t>
            </a:r>
            <a:r>
              <a:rPr lang="en-GB" dirty="0" smtClean="0"/>
              <a:t>– In this example, the individual either lives with a family carer or has personal assistants who are with them at all times. There is no need for a monitoring service, as there is always a responder present. This is called plesiocare.</a:t>
            </a:r>
          </a:p>
          <a:p>
            <a:pPr marL="707403" lvl="1" indent="-235801">
              <a:buFont typeface="Arial" panose="020B0604020202020204" pitchFamily="34" charset="0"/>
              <a:buChar char="•"/>
            </a:pPr>
            <a:r>
              <a:rPr lang="en-GB" b="1" dirty="0" smtClean="0"/>
              <a:t>Case 3 </a:t>
            </a:r>
            <a:r>
              <a:rPr lang="en-GB" dirty="0" smtClean="0"/>
              <a:t>– This example shows someone who has close family support, perhaps they live with a family carer who may be away from home sometimes – perhaps at work. Any problems could be routed directly to the carer’s mobile phone in the first instance and only go to a monitoring service if the carer is unable to respond to the call.</a:t>
            </a:r>
          </a:p>
          <a:p>
            <a:pPr marL="707403" lvl="1" indent="-235801">
              <a:buFont typeface="Arial" panose="020B0604020202020204" pitchFamily="34" charset="0"/>
              <a:buChar char="•"/>
            </a:pPr>
            <a:r>
              <a:rPr lang="en-GB" b="1" dirty="0" smtClean="0"/>
              <a:t>Case 4 </a:t>
            </a:r>
            <a:r>
              <a:rPr lang="en-GB" dirty="0" smtClean="0"/>
              <a:t>– This person is generally well, but would like a basic level of reassurance just in case; however, they are reluctant to involve external organisations. In this example, family members could use an activity monitoring service to monitor that everything is OK – and set up alerts that they would receive on their mobile phone or computer if there was a problem (e.g. if Mam hadn’t been to the kitchen to have a drink before 10am like she usually does). </a:t>
            </a:r>
          </a:p>
          <a:p>
            <a:pPr marL="707403" lvl="1" indent="-235801">
              <a:buFont typeface="Arial" panose="020B0604020202020204" pitchFamily="34" charset="0"/>
              <a:buChar char="•"/>
            </a:pPr>
            <a:r>
              <a:rPr lang="en-GB" b="1" dirty="0" smtClean="0"/>
              <a:t>Case 5 </a:t>
            </a:r>
            <a:r>
              <a:rPr lang="en-GB" dirty="0" smtClean="0"/>
              <a:t>– This person is mobile and is able to go out alone for work, shopping or leisure. Perhaps it is a young adult with a learning disability who has recently got a new job. Ideally, they need an ‘always-available’ approach that supports them when they are at home and when out and about. Special apps for their smartphone could help them plan their day, find their way about and provide them with access to assistance if required.</a:t>
            </a:r>
          </a:p>
          <a:p>
            <a:r>
              <a:rPr lang="en-GB" b="1" dirty="0" smtClean="0"/>
              <a:t>Additional Background Information:</a:t>
            </a:r>
          </a:p>
          <a:p>
            <a:r>
              <a:rPr lang="en-GB" dirty="0" smtClean="0"/>
              <a:t>It is often apparent from the issues that individuals face that many of them relate directly to their risk of an accident or illness or are risks associated with lifestyle choices or their coping strategies. In each case, the risks needs to be managed either by reducing the likelihood of an adverse incident occurring or by reducing the impact of such an event. An effective means of supporting an improved outcome is through early detection and identification of an incident leading to an appropriate response. </a:t>
            </a:r>
          </a:p>
          <a:p>
            <a:r>
              <a:rPr lang="en-GB" dirty="0" smtClean="0"/>
              <a:t>This could mean a conventional telecare system based on fixed-line telephony linking a dispersed alarm unit in the home with a 24 hour monitoring centre. This corresponds to situation 1 and is ideally suited to someone who lives alone and rarely goes out unless accompanied. It is effectively the social alarm system which has provided support and reassurance for many mostly older people and their families for over 30 years.</a:t>
            </a:r>
          </a:p>
          <a:p>
            <a:r>
              <a:rPr lang="en-GB" dirty="0" smtClean="0"/>
              <a:t>Social alarm systems have evolved into telecare services by the addition of smart sensors and the adoption of personalised response protocols. They continue to provide important support to individuals and peace of mind to relatives. However, their essentially analogue nature means that they are not ideally suited to embracing advances in mobile and information technology. Furthermore, their requirement for a link to a 24-hour monitoring centre may be seen as an unnecessary intrusion by some. In particular, when a person lives with their family carer, who will inevitably respond to any emergencies detected by a sensor in the home, the role of a monitoring centre changes. This is the 2nd situation described and represents an application for “plesiocare” rather than telecare because the support is provided close by rather than at a distance. The sensors that may be relevant are similar to those used in situation 1, but need no longer connect to a dispersed alarm system but to a local alert notification system, such as a pager. This approach often results in a lower cost option, both in terms of the upfront cost of the equipment and on-going monitoring costs; however, their limitation is a lack of historical information on the nature and frequency of the alarms generated, which may offer an important insight in terms of preventing further problems.</a:t>
            </a:r>
          </a:p>
          <a:p>
            <a:r>
              <a:rPr lang="en-GB" dirty="0" smtClean="0"/>
              <a:t>In the same way, when the family carer goes out to work or to go shopping, leaving their older parent at home, to go to work or go shopping, they can be notified directly by programming the dispersed alarm unit to ring them or send them a message rather than using a monitoring centre. This is the 3rd situation shown and would generally use the same type of equipment in the home as in the 1st situation described above.</a:t>
            </a:r>
          </a:p>
          <a:p>
            <a:r>
              <a:rPr lang="en-GB" dirty="0" smtClean="0"/>
              <a:t>When the family lives some distance away from their loved one, they may choose to perform passive monitoring directly using internet-enabled services. These generally monitor movement and activity and employ exception rules that are set up specifically for that person. For example, a failure to enter the bathroom or kitchen during certain hours each day may indicate an alert, as might no use being made of the kettle, the microwave oven or the refrigerator. This type of need is described by the 4th situation and may be enhanced through the use of video interactions.</a:t>
            </a:r>
          </a:p>
          <a:p>
            <a:r>
              <a:rPr lang="en-GB" dirty="0" smtClean="0"/>
              <a:t>Finally, the vast majority of older people, whether they live alone or with friends or relatives, will spend time outside the home. It is recognised that the outdoors, exercise and opportunities for meeting with people will support well-being through relief of social isolation, as well as improvements in both physical and mental health. The concern that they may suffer an accident or illness may be managed by the use of a new range of mobile care devices that may be carried with them at all times, as well as linked sensors that may be worn and specialist apps that provide interaction and support. These mobile care (or </a:t>
            </a:r>
            <a:r>
              <a:rPr lang="en-GB" dirty="0" err="1" smtClean="0"/>
              <a:t>mCare</a:t>
            </a:r>
            <a:r>
              <a:rPr lang="en-GB" dirty="0" smtClean="0"/>
              <a:t>) applications can detect a range of problem situations including falls, periods of inactivity, convulsive seizures and becoming lost. </a:t>
            </a:r>
          </a:p>
          <a:p>
            <a:r>
              <a:rPr lang="en-GB" dirty="0" smtClean="0"/>
              <a:t>This 5th care situation shown is likely to become increasingly important as the population embrace the benefits of smartphones and mobile technology. This model of care could rapidly become dominant and provide attractive alternatives for all the scenarios in the slide, especially as access to the internet becomes ubiquitous and as telecare monitoring centres begin to support these services. In the meantime, it will be essential for assessors to consider which support scenario is most suitable for the potential service user.</a:t>
            </a:r>
          </a:p>
          <a:p>
            <a:r>
              <a:rPr lang="en-GB" dirty="0" smtClean="0"/>
              <a:t>It should be noted that all 5 scenarios relate to people living alone or with their carer. It may be apparent that many older people live as co-caring couples. Both may need monitoring so alarm systems may be relevant. However, current telecare systems don’t allow the activities of 2 or more people living together to be differentiated from each other, and this is a limitation. The exception is personal devices such as worn alarms. Indeed, one of the biggest advantages of wearable devices is that they provide information at an individual level. It must be assumed that future systems, and especially those that employ </a:t>
            </a:r>
            <a:r>
              <a:rPr lang="en-GB" dirty="0" err="1" smtClean="0"/>
              <a:t>mCare</a:t>
            </a:r>
            <a:r>
              <a:rPr lang="en-GB" dirty="0" smtClean="0"/>
              <a:t>, will allow for more person-centred approaches.</a:t>
            </a:r>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35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55867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4850BFFB-953F-4021-90D1-C2BD514B9A3F}" type="slidenum">
              <a:rPr lang="en-GB" smtClean="0"/>
              <a:pPr/>
              <a:t>36</a:t>
            </a:fld>
            <a:endParaRPr lang="en-GB"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GB"/>
          </a:p>
        </p:txBody>
      </p:sp>
    </p:spTree>
    <p:extLst>
      <p:ext uri="{BB962C8B-B14F-4D97-AF65-F5344CB8AC3E}">
        <p14:creationId xmlns:p14="http://schemas.microsoft.com/office/powerpoint/2010/main" val="2896322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4850BFFB-953F-4021-90D1-C2BD514B9A3F}" type="slidenum">
              <a:rPr lang="en-GB" smtClean="0"/>
              <a:pPr/>
              <a:t>37</a:t>
            </a:fld>
            <a:endParaRPr lang="en-GB"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GB"/>
          </a:p>
        </p:txBody>
      </p:sp>
    </p:spTree>
    <p:extLst>
      <p:ext uri="{BB962C8B-B14F-4D97-AF65-F5344CB8AC3E}">
        <p14:creationId xmlns:p14="http://schemas.microsoft.com/office/powerpoint/2010/main" val="4053197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introduces the idea of using a technology toolbox that includes lots of different types of technology, including the four groups described earlier in this course.</a:t>
            </a:r>
          </a:p>
          <a:p>
            <a:r>
              <a:rPr lang="en-GB" dirty="0" smtClean="0"/>
              <a:t>It also suggests that an effective approach might be to start with no technology (change the way that things are done) then low technology (simple equipment) and then high technology (more sophisticated devices).</a:t>
            </a:r>
          </a:p>
          <a:p>
            <a:r>
              <a:rPr lang="en-GB" dirty="0" smtClean="0"/>
              <a:t>Finally, it suggests that the whole approach can be supported by Care and Repair, the Joint Community Equipment Service and an Integrated Telecare Services working together.</a:t>
            </a:r>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38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0472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txBox="1">
            <a:spLocks noGrp="1" noChangeArrowheads="1"/>
          </p:cNvSpPr>
          <p:nvPr/>
        </p:nvSpPr>
        <p:spPr bwMode="auto">
          <a:xfrm>
            <a:off x="4022938" y="9722883"/>
            <a:ext cx="3076363" cy="511730"/>
          </a:xfrm>
          <a:prstGeom prst="rect">
            <a:avLst/>
          </a:prstGeom>
          <a:noFill/>
          <a:ln w="9525">
            <a:noFill/>
            <a:miter lim="800000"/>
            <a:headEnd/>
            <a:tailEnd/>
          </a:ln>
        </p:spPr>
        <p:txBody>
          <a:bodyPr lIns="94314" tIns="47157" rIns="94314" bIns="47157" anchor="b"/>
          <a:lstStyle/>
          <a:p>
            <a:pPr algn="r"/>
            <a:fld id="{455B8F17-7A2B-4604-9DE3-972108981516}" type="slidenum">
              <a:rPr lang="en-GB" sz="1200"/>
              <a:pPr algn="r"/>
              <a:t>39</a:t>
            </a:fld>
            <a:endParaRPr lang="en-GB" sz="1200"/>
          </a:p>
        </p:txBody>
      </p:sp>
      <p:sp>
        <p:nvSpPr>
          <p:cNvPr id="340995" name="Rectangle 3"/>
          <p:cNvSpPr>
            <a:spLocks noGrp="1" noChangeArrowheads="1"/>
          </p:cNvSpPr>
          <p:nvPr>
            <p:ph type="body" idx="1"/>
          </p:nvPr>
        </p:nvSpPr>
        <p:spPr/>
        <p:txBody>
          <a:bodyPr/>
          <a:lstStyle/>
          <a:p>
            <a:r>
              <a:rPr lang="en-US" dirty="0" smtClean="0"/>
              <a:t>Let’s look at an example of technologies to find people (and things).</a:t>
            </a:r>
          </a:p>
          <a:p>
            <a:r>
              <a:rPr lang="en-US" dirty="0" smtClean="0"/>
              <a:t>It begins by showing a low cost system that allows a parent to keep track of a child or object such as a suitcase. The loc8tor uses radio-based ranging and can locate several tagged items using directional radio. It is ideally suited to finding house-keys, spectacles or a purse in the house, but can also be used to find someone if they are carrying a tag (in a supermarket for example).</a:t>
            </a:r>
          </a:p>
          <a:p>
            <a:r>
              <a:rPr lang="en-US" dirty="0" smtClean="0"/>
              <a:t>The tag is shown – to scale – next to an image of a postage stamp, to illustrate its size.</a:t>
            </a:r>
          </a:p>
        </p:txBody>
      </p:sp>
      <p:sp>
        <p:nvSpPr>
          <p:cNvPr id="3" name="Slide Image Placeholder 2"/>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850BFFB-953F-4021-90D1-C2BD514B9A3F}" type="slidenum">
              <a:rPr lang="en-GB" smtClean="0"/>
              <a:pPr/>
              <a:t>39</a:t>
            </a:fld>
            <a:endParaRPr lang="en-GB" dirty="0"/>
          </a:p>
        </p:txBody>
      </p:sp>
    </p:spTree>
    <p:extLst>
      <p:ext uri="{BB962C8B-B14F-4D97-AF65-F5344CB8AC3E}">
        <p14:creationId xmlns:p14="http://schemas.microsoft.com/office/powerpoint/2010/main" val="1875809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The course has been split into four sessions each of approximately 45 minutes.</a:t>
            </a:r>
          </a:p>
          <a:p>
            <a:r>
              <a:rPr lang="en-GB" dirty="0" smtClean="0"/>
              <a:t>Sessions two and three are separated by a 15 minute refreshment break.</a:t>
            </a:r>
          </a:p>
          <a:p>
            <a:r>
              <a:rPr lang="en-GB" dirty="0" smtClean="0"/>
              <a:t>Please refer to the </a:t>
            </a:r>
            <a:r>
              <a:rPr lang="en-GB" b="1" dirty="0" smtClean="0"/>
              <a:t>Facilitator Guide</a:t>
            </a:r>
            <a:r>
              <a:rPr lang="en-GB" dirty="0" smtClean="0"/>
              <a:t> for more information on course structure and timings.</a:t>
            </a:r>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4</a:t>
            </a:fld>
            <a:endParaRPr lang="en-GB"/>
          </a:p>
        </p:txBody>
      </p:sp>
      <p:sp>
        <p:nvSpPr>
          <p:cNvPr id="19" name="Slide Image Placeholder 18"/>
          <p:cNvSpPr>
            <a:spLocks noGrp="1" noRot="1" noChangeAspect="1"/>
          </p:cNvSpPr>
          <p:nvPr>
            <p:ph type="sldImg"/>
          </p:nvPr>
        </p:nvSpPr>
        <p:spPr/>
      </p:sp>
    </p:spTree>
    <p:extLst>
      <p:ext uri="{BB962C8B-B14F-4D97-AF65-F5344CB8AC3E}">
        <p14:creationId xmlns:p14="http://schemas.microsoft.com/office/powerpoint/2010/main" val="1015983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smtClean="0"/>
              <a:t>This slide is animated.</a:t>
            </a:r>
          </a:p>
          <a:p>
            <a:r>
              <a:rPr lang="en-US" dirty="0" smtClean="0"/>
              <a:t>It shows three different types of GPS locator. The first group are based on mobile phone handsets, one of which uses satellites and is useful when there is no mobile phone coverage.  The second group includes wearable devices that are worn on the wrist.  The final group can be carried in a handbag or pocket or attached to a keyring.</a:t>
            </a:r>
          </a:p>
          <a:p>
            <a:r>
              <a:rPr lang="en-US" dirty="0" smtClean="0"/>
              <a:t>Two examples of modern GPS multi-purpose devices are then shown – the </a:t>
            </a:r>
            <a:r>
              <a:rPr lang="en-US" dirty="0" err="1" smtClean="0"/>
              <a:t>Ownfone</a:t>
            </a:r>
            <a:r>
              <a:rPr lang="en-US" dirty="0" smtClean="0"/>
              <a:t> Footprint and the </a:t>
            </a:r>
            <a:r>
              <a:rPr lang="en-US" dirty="0" err="1" smtClean="0"/>
              <a:t>buddi</a:t>
            </a:r>
            <a:r>
              <a:rPr lang="en-US" dirty="0" smtClean="0"/>
              <a:t>. These are genuine </a:t>
            </a:r>
            <a:r>
              <a:rPr lang="en-US" dirty="0" err="1" smtClean="0"/>
              <a:t>mCare</a:t>
            </a:r>
            <a:r>
              <a:rPr lang="en-US" dirty="0" smtClean="0"/>
              <a:t> devices which can not only locate people but also detect immobility and falls.</a:t>
            </a:r>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40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38877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1" name="Rectangle 3"/>
          <p:cNvSpPr>
            <a:spLocks noGrp="1" noChangeArrowheads="1"/>
          </p:cNvSpPr>
          <p:nvPr>
            <p:ph type="body" idx="1"/>
          </p:nvPr>
        </p:nvSpPr>
        <p:spPr/>
        <p:txBody>
          <a:bodyPr/>
          <a:lstStyle/>
          <a:p>
            <a:r>
              <a:rPr lang="en-US" b="1" dirty="0" smtClean="0"/>
              <a:t>This slide is animated.</a:t>
            </a:r>
          </a:p>
          <a:p>
            <a:r>
              <a:rPr lang="en-US" dirty="0" smtClean="0"/>
              <a:t>GPS monitoring allows the location of an individual wearing a special device to be obtained (and monitored) when required. For example, this image shows a map of someone travelling on the train from Bangor in North Wales to Cardiff (and back again).</a:t>
            </a:r>
          </a:p>
          <a:p>
            <a:r>
              <a:rPr lang="en-US" dirty="0" smtClean="0"/>
              <a:t>GPS monitoring is useful for making sure that people who may become lost when out and about can be found if they need help. The call for assistance could be made by the individual themselves, e.g. by pressing a button to contact a monitoring </a:t>
            </a:r>
            <a:r>
              <a:rPr lang="en-US" dirty="0" err="1" smtClean="0"/>
              <a:t>centre</a:t>
            </a:r>
            <a:r>
              <a:rPr lang="en-US" dirty="0" smtClean="0"/>
              <a:t> or family member. This would then provide their co-ordinates so that assistance can be provided. </a:t>
            </a:r>
          </a:p>
          <a:p>
            <a:r>
              <a:rPr lang="en-US" dirty="0" smtClean="0"/>
              <a:t>Alternatively, a family member or monitoring </a:t>
            </a:r>
            <a:r>
              <a:rPr lang="en-US" dirty="0" err="1" smtClean="0"/>
              <a:t>centre</a:t>
            </a:r>
            <a:r>
              <a:rPr lang="en-US" dirty="0" smtClean="0"/>
              <a:t> could request the current location of the individual if there was serious cause for concern (e.g. if they had not returned home by a certain expected time).</a:t>
            </a:r>
          </a:p>
          <a:p>
            <a:r>
              <a:rPr lang="en-US" dirty="0" smtClean="0"/>
              <a:t>Another reason for raising an alarm may be if the person leaves an area that is considered to be safe (e.g. their local village) or, conversely, enters an area that is considered to be unsafe e.g. by a busy road or a deep lake. For these situations, it is useful to be able to define one or more ‘</a:t>
            </a:r>
            <a:r>
              <a:rPr lang="en-US" dirty="0" err="1" smtClean="0"/>
              <a:t>geofences</a:t>
            </a:r>
            <a:r>
              <a:rPr lang="en-US" dirty="0" smtClean="0"/>
              <a:t>’ to mark out these ‘safe’ and ‘unsafe’ zones.</a:t>
            </a:r>
          </a:p>
          <a:p>
            <a:r>
              <a:rPr lang="en-US" dirty="0" smtClean="0"/>
              <a:t>In this example, the background shows a Google maps image [</a:t>
            </a:r>
            <a:r>
              <a:rPr lang="en-US" i="1" dirty="0" smtClean="0"/>
              <a:t>the example given is from Cardiff but could be replaced by a similar map from any town, city or area in Wales</a:t>
            </a:r>
            <a:r>
              <a:rPr lang="en-US" dirty="0" smtClean="0"/>
              <a:t>].  A star is introduced to indicate the individual’s home location, and this is surrounded by an area of safety, the circumferences of this can be defined as a </a:t>
            </a:r>
            <a:r>
              <a:rPr lang="en-US" dirty="0" err="1" smtClean="0"/>
              <a:t>geofence</a:t>
            </a:r>
            <a:r>
              <a:rPr lang="en-US" dirty="0" smtClean="0"/>
              <a:t>. If the individual moves outside this zone, then this can be detected through location tracking.</a:t>
            </a:r>
          </a:p>
        </p:txBody>
      </p:sp>
      <p:sp>
        <p:nvSpPr>
          <p:cNvPr id="14" name="Slide Number Placeholder 13"/>
          <p:cNvSpPr>
            <a:spLocks noGrp="1"/>
          </p:cNvSpPr>
          <p:nvPr>
            <p:ph type="sldNum" sz="quarter" idx="10"/>
          </p:nvPr>
        </p:nvSpPr>
        <p:spPr/>
        <p:txBody>
          <a:bodyPr/>
          <a:lstStyle/>
          <a:p>
            <a:fld id="{4850BFFB-953F-4021-90D1-C2BD514B9A3F}" type="slidenum">
              <a:rPr lang="en-GB" smtClean="0"/>
              <a:pPr/>
              <a:t>41</a:t>
            </a:fld>
            <a:endParaRPr lang="en-GB" dirty="0"/>
          </a:p>
        </p:txBody>
      </p:sp>
      <p:sp>
        <p:nvSpPr>
          <p:cNvPr id="17" name="Slide Image Placeholder 16"/>
          <p:cNvSpPr>
            <a:spLocks noGrp="1" noRot="1" noChangeAspect="1"/>
          </p:cNvSpPr>
          <p:nvPr>
            <p:ph type="sldImg"/>
          </p:nvPr>
        </p:nvSpPr>
        <p:spPr/>
      </p:sp>
    </p:spTree>
    <p:extLst>
      <p:ext uri="{BB962C8B-B14F-4D97-AF65-F5344CB8AC3E}">
        <p14:creationId xmlns:p14="http://schemas.microsoft.com/office/powerpoint/2010/main" val="771410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shows a long list of groups that could be supported by technology, but then dismisses them to conclude that anyone can be supported by the correct choice.</a:t>
            </a:r>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42</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891734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provides a list of living environments and specialist services where technology can make a difference. This is to emphasise that there are many niches to consider. People shouldn’t make the mistake of thinking that technology support only works for older people and for those who have physical or sensory disabilities.</a:t>
            </a:r>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43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95020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After talking about GPS and location tracking and monitoring. Perhaps now is a good time to discuss issues related to ethics with participants. GPS tracking devices have been described as tags – the same technology is being deployed to monitor the movements of criminals released from jail under licence. How does that make people feel? Do the benefits out-weigh their concerns?</a:t>
            </a:r>
          </a:p>
          <a:p>
            <a:r>
              <a:rPr lang="en-GB" dirty="0" smtClean="0"/>
              <a:t>It is important that the abilities and benefits of technology are not over-sold to people. It is important that they are not over-confident and undertake risky behaviour because they have a new piece of equipment or service. The limitations of any technological solution should be clearly explained.</a:t>
            </a:r>
          </a:p>
          <a:p>
            <a:r>
              <a:rPr lang="en-GB" dirty="0" smtClean="0"/>
              <a:t>A range of ethical issues must be considered and explored as part of discussions and assessment including:</a:t>
            </a:r>
          </a:p>
          <a:p>
            <a:pPr marL="628650" lvl="1" indent="-171450">
              <a:buFont typeface="Arial" panose="020B0604020202020204" pitchFamily="34" charset="0"/>
              <a:buChar char="•"/>
            </a:pPr>
            <a:r>
              <a:rPr lang="en-GB" dirty="0" smtClean="0"/>
              <a:t>Providing good quality, clear information about all options including not introducing assistive technology or telecare</a:t>
            </a:r>
          </a:p>
          <a:p>
            <a:pPr marL="628650" lvl="1" indent="-171450">
              <a:buFont typeface="Arial" panose="020B0604020202020204" pitchFamily="34" charset="0"/>
              <a:buChar char="•"/>
            </a:pPr>
            <a:r>
              <a:rPr lang="en-GB" dirty="0" smtClean="0"/>
              <a:t>Consider benefits and any disadvantages or possible harm</a:t>
            </a:r>
          </a:p>
          <a:p>
            <a:pPr marL="628650" lvl="1" indent="-171450">
              <a:buFont typeface="Arial" panose="020B0604020202020204" pitchFamily="34" charset="0"/>
              <a:buChar char="•"/>
            </a:pPr>
            <a:r>
              <a:rPr lang="en-GB" dirty="0" smtClean="0"/>
              <a:t>Informed consent? Is the individual fully involved in the decision?</a:t>
            </a:r>
          </a:p>
          <a:p>
            <a:pPr marL="628650" lvl="1" indent="-171450">
              <a:buFont typeface="Arial" panose="020B0604020202020204" pitchFamily="34" charset="0"/>
              <a:buChar char="•"/>
            </a:pPr>
            <a:r>
              <a:rPr lang="en-GB" dirty="0" smtClean="0"/>
              <a:t>Concerns about monitoring – does this respect privacy and autonomy? Data security  - where does it go? who has access?</a:t>
            </a:r>
          </a:p>
          <a:p>
            <a:pPr marL="628650" lvl="1" indent="-171450">
              <a:buFont typeface="Arial" panose="020B0604020202020204" pitchFamily="34" charset="0"/>
              <a:buChar char="•"/>
            </a:pPr>
            <a:r>
              <a:rPr lang="en-GB" dirty="0" smtClean="0"/>
              <a:t>Issues to do with intrusion and the use of prompts or notifications to try and ‘nudge’ user into better behaviour that will have a positive outcome on their wellbeing. Will users get fed up of constant ‘nagging’ by technology? Will they try and cheat the system into thinking that they are doing what they should be (e.g. paying the next door neighbour’s son to wear an activity monitoring device when they are taking the dog for a walk!)</a:t>
            </a:r>
          </a:p>
          <a:p>
            <a:pPr marL="628650" lvl="1" indent="-171450">
              <a:buFont typeface="Arial" panose="020B0604020202020204" pitchFamily="34" charset="0"/>
              <a:buChar char="•"/>
            </a:pPr>
            <a:r>
              <a:rPr lang="en-GB" dirty="0" smtClean="0"/>
              <a:t>Consider who benefits the most from the technology enabled care package? Is it the person or their carer? What are the issues to take into account here?</a:t>
            </a:r>
          </a:p>
          <a:p>
            <a:pPr marL="628650" lvl="1" indent="-171450">
              <a:buFont typeface="Arial" panose="020B0604020202020204" pitchFamily="34" charset="0"/>
              <a:buChar char="•"/>
            </a:pPr>
            <a:r>
              <a:rPr lang="en-GB" dirty="0" smtClean="0"/>
              <a:t>What about the design/look/feel of the products? Do they blend in or are they clearly a ‘badge of dependence’?</a:t>
            </a:r>
          </a:p>
        </p:txBody>
      </p:sp>
      <p:sp>
        <p:nvSpPr>
          <p:cNvPr id="4" name="Slide Number Placeholder 3"/>
          <p:cNvSpPr>
            <a:spLocks noGrp="1"/>
          </p:cNvSpPr>
          <p:nvPr>
            <p:ph type="sldNum" sz="quarter" idx="10"/>
          </p:nvPr>
        </p:nvSpPr>
        <p:spPr/>
        <p:txBody>
          <a:bodyPr/>
          <a:lstStyle/>
          <a:p>
            <a:fld id="{4850BFFB-953F-4021-90D1-C2BD514B9A3F}" type="slidenum">
              <a:rPr lang="en-GB" smtClean="0"/>
              <a:pPr/>
              <a:t>44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933235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i="1" dirty="0" smtClean="0"/>
              <a:t>Five different vignettes are available as case studies.  All five may be useful in demonstrating the potential of technology in supporting specific individuals, but facilitators may wish to select a reduced number, perhaps three, if time is limited or there is unlikely to be local provision to support one or more of the vignette characters.</a:t>
            </a:r>
            <a:endParaRPr lang="en-GB" i="1"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45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10846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i="1" dirty="0" smtClean="0"/>
              <a:t>The facilitator may wish to read out the storyline or allow the participants to read it for themselves.</a:t>
            </a:r>
            <a:endParaRPr lang="en-GB" i="1"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46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184976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Notes Placeholder 2"/>
          <p:cNvSpPr>
            <a:spLocks noGrp="1"/>
          </p:cNvSpPr>
          <p:nvPr>
            <p:ph type="body" idx="1"/>
          </p:nvPr>
        </p:nvSpPr>
        <p:spPr/>
        <p:txBody>
          <a:bodyPr/>
          <a:lstStyle/>
          <a:p>
            <a:r>
              <a:rPr lang="en-US" b="1" dirty="0" smtClean="0"/>
              <a:t>This slide is animated.  </a:t>
            </a:r>
            <a:r>
              <a:rPr lang="en-US" dirty="0" smtClean="0"/>
              <a:t>Each point </a:t>
            </a:r>
            <a:r>
              <a:rPr lang="en-US" dirty="0" err="1" smtClean="0"/>
              <a:t>emphasises</a:t>
            </a:r>
            <a:r>
              <a:rPr lang="en-US" dirty="0" smtClean="0"/>
              <a:t> the impact that loneliness can have on people’s lives. It is estimated that loneliness has the same impact on health as smoking 15 cigarettes a day.</a:t>
            </a:r>
          </a:p>
          <a:p>
            <a:r>
              <a:rPr lang="en-GB" dirty="0" smtClean="0"/>
              <a:t>Due to feeling lonely …</a:t>
            </a:r>
          </a:p>
          <a:p>
            <a:pPr marL="628650" lvl="1" indent="-171450">
              <a:buFont typeface="Arial" panose="020B0604020202020204" pitchFamily="34" charset="0"/>
              <a:buChar char="•"/>
            </a:pPr>
            <a:r>
              <a:rPr lang="en-GB" dirty="0" smtClean="0"/>
              <a:t>17 per cent of older people said that they had lost touch with friends and relatives;</a:t>
            </a:r>
          </a:p>
          <a:p>
            <a:pPr marL="628650" lvl="1" indent="-171450">
              <a:buFont typeface="Arial" panose="020B0604020202020204" pitchFamily="34" charset="0"/>
              <a:buChar char="•"/>
            </a:pPr>
            <a:r>
              <a:rPr lang="en-GB" dirty="0" smtClean="0"/>
              <a:t>46 </a:t>
            </a:r>
            <a:r>
              <a:rPr lang="en-GB" dirty="0"/>
              <a:t>per cent </a:t>
            </a:r>
            <a:r>
              <a:rPr lang="en-GB" dirty="0" smtClean="0"/>
              <a:t> said that they don’t go out as much;</a:t>
            </a:r>
          </a:p>
          <a:p>
            <a:pPr marL="628650" lvl="1" indent="-171450">
              <a:buFont typeface="Arial" panose="020B0604020202020204" pitchFamily="34" charset="0"/>
              <a:buChar char="•"/>
            </a:pPr>
            <a:r>
              <a:rPr lang="en-GB" dirty="0" smtClean="0"/>
              <a:t>26 </a:t>
            </a:r>
            <a:r>
              <a:rPr lang="en-GB" dirty="0"/>
              <a:t>per cent</a:t>
            </a:r>
            <a:r>
              <a:rPr lang="en-GB" dirty="0" smtClean="0"/>
              <a:t> give up on their hobbies;</a:t>
            </a:r>
          </a:p>
          <a:p>
            <a:pPr marL="628650" lvl="1" indent="-171450">
              <a:buFont typeface="Arial" panose="020B0604020202020204" pitchFamily="34" charset="0"/>
              <a:buChar char="•"/>
            </a:pPr>
            <a:r>
              <a:rPr lang="en-GB" dirty="0" smtClean="0"/>
              <a:t>21 </a:t>
            </a:r>
            <a:r>
              <a:rPr lang="en-GB" dirty="0"/>
              <a:t>per cent</a:t>
            </a:r>
            <a:r>
              <a:rPr lang="en-GB" dirty="0" smtClean="0"/>
              <a:t> don’t leave the house for days;</a:t>
            </a:r>
          </a:p>
          <a:p>
            <a:pPr marL="628650" lvl="1" indent="-171450">
              <a:buFont typeface="Arial" panose="020B0604020202020204" pitchFamily="34" charset="0"/>
              <a:buChar char="•"/>
            </a:pPr>
            <a:r>
              <a:rPr lang="en-GB" dirty="0" smtClean="0"/>
              <a:t>9 </a:t>
            </a:r>
            <a:r>
              <a:rPr lang="en-GB" dirty="0"/>
              <a:t>per cent</a:t>
            </a:r>
            <a:r>
              <a:rPr lang="en-GB" dirty="0" smtClean="0"/>
              <a:t> said that they no longer eat properly;</a:t>
            </a:r>
          </a:p>
          <a:p>
            <a:pPr marL="628650" lvl="1" indent="-171450">
              <a:buFont typeface="Arial" panose="020B0604020202020204" pitchFamily="34" charset="0"/>
              <a:buChar char="•"/>
            </a:pPr>
            <a:r>
              <a:rPr lang="en-GB" dirty="0" smtClean="0"/>
              <a:t>13 </a:t>
            </a:r>
            <a:r>
              <a:rPr lang="en-GB" dirty="0"/>
              <a:t>per cent</a:t>
            </a:r>
            <a:r>
              <a:rPr lang="en-GB" dirty="0" smtClean="0"/>
              <a:t> of older people said they worry about their mental health because they have no-one to talk to;</a:t>
            </a:r>
          </a:p>
          <a:p>
            <a:pPr marL="628650" lvl="1" indent="-171450">
              <a:buFont typeface="Arial" panose="020B0604020202020204" pitchFamily="34" charset="0"/>
              <a:buChar char="•"/>
            </a:pPr>
            <a:r>
              <a:rPr lang="en-GB" dirty="0" smtClean="0"/>
              <a:t>The physical health of most also suffers.</a:t>
            </a:r>
          </a:p>
          <a:p>
            <a:endParaRPr lang="en-US" dirty="0" smtClean="0"/>
          </a:p>
        </p:txBody>
      </p:sp>
      <p:sp>
        <p:nvSpPr>
          <p:cNvPr id="110596" name="Slide Number Placeholder 3"/>
          <p:cNvSpPr>
            <a:spLocks noGrp="1"/>
          </p:cNvSpPr>
          <p:nvPr>
            <p:ph type="sldNum" sz="quarter" idx="5"/>
          </p:nvPr>
        </p:nvSpPr>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66304" indent="-294733">
              <a:defRPr>
                <a:solidFill>
                  <a:schemeClr val="tx1"/>
                </a:solidFill>
                <a:latin typeface="Times New Roman" panose="02020603050405020304" pitchFamily="18" charset="0"/>
                <a:cs typeface="Times New Roman" panose="02020603050405020304" pitchFamily="18" charset="0"/>
              </a:defRPr>
            </a:lvl2pPr>
            <a:lvl3pPr marL="1178929" indent="-235785">
              <a:defRPr>
                <a:solidFill>
                  <a:schemeClr val="tx1"/>
                </a:solidFill>
                <a:latin typeface="Times New Roman" panose="02020603050405020304" pitchFamily="18" charset="0"/>
                <a:cs typeface="Times New Roman" panose="02020603050405020304" pitchFamily="18" charset="0"/>
              </a:defRPr>
            </a:lvl3pPr>
            <a:lvl4pPr marL="1650500" indent="-235785">
              <a:defRPr>
                <a:solidFill>
                  <a:schemeClr val="tx1"/>
                </a:solidFill>
                <a:latin typeface="Times New Roman" panose="02020603050405020304" pitchFamily="18" charset="0"/>
                <a:cs typeface="Times New Roman" panose="02020603050405020304" pitchFamily="18" charset="0"/>
              </a:defRPr>
            </a:lvl4pPr>
            <a:lvl5pPr marL="2122072" indent="-235785">
              <a:defRPr>
                <a:solidFill>
                  <a:schemeClr val="tx1"/>
                </a:solidFill>
                <a:latin typeface="Times New Roman" panose="02020603050405020304" pitchFamily="18" charset="0"/>
                <a:cs typeface="Times New Roman" panose="02020603050405020304" pitchFamily="18" charset="0"/>
              </a:defRPr>
            </a:lvl5pPr>
            <a:lvl6pPr marL="2593644" indent="-235785"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3065216" indent="-235785"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536788" indent="-235785"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4008358" indent="-235785"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fld id="{458F6E50-4637-4CB2-82E9-6F532A6BA904}" type="slidenum">
              <a:rPr lang="en-GB" smtClean="0"/>
              <a:pPr/>
              <a:t>47</a:t>
            </a:fld>
            <a:endParaRPr lang="en-GB" smtClean="0"/>
          </a:p>
        </p:txBody>
      </p:sp>
      <p:sp>
        <p:nvSpPr>
          <p:cNvPr id="4" name="Slide Image Placeholder 3"/>
          <p:cNvSpPr>
            <a:spLocks noGrp="1" noRot="1" noChangeAspect="1"/>
          </p:cNvSpPr>
          <p:nvPr>
            <p:ph type="sldImg"/>
          </p:nvPr>
        </p:nvSpPr>
        <p:spPr/>
      </p:sp>
    </p:spTree>
    <p:extLst>
      <p:ext uri="{BB962C8B-B14F-4D97-AF65-F5344CB8AC3E}">
        <p14:creationId xmlns:p14="http://schemas.microsoft.com/office/powerpoint/2010/main" val="2167810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Reaching vulnerable people is difficult if they are not comfortable with computers, mobile phones and social media.</a:t>
            </a:r>
          </a:p>
          <a:p>
            <a:r>
              <a:rPr lang="en-GB" dirty="0" smtClean="0"/>
              <a:t>It may be used to ask the audience of ideas on how to relieve loneliness. They are likely to suggest going out more, volunteering and owning a pet – all of which may be difficult if the person has no car and has a physical disability or limitation. </a:t>
            </a:r>
          </a:p>
          <a:p>
            <a:r>
              <a:rPr lang="en-GB" dirty="0" smtClean="0"/>
              <a:t>The use of the internet for engagement is not simple for many older people even if they desperately want to be able to contact and speak more with their relatives who could live on a different continent. Television may be the only technology that they are happy with, and it may already play a big role in keeping them company. It is therefore the ideal vehicle to give them a means of connecting with remote relative and friends. There are several set-top boxes that allow them to use their existing TV as their teleconference monitor. Tablet-based devices are also available.</a:t>
            </a:r>
          </a:p>
          <a:p>
            <a:r>
              <a:rPr lang="en-GB" dirty="0" smtClean="0"/>
              <a:t>These products  can also provide additional services such as reminders to take medication, a means to view family photographs or simplified access to digital radio.</a:t>
            </a:r>
          </a:p>
          <a:p>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48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00093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4359DA3-160C-4AD7-97C9-36F81FBCC7FB}" type="slidenum">
              <a:rPr lang="en-GB" smtClean="0"/>
              <a:pPr/>
              <a:t>49</a:t>
            </a:fld>
            <a:endParaRPr lang="en-GB"/>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78549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The main aim of this course is to make participants aware of the range of technologies that are available to support everyone, from children to older people.</a:t>
            </a:r>
          </a:p>
          <a:p>
            <a:r>
              <a:rPr lang="en-GB" dirty="0" smtClean="0"/>
              <a:t>It should also inspire them to think more about the potential of technology to improve people’s well-being and quality of life. </a:t>
            </a:r>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5</a:t>
            </a:fld>
            <a:endParaRPr lang="en-GB"/>
          </a:p>
        </p:txBody>
      </p:sp>
      <p:sp>
        <p:nvSpPr>
          <p:cNvPr id="19" name="Slide Image Placeholder 18"/>
          <p:cNvSpPr>
            <a:spLocks noGrp="1" noRot="1" noChangeAspect="1"/>
          </p:cNvSpPr>
          <p:nvPr>
            <p:ph type="sldImg"/>
          </p:nvPr>
        </p:nvSpPr>
        <p:spPr/>
      </p:sp>
    </p:spTree>
    <p:extLst>
      <p:ext uri="{BB962C8B-B14F-4D97-AF65-F5344CB8AC3E}">
        <p14:creationId xmlns:p14="http://schemas.microsoft.com/office/powerpoint/2010/main" val="35225686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Ask the audience if they can think of any other issues.</a:t>
            </a:r>
          </a:p>
          <a:p>
            <a:r>
              <a:rPr lang="en-GB" b="1" dirty="0" smtClean="0"/>
              <a:t>Possible solutions - consider the following:</a:t>
            </a:r>
          </a:p>
          <a:p>
            <a:pPr marL="628650" lvl="1" indent="-171450">
              <a:buFont typeface="Arial" panose="020B0604020202020204" pitchFamily="34" charset="0"/>
              <a:buChar char="•"/>
            </a:pPr>
            <a:r>
              <a:rPr lang="en-GB" dirty="0" smtClean="0"/>
              <a:t>It’s not necessary to provide an m-Care solution (though these exist) because she doesn’t go out alone.</a:t>
            </a:r>
          </a:p>
          <a:p>
            <a:pPr marL="628650" lvl="1" indent="-171450">
              <a:buFont typeface="Arial" panose="020B0604020202020204" pitchFamily="34" charset="0"/>
              <a:buChar char="•"/>
            </a:pPr>
            <a:r>
              <a:rPr lang="en-GB" dirty="0" smtClean="0"/>
              <a:t>A telecare fall detector may be fine – a wrist-worn device may work well for her because it is less likely to get in the way when she’s cooking.</a:t>
            </a:r>
          </a:p>
          <a:p>
            <a:pPr marL="628650" lvl="1" indent="-171450">
              <a:buFont typeface="Arial" panose="020B0604020202020204" pitchFamily="34" charset="0"/>
              <a:buChar char="•"/>
            </a:pPr>
            <a:r>
              <a:rPr lang="en-GB" dirty="0" smtClean="0"/>
              <a:t>At night, a sensor that detects her convulsions in bed, and alerts her husband directly might be best.</a:t>
            </a:r>
          </a:p>
          <a:p>
            <a:pPr marL="628650" lvl="1" indent="-171450">
              <a:buFont typeface="Arial" panose="020B0604020202020204" pitchFamily="34" charset="0"/>
              <a:buChar char="•"/>
            </a:pPr>
            <a:r>
              <a:rPr lang="en-GB" dirty="0" smtClean="0"/>
              <a:t>Heat and smoke detectors linked to a call centre through a dispersed alarm may help manage the cooking risk.</a:t>
            </a:r>
          </a:p>
          <a:p>
            <a:r>
              <a:rPr lang="en-GB" dirty="0" smtClean="0"/>
              <a:t>If </a:t>
            </a:r>
            <a:r>
              <a:rPr lang="en-GB" dirty="0" err="1" smtClean="0"/>
              <a:t>Mair</a:t>
            </a:r>
            <a:r>
              <a:rPr lang="en-GB" dirty="0" smtClean="0"/>
              <a:t> wanted to go out alone and wanted her seizures to be monitored then she would have needed a device that linked into a mobile network to raise the alarm. Smart epilepsy watches can respond in this way and can also give the location. Their limitation is the battery life of both the sensor and the smartphone which couples with the sensor.</a:t>
            </a:r>
          </a:p>
          <a:p>
            <a:r>
              <a:rPr lang="en-GB" dirty="0" smtClean="0"/>
              <a:t>In this case, a telecare system with full coverage of the house and garden is ideal. The battery will last several months before it needs to be replaced.</a:t>
            </a:r>
          </a:p>
          <a:p>
            <a:r>
              <a:rPr lang="en-GB" dirty="0" smtClean="0"/>
              <a:t>There are several devices that detect convulsions during the night. Some use a thin polymer sensor sheet while others can be placed under the mattress of the pillow.</a:t>
            </a:r>
          </a:p>
        </p:txBody>
      </p:sp>
      <p:sp>
        <p:nvSpPr>
          <p:cNvPr id="4" name="Slide Number Placeholder 3"/>
          <p:cNvSpPr>
            <a:spLocks noGrp="1"/>
          </p:cNvSpPr>
          <p:nvPr>
            <p:ph type="sldNum" sz="quarter" idx="10"/>
          </p:nvPr>
        </p:nvSpPr>
        <p:spPr/>
        <p:txBody>
          <a:bodyPr/>
          <a:lstStyle/>
          <a:p>
            <a:fld id="{D4359DA3-160C-4AD7-97C9-36F81FBCC7FB}" type="slidenum">
              <a:rPr lang="en-GB" smtClean="0"/>
              <a:pPr/>
              <a:t>50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896162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The storyline for Elizabeth makes it clear that her frailty, poor eyesight and diabetes result in a number of risks and other issues that need to be addressed so that she can continue to live independently in the community. </a:t>
            </a:r>
          </a:p>
          <a:p>
            <a:r>
              <a:rPr lang="en-GB" dirty="0" smtClean="0"/>
              <a:t>The biggest risk is falling at night and being unable to get herself off the floor. The risk factor for falls include poor eyesight, poor lighting and poor medication adherence, all of which are in play for Elizabeth.</a:t>
            </a:r>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51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344955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The first challenge is remove as many as the hazards as possible so that the risk of falling is reduced. These may include environmental factors such as clutter, trailing leads and too much furniture. It is also necessary to remind Elizabeth to change her habits regarding walking aids, and the importance of avoiding rushing to the door or to the phone. Cordless phones are ideal, and an intercom would enable her to confirm the need to answer the door.</a:t>
            </a:r>
          </a:p>
          <a:p>
            <a:r>
              <a:rPr lang="en-GB" dirty="0" smtClean="0"/>
              <a:t>Bed occupancy sensors are better than alarm pendants for raising an alarm at night but the type of sensor used needs to be sensitive to the type of bed and any fiddling or interfering that the individual might perform.</a:t>
            </a:r>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52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127532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4850BFFB-953F-4021-90D1-C2BD514B9A3F}" type="slidenum">
              <a:rPr lang="en-GB" smtClean="0"/>
              <a:pPr/>
              <a:t>53</a:t>
            </a:fld>
            <a:endParaRPr lang="en-GB"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GB"/>
          </a:p>
        </p:txBody>
      </p:sp>
    </p:spTree>
    <p:extLst>
      <p:ext uri="{BB962C8B-B14F-4D97-AF65-F5344CB8AC3E}">
        <p14:creationId xmlns:p14="http://schemas.microsoft.com/office/powerpoint/2010/main" val="41016811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4359DA3-160C-4AD7-97C9-36F81FBCC7FB}" type="slidenum">
              <a:rPr lang="en-GB" smtClean="0"/>
              <a:pPr/>
              <a:t>54</a:t>
            </a:fld>
            <a:endParaRPr lang="en-GB"/>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GB"/>
          </a:p>
        </p:txBody>
      </p:sp>
    </p:spTree>
    <p:extLst>
      <p:ext uri="{BB962C8B-B14F-4D97-AF65-F5344CB8AC3E}">
        <p14:creationId xmlns:p14="http://schemas.microsoft.com/office/powerpoint/2010/main" val="25013040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4850BFFB-953F-4021-90D1-C2BD514B9A3F}" type="slidenum">
              <a:rPr lang="en-GB" smtClean="0"/>
              <a:pPr/>
              <a:t>55</a:t>
            </a:fld>
            <a:endParaRPr lang="en-GB"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GB"/>
          </a:p>
        </p:txBody>
      </p:sp>
    </p:spTree>
    <p:extLst>
      <p:ext uri="{BB962C8B-B14F-4D97-AF65-F5344CB8AC3E}">
        <p14:creationId xmlns:p14="http://schemas.microsoft.com/office/powerpoint/2010/main" val="39364900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The main issues for Joanna are controlling her blood sugar through insulin and diet, and detecting hypoglycaemic incidents before she loses consciousness.</a:t>
            </a:r>
          </a:p>
          <a:p>
            <a:r>
              <a:rPr lang="en-GB" dirty="0" smtClean="0"/>
              <a:t>The technologies to indicate low blood glucose levels detect a racing pulse and high levels of perspiration.</a:t>
            </a:r>
          </a:p>
          <a:p>
            <a:r>
              <a:rPr lang="en-GB" dirty="0" smtClean="0"/>
              <a:t>Although there are reminder watches for diabetics on the market, it may be possible to provide all the required functionality through a smartphone and apps. </a:t>
            </a:r>
          </a:p>
          <a:p>
            <a:r>
              <a:rPr lang="en-GB" dirty="0" smtClean="0"/>
              <a:t>The </a:t>
            </a:r>
            <a:r>
              <a:rPr lang="en-GB" dirty="0" err="1" smtClean="0"/>
              <a:t>mySugr</a:t>
            </a:r>
            <a:r>
              <a:rPr lang="en-GB" dirty="0" smtClean="0"/>
              <a:t> Diabetes logbook app (for iPhone and Android) can both provide reminders and a means of keeping track of calorie intake, and blood glucose levels</a:t>
            </a:r>
            <a:r>
              <a:rPr lang="en-GB" dirty="0"/>
              <a:t>. </a:t>
            </a:r>
            <a:r>
              <a:rPr lang="en-GB" dirty="0">
                <a:hlinkClick r:id="rId3"/>
              </a:rPr>
              <a:t>https://mysugr.com/logbook</a:t>
            </a:r>
            <a:r>
              <a:rPr lang="en-GB" dirty="0" smtClean="0">
                <a:hlinkClick r:id="rId3"/>
              </a:rPr>
              <a:t>/</a:t>
            </a:r>
            <a:endParaRPr lang="en-GB" dirty="0" smtClean="0"/>
          </a:p>
          <a:p>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56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8110517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mtClean="0"/>
              <a:t>If there are no details of local services to be presented, this slide can be omitted.</a:t>
            </a:r>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57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020584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Before the final session begins, it may be worth reminding the audience that they have been shown a number of examples of how technology can support independence for different people facing a variety of issues. The solutions are not usually a single product but are a group of different products that may or may not interoperate. There is no single correct solution for any of these vignettes – but some solutions will be less expensive than others while others may be more suited to people who are happy to use mobile phones and more advanced technologies.</a:t>
            </a:r>
          </a:p>
        </p:txBody>
      </p:sp>
      <p:sp>
        <p:nvSpPr>
          <p:cNvPr id="4" name="Slide Number Placeholder 3"/>
          <p:cNvSpPr>
            <a:spLocks noGrp="1"/>
          </p:cNvSpPr>
          <p:nvPr>
            <p:ph type="sldNum" sz="quarter" idx="10"/>
          </p:nvPr>
        </p:nvSpPr>
        <p:spPr/>
        <p:txBody>
          <a:bodyPr/>
          <a:lstStyle/>
          <a:p>
            <a:fld id="{4850BFFB-953F-4021-90D1-C2BD514B9A3F}" type="slidenum">
              <a:rPr lang="en-GB" smtClean="0"/>
              <a:pPr/>
              <a:t>58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273982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refers to the situation in Wales following the implementation of the </a:t>
            </a:r>
            <a:r>
              <a:rPr lang="en-GB" dirty="0"/>
              <a:t>new </a:t>
            </a:r>
            <a:r>
              <a:rPr lang="en-GB" dirty="0" smtClean="0"/>
              <a:t>Social </a:t>
            </a:r>
            <a:r>
              <a:rPr lang="en-GB" dirty="0"/>
              <a:t>Services and Well-being (Wales) Act </a:t>
            </a:r>
            <a:r>
              <a:rPr lang="en-GB" dirty="0" smtClean="0"/>
              <a:t>2014.</a:t>
            </a:r>
          </a:p>
          <a:p>
            <a:pPr marL="800100" lvl="1" indent="-342900">
              <a:lnSpc>
                <a:spcPct val="80000"/>
              </a:lnSpc>
              <a:spcAft>
                <a:spcPts val="400"/>
              </a:spcAft>
              <a:buFont typeface="Arial" panose="020B0604020202020204" pitchFamily="34" charset="0"/>
              <a:buChar char="•"/>
            </a:pPr>
            <a:r>
              <a:rPr lang="en-GB" dirty="0" smtClean="0"/>
              <a:t>Everyone</a:t>
            </a:r>
            <a:r>
              <a:rPr lang="en-GB" dirty="0"/>
              <a:t>, including carers, is eligible for a local authority assessment of unmet needs and risks – but not all will be offered any type of social service </a:t>
            </a:r>
          </a:p>
          <a:p>
            <a:pPr marL="800100" lvl="1" indent="-342900">
              <a:lnSpc>
                <a:spcPct val="80000"/>
              </a:lnSpc>
              <a:spcAft>
                <a:spcPts val="400"/>
              </a:spcAft>
              <a:buFont typeface="Arial" panose="020B0604020202020204" pitchFamily="34" charset="0"/>
              <a:buChar char="•"/>
            </a:pPr>
            <a:r>
              <a:rPr lang="en-GB" dirty="0"/>
              <a:t>Many, with the help of their families and other advocates, will be able to identify and buy into local services or buy technology items either from shops such as pharmacies or from mail-order or online retail warehouses</a:t>
            </a:r>
          </a:p>
          <a:p>
            <a:pPr marL="800100" lvl="1" indent="-342900">
              <a:lnSpc>
                <a:spcPct val="80000"/>
              </a:lnSpc>
              <a:spcAft>
                <a:spcPts val="400"/>
              </a:spcAft>
              <a:buFont typeface="Arial" panose="020B0604020202020204" pitchFamily="34" charset="0"/>
              <a:buChar char="•"/>
            </a:pPr>
            <a:r>
              <a:rPr lang="en-GB" dirty="0"/>
              <a:t>They can also take advantage of free on-line resources that can help them find technology devices or systems that are suitable for their needs</a:t>
            </a:r>
          </a:p>
          <a:p>
            <a:pPr marL="800100" lvl="1" indent="-342900">
              <a:lnSpc>
                <a:spcPct val="80000"/>
              </a:lnSpc>
              <a:spcAft>
                <a:spcPts val="400"/>
              </a:spcAft>
              <a:buFont typeface="Arial" panose="020B0604020202020204" pitchFamily="34" charset="0"/>
              <a:buChar char="•"/>
            </a:pPr>
            <a:r>
              <a:rPr lang="en-GB" dirty="0"/>
              <a:t>Some offer both advice and a retail shop which stocks a limited range of products. Others are independent but can help people find the most appropriate products and where they can be bought.</a:t>
            </a:r>
          </a:p>
          <a:p>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59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03001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The main aim of this course is to make participants aware of the range of technologies that are available to support everyone, from children to older people.</a:t>
            </a:r>
          </a:p>
          <a:p>
            <a:r>
              <a:rPr lang="en-GB" dirty="0" smtClean="0"/>
              <a:t>It should also inspire them to think more about the potential of technology to improve people’s well-being and quality of life. </a:t>
            </a:r>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6</a:t>
            </a:fld>
            <a:endParaRPr lang="en-GB"/>
          </a:p>
        </p:txBody>
      </p:sp>
      <p:sp>
        <p:nvSpPr>
          <p:cNvPr id="19" name="Slide Image Placeholder 18"/>
          <p:cNvSpPr>
            <a:spLocks noGrp="1" noRot="1" noChangeAspect="1"/>
          </p:cNvSpPr>
          <p:nvPr>
            <p:ph type="sldImg"/>
          </p:nvPr>
        </p:nvSpPr>
        <p:spPr/>
      </p:sp>
    </p:spTree>
    <p:extLst>
      <p:ext uri="{BB962C8B-B14F-4D97-AF65-F5344CB8AC3E}">
        <p14:creationId xmlns:p14="http://schemas.microsoft.com/office/powerpoint/2010/main" val="23941035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Here are some example online resources for finding out more about assisted living technologies, telecare, and related technologies.</a:t>
            </a:r>
          </a:p>
          <a:p>
            <a:r>
              <a:rPr lang="en-GB" dirty="0" smtClean="0"/>
              <a:t>These details will be provided in the participant handouts.</a:t>
            </a:r>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60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8440868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Here is an example resource. It shows the home page of the Vivo guide and its purpose.</a:t>
            </a:r>
          </a:p>
          <a:p>
            <a:r>
              <a:rPr lang="en-GB" dirty="0" smtClean="0"/>
              <a:t>Vivo helps people to find products by linking conditions to possible issues and then finding products that address these issues.  It results in a wider range of product options that individuals can then apply different filters to (such as price, manufacturer, etc.)</a:t>
            </a:r>
          </a:p>
          <a:p>
            <a:r>
              <a:rPr lang="en-GB" dirty="0" smtClean="0"/>
              <a:t>Vivo is designed to be at the right level for members of the public to use with ease.</a:t>
            </a:r>
          </a:p>
          <a:p>
            <a:r>
              <a:rPr lang="en-GB" dirty="0" smtClean="0"/>
              <a:t>Vivo Pro will provide additional information that will be of relevance to health, social care and housing professionals and will help them to compare and recommend products.</a:t>
            </a:r>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61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605172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is an exercise for the audience to perform in teams. </a:t>
            </a:r>
          </a:p>
          <a:p>
            <a:r>
              <a:rPr lang="en-GB" dirty="0" smtClean="0"/>
              <a:t>Specific instructions are provided in the </a:t>
            </a:r>
            <a:r>
              <a:rPr lang="en-GB" b="1" dirty="0" smtClean="0"/>
              <a:t>Facilitator Guide </a:t>
            </a:r>
            <a:r>
              <a:rPr lang="en-GB" dirty="0" smtClean="0"/>
              <a:t>along with details of how to prepare the cards needed to play the game. The exercise can be made to last anything from 10 minutes to 30 minutes.</a:t>
            </a:r>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62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6663803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This diagram is intended to show the evolution of connected technologies for health and social care support.</a:t>
            </a:r>
          </a:p>
          <a:p>
            <a:r>
              <a:rPr lang="en-GB" dirty="0" smtClean="0"/>
              <a:t>It shows an origin in community alarm systems over 30 years ago, working through telecare alarms, telehealth and activity monitoring over the next 25 years, thanks to the rapid development in communication speeds, the Internet and mobile networks. </a:t>
            </a:r>
          </a:p>
          <a:p>
            <a:r>
              <a:rPr lang="en-GB" dirty="0" smtClean="0"/>
              <a:t>These enable applications to advance from detection to monitoring which then allows conditions to be managed, then predicted and, ultimately, prevented through appropriate interventions.  </a:t>
            </a:r>
          </a:p>
          <a:p>
            <a:r>
              <a:rPr lang="en-GB" dirty="0" smtClean="0"/>
              <a:t>The other trend is a move from fixed (limited) availability linked to the home to always available connected healthcare based on wearables and always-on connectivity with the Internet and cloud-based services using technologies like the Internet of Things and improved mobile Internet connectivity and Wi-Fi.</a:t>
            </a:r>
          </a:p>
          <a:p>
            <a:r>
              <a:rPr lang="en-GB" dirty="0" smtClean="0"/>
              <a:t>It covers the period beyond the present and suggests the new and emerging technologies that are likely to be relevant in social care.</a:t>
            </a:r>
          </a:p>
          <a:p>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63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576279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allows the features of a smart phone to be described with some explanation.</a:t>
            </a:r>
          </a:p>
          <a:p>
            <a:r>
              <a:rPr lang="en-GB" dirty="0" smtClean="0"/>
              <a:t>It should be pointed out that the microphone and speaker is so good that it can be used hands-free for a group call.  The camera supports video conferencing, the recording of film clips and an ability to recognise faces, read bar codes and identify food items.</a:t>
            </a:r>
          </a:p>
          <a:p>
            <a:r>
              <a:rPr lang="en-GB" dirty="0" smtClean="0"/>
              <a:t>The accelerometer can detect falls and seizures.</a:t>
            </a:r>
          </a:p>
          <a:p>
            <a:r>
              <a:rPr lang="en-GB" dirty="0" smtClean="0"/>
              <a:t>The Bluetooth radio allows the smartphone to be connected to a range of </a:t>
            </a:r>
            <a:r>
              <a:rPr lang="en-GB" dirty="0"/>
              <a:t>peripherals </a:t>
            </a:r>
            <a:r>
              <a:rPr lang="en-GB" dirty="0" smtClean="0"/>
              <a:t>including those that measure </a:t>
            </a:r>
            <a:r>
              <a:rPr lang="en-GB" dirty="0"/>
              <a:t>vital signs that are relevant to chronic disease management</a:t>
            </a:r>
            <a:r>
              <a:rPr lang="en-GB" dirty="0" smtClean="0"/>
              <a:t>. An app on the phone can be used to interact with these devices and the data that they generate.</a:t>
            </a:r>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64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069075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shows examples of apps – diabetes tracking, anxiety measurement, mood, smoking cessation, hearing aid/test and a community-powered assistance app for people who are blind/have a visual impairment. </a:t>
            </a:r>
          </a:p>
          <a:p>
            <a:r>
              <a:rPr lang="en-GB" dirty="0" smtClean="0"/>
              <a:t>Find out more at the following websites:</a:t>
            </a:r>
          </a:p>
          <a:p>
            <a:r>
              <a:rPr lang="en-GB" dirty="0">
                <a:hlinkClick r:id="rId3"/>
              </a:rPr>
              <a:t>http://www.diabetespa.com</a:t>
            </a:r>
            <a:r>
              <a:rPr lang="en-GB" dirty="0" smtClean="0">
                <a:hlinkClick r:id="rId3"/>
              </a:rPr>
              <a:t>/</a:t>
            </a:r>
            <a:endParaRPr lang="en-GB" dirty="0" smtClean="0"/>
          </a:p>
          <a:p>
            <a:r>
              <a:rPr lang="en-GB" dirty="0">
                <a:hlinkClick r:id="rId4"/>
              </a:rPr>
              <a:t>http://sam-app.org.uk</a:t>
            </a:r>
            <a:r>
              <a:rPr lang="en-GB" dirty="0" smtClean="0">
                <a:hlinkClick r:id="rId4"/>
              </a:rPr>
              <a:t>/</a:t>
            </a:r>
            <a:endParaRPr lang="en-GB" dirty="0" smtClean="0"/>
          </a:p>
          <a:p>
            <a:r>
              <a:rPr lang="en-GB" dirty="0">
                <a:hlinkClick r:id="rId5"/>
              </a:rPr>
              <a:t>http://</a:t>
            </a:r>
            <a:r>
              <a:rPr lang="en-GB" dirty="0" smtClean="0">
                <a:hlinkClick r:id="rId5"/>
              </a:rPr>
              <a:t>www.nhs.uk/Tools/Pages/iphonesmoking.aspx</a:t>
            </a:r>
            <a:endParaRPr lang="en-GB" dirty="0" smtClean="0"/>
          </a:p>
          <a:p>
            <a:r>
              <a:rPr lang="en-GB" dirty="0">
                <a:hlinkClick r:id="rId6"/>
              </a:rPr>
              <a:t>http://petralex.pro</a:t>
            </a:r>
            <a:r>
              <a:rPr lang="en-GB" dirty="0" smtClean="0">
                <a:hlinkClick r:id="rId6"/>
              </a:rPr>
              <a:t>/</a:t>
            </a:r>
            <a:endParaRPr lang="en-GB" dirty="0" smtClean="0"/>
          </a:p>
          <a:p>
            <a:r>
              <a:rPr lang="en-GB" dirty="0">
                <a:hlinkClick r:id="rId7"/>
              </a:rPr>
              <a:t>http://www.bemyeyes.org</a:t>
            </a:r>
            <a:r>
              <a:rPr lang="en-GB" dirty="0" smtClean="0">
                <a:hlinkClick r:id="rId7"/>
              </a:rPr>
              <a:t>/</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65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412800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3"/>
          <p:cNvSpPr>
            <a:spLocks noGrp="1" noChangeArrowheads="1"/>
          </p:cNvSpPr>
          <p:nvPr>
            <p:ph type="body" idx="1"/>
          </p:nvPr>
        </p:nvSpPr>
        <p:spPr/>
        <p:txBody>
          <a:bodyPr/>
          <a:lstStyle/>
          <a:p>
            <a:r>
              <a:rPr lang="en-US" b="1" dirty="0" smtClean="0"/>
              <a:t>This slide is animated.</a:t>
            </a:r>
          </a:p>
          <a:p>
            <a:r>
              <a:rPr lang="en-US" dirty="0" smtClean="0"/>
              <a:t>It describes how man has evolved over time from an ape that walked on all fours to a creature that can run and then to make tools for hunting and for making tasks easier. </a:t>
            </a:r>
          </a:p>
          <a:p>
            <a:r>
              <a:rPr lang="en-US" dirty="0" smtClean="0"/>
              <a:t>All this has been spoilt in the last half century by changes in lifestyle including TV and super-sized snacks and meals.</a:t>
            </a:r>
          </a:p>
        </p:txBody>
      </p:sp>
      <p:sp>
        <p:nvSpPr>
          <p:cNvPr id="9" name="Slide Image Placeholder 8"/>
          <p:cNvSpPr>
            <a:spLocks noGrp="1" noRot="1" noChangeAspect="1"/>
          </p:cNvSpPr>
          <p:nvPr>
            <p:ph type="sldImg"/>
          </p:nvPr>
        </p:nvSpPr>
        <p:spPr/>
      </p:sp>
      <p:sp>
        <p:nvSpPr>
          <p:cNvPr id="10" name="Slide Number Placeholder 9"/>
          <p:cNvSpPr>
            <a:spLocks noGrp="1"/>
          </p:cNvSpPr>
          <p:nvPr>
            <p:ph type="sldNum" sz="quarter" idx="10"/>
          </p:nvPr>
        </p:nvSpPr>
        <p:spPr/>
        <p:txBody>
          <a:bodyPr/>
          <a:lstStyle/>
          <a:p>
            <a:fld id="{4850BFFB-953F-4021-90D1-C2BD514B9A3F}" type="slidenum">
              <a:rPr lang="en-GB" smtClean="0"/>
              <a:pPr/>
              <a:t>66</a:t>
            </a:fld>
            <a:endParaRPr lang="en-GB" dirty="0"/>
          </a:p>
        </p:txBody>
      </p:sp>
    </p:spTree>
    <p:extLst>
      <p:ext uri="{BB962C8B-B14F-4D97-AF65-F5344CB8AC3E}">
        <p14:creationId xmlns:p14="http://schemas.microsoft.com/office/powerpoint/2010/main" val="32745056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People can take more control of their conditions by monitoring their health by measuring their vital signs and answering subjective questions about how they feel. </a:t>
            </a:r>
          </a:p>
          <a:p>
            <a:r>
              <a:rPr lang="en-GB" dirty="0" smtClean="0"/>
              <a:t>A number of different systems have been introduced over the past decade, and which allow these measurements to be recorded and either viewed remotely by physicians and nurses or to automatically detect when readings indicate a potential issue allowing call handlers to discuss practical issues with them. </a:t>
            </a:r>
          </a:p>
          <a:p>
            <a:r>
              <a:rPr lang="en-GB" dirty="0" smtClean="0"/>
              <a:t>However, these systems are relatively expensive and are used typically only once or twice a day.</a:t>
            </a:r>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67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506796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smtClean="0"/>
              <a:t>This slide is animated.</a:t>
            </a:r>
          </a:p>
          <a:p>
            <a:r>
              <a:rPr lang="en-US" dirty="0" smtClean="0"/>
              <a:t>In the future, the technology will be far easier to use and, thanks to mobile phone and internet technology, will be able to take measurements at any time, whether the individual is at home or out and about.</a:t>
            </a:r>
          </a:p>
          <a:p>
            <a:r>
              <a:rPr lang="en-US" dirty="0" smtClean="0"/>
              <a:t>The slide shows eight different ways that this is already possible:</a:t>
            </a:r>
          </a:p>
          <a:p>
            <a:pPr marL="685800" lvl="1" indent="-228600">
              <a:buFont typeface="+mj-lt"/>
              <a:buAutoNum type="arabicPeriod"/>
            </a:pPr>
            <a:r>
              <a:rPr lang="en-US" dirty="0" smtClean="0"/>
              <a:t>Apple watch</a:t>
            </a:r>
          </a:p>
          <a:p>
            <a:pPr marL="685800" lvl="1" indent="-228600">
              <a:buFont typeface="+mj-lt"/>
              <a:buAutoNum type="arabicPeriod"/>
            </a:pPr>
            <a:r>
              <a:rPr lang="en-US" dirty="0" smtClean="0"/>
              <a:t>Fitbit Surge</a:t>
            </a:r>
          </a:p>
          <a:p>
            <a:pPr marL="685800" lvl="1" indent="-228600">
              <a:buFont typeface="+mj-lt"/>
              <a:buAutoNum type="arabicPeriod"/>
            </a:pPr>
            <a:r>
              <a:rPr lang="en-US" dirty="0" smtClean="0"/>
              <a:t>This is a sheet from South Korea that records vital signs while the person is in bed</a:t>
            </a:r>
          </a:p>
          <a:p>
            <a:pPr marL="685800" lvl="1" indent="-228600">
              <a:buFont typeface="+mj-lt"/>
              <a:buAutoNum type="arabicPeriod"/>
            </a:pPr>
            <a:r>
              <a:rPr lang="en-US" dirty="0" smtClean="0"/>
              <a:t>A smart vest with built in sensors and electrodes</a:t>
            </a:r>
          </a:p>
          <a:p>
            <a:pPr marL="685800" lvl="1" indent="-228600">
              <a:buFont typeface="+mj-lt"/>
              <a:buAutoNum type="arabicPeriod"/>
            </a:pPr>
            <a:r>
              <a:rPr lang="en-US" dirty="0" smtClean="0"/>
              <a:t>An electronic sticking plaster</a:t>
            </a:r>
          </a:p>
          <a:p>
            <a:pPr marL="685800" lvl="1" indent="-228600">
              <a:buFont typeface="+mj-lt"/>
              <a:buAutoNum type="arabicPeriod"/>
            </a:pPr>
            <a:r>
              <a:rPr lang="en-US" dirty="0" smtClean="0"/>
              <a:t>A sensor chip built into medication.</a:t>
            </a:r>
          </a:p>
          <a:p>
            <a:pPr marL="685800" lvl="1" indent="-228600">
              <a:buFont typeface="+mj-lt"/>
              <a:buAutoNum type="arabicPeriod"/>
            </a:pPr>
            <a:r>
              <a:rPr lang="en-US" dirty="0" smtClean="0"/>
              <a:t>A “magic mirror” that uses camera technology to look at how the flow of blood through the body changes its </a:t>
            </a:r>
            <a:r>
              <a:rPr lang="en-US" dirty="0" err="1" smtClean="0"/>
              <a:t>colour</a:t>
            </a:r>
            <a:r>
              <a:rPr lang="en-US" dirty="0" smtClean="0"/>
              <a:t>, enabling the pulse rate to be calculated.</a:t>
            </a:r>
          </a:p>
          <a:p>
            <a:pPr marL="685800" lvl="1" indent="-228600">
              <a:buFont typeface="+mj-lt"/>
              <a:buAutoNum type="arabicPeriod"/>
            </a:pPr>
            <a:r>
              <a:rPr lang="en-US" dirty="0" smtClean="0"/>
              <a:t>Finally, there is the </a:t>
            </a:r>
            <a:r>
              <a:rPr lang="en-US" dirty="0" err="1" smtClean="0"/>
              <a:t>Scanadu</a:t>
            </a:r>
            <a:r>
              <a:rPr lang="en-US" dirty="0" smtClean="0"/>
              <a:t> Scout, a device which can be pressed against the forehead at any time to measure a range of vital signs.</a:t>
            </a:r>
          </a:p>
          <a:p>
            <a:r>
              <a:rPr lang="en-GB" dirty="0" smtClean="0"/>
              <a:t>Wearable devices are becoming important for overcoming the problem of placing sensors close to the part of the body most relevant to measuring a physiological parameter.</a:t>
            </a:r>
          </a:p>
          <a:p>
            <a:endParaRPr lang="en-US" dirty="0" smtClean="0"/>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68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569008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High quality virtual reality headsets with significant processing power will become available in 2016. They present two images that give a 3D effect and, through sensors, can allow panoramic views to be generated. Initial applications will be in games but this will quickly give way to therapies and for the training of staff in performing complex tasks.</a:t>
            </a:r>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69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23941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 </a:t>
            </a:r>
            <a:r>
              <a:rPr lang="en-GB" i="1" dirty="0" smtClean="0"/>
              <a:t>With this slide, there is an opportunity to make a little joke about how often people are on their smartphones to check the news/emails/messages or social media – the smartphone image is designed to shake in-between various other tasks performed in the morning. </a:t>
            </a:r>
          </a:p>
          <a:p>
            <a:r>
              <a:rPr lang="en-GB" dirty="0" smtClean="0"/>
              <a:t>Technology can and does make a real difference to people’s lives every single day. Where would we be without all those gadgets and apps that help make our lives easier, more convenient or more fun? Stop and think for a moment about the technology you’ve already used today… Maybe it started with a bedside alarm clock (or an app on your smartphone) – or perhaps you were woken by the crying of your baby which is transmitted to your bedside using a baby-monitor. So, you switch on the light on in your bedroom, and appreciate how nice and warm it feels thanks to the central heating. After a nice warm shower you take the towel off your towel heater to get warm and dry. Maybe you used a hairdryer to dry your hair while checking the news and weather for the day quickly on your smartphone. Perhaps you  flicked through some of your messages or e-mails and your calendar to see what events you had on today. A quick game of </a:t>
            </a:r>
            <a:r>
              <a:rPr lang="en-GB" dirty="0" err="1" smtClean="0"/>
              <a:t>Crossy</a:t>
            </a:r>
            <a:r>
              <a:rPr lang="en-GB" dirty="0" smtClean="0"/>
              <a:t> Road or Candy Crush perhaps before heading downstairs to make a nice cup of coffee with your shiny espresso machine which you drink with a nice warm piece of toast that popped out of your electric toaster… </a:t>
            </a:r>
          </a:p>
          <a:p>
            <a:r>
              <a:rPr lang="en-GB" dirty="0" smtClean="0"/>
              <a:t>Then you get into your car to drive to the training today, maybe you used your GPS navigation to find it – and relied on the ultrasound parking sensors to avoid bumping the car when parking! You get the point by now I’m sure. We all use technology to make our lives easier. We just take so much of it for granted, sometimes we don’t even consider it to be ‘technology’ anymore; especially when we compare it to the most recent Internet connected thingamajig in our gadget collection – and the fact that it rarely goes wrong! </a:t>
            </a:r>
          </a:p>
          <a:p>
            <a:r>
              <a:rPr lang="en-GB" dirty="0" smtClean="0"/>
              <a:t>It is important to recognise the contribution technology can make to support a broad range of people who have care and support needs. The list on the slide provides examples of different groups of people but clearly there are many other people with care, support, health or housing needs who could benefit.</a:t>
            </a:r>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7</a:t>
            </a:fld>
            <a:endParaRPr lang="en-GB"/>
          </a:p>
        </p:txBody>
      </p:sp>
      <p:sp>
        <p:nvSpPr>
          <p:cNvPr id="37" name="Slide Image Placeholder 36"/>
          <p:cNvSpPr>
            <a:spLocks noGrp="1" noRot="1" noChangeAspect="1"/>
          </p:cNvSpPr>
          <p:nvPr>
            <p:ph type="sldImg"/>
          </p:nvPr>
        </p:nvSpPr>
        <p:spPr/>
      </p:sp>
    </p:spTree>
    <p:extLst>
      <p:ext uri="{BB962C8B-B14F-4D97-AF65-F5344CB8AC3E}">
        <p14:creationId xmlns:p14="http://schemas.microsoft.com/office/powerpoint/2010/main" val="40596643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slide includes many connected electrical appliances and monitoring systems which can share data with other devices inside and outside the home.</a:t>
            </a:r>
          </a:p>
          <a:p>
            <a:r>
              <a:rPr lang="en-GB" b="1" dirty="0" smtClean="0"/>
              <a:t>Top Row</a:t>
            </a:r>
          </a:p>
          <a:p>
            <a:pPr lvl="1"/>
            <a:r>
              <a:rPr lang="en-GB" dirty="0" smtClean="0"/>
              <a:t>1 – Sleep number smart bed</a:t>
            </a:r>
          </a:p>
          <a:p>
            <a:pPr lvl="1"/>
            <a:r>
              <a:rPr lang="en-GB" dirty="0" smtClean="0"/>
              <a:t>2 – </a:t>
            </a:r>
            <a:r>
              <a:rPr lang="en-GB" dirty="0" err="1" smtClean="0"/>
              <a:t>Keyton</a:t>
            </a:r>
            <a:r>
              <a:rPr lang="en-GB" dirty="0" smtClean="0"/>
              <a:t> sensor chair</a:t>
            </a:r>
          </a:p>
          <a:p>
            <a:pPr lvl="1"/>
            <a:r>
              <a:rPr lang="en-GB" dirty="0" smtClean="0"/>
              <a:t>3 – MIT smart mirror</a:t>
            </a:r>
          </a:p>
          <a:p>
            <a:pPr lvl="1"/>
            <a:r>
              <a:rPr lang="en-GB" dirty="0" smtClean="0"/>
              <a:t>4 – Smart bathtub</a:t>
            </a:r>
          </a:p>
          <a:p>
            <a:r>
              <a:rPr lang="en-GB" b="1" dirty="0" smtClean="0"/>
              <a:t>Middle Row</a:t>
            </a:r>
          </a:p>
          <a:p>
            <a:pPr lvl="1"/>
            <a:r>
              <a:rPr lang="en-GB" dirty="0" smtClean="0"/>
              <a:t>1 – </a:t>
            </a:r>
            <a:r>
              <a:rPr lang="en-GB" dirty="0" err="1" smtClean="0"/>
              <a:t>Dacor</a:t>
            </a:r>
            <a:r>
              <a:rPr lang="en-GB" dirty="0" smtClean="0"/>
              <a:t> Discovery </a:t>
            </a:r>
            <a:r>
              <a:rPr lang="en-GB" dirty="0" err="1" smtClean="0"/>
              <a:t>iQ</a:t>
            </a:r>
            <a:r>
              <a:rPr lang="en-GB" dirty="0" smtClean="0"/>
              <a:t> smart cooker</a:t>
            </a:r>
          </a:p>
          <a:p>
            <a:pPr lvl="1"/>
            <a:r>
              <a:rPr lang="en-GB" dirty="0" smtClean="0"/>
              <a:t>2 – Samsung smart microwave oven</a:t>
            </a:r>
          </a:p>
          <a:p>
            <a:pPr lvl="1"/>
            <a:r>
              <a:rPr lang="en-GB" dirty="0" smtClean="0"/>
              <a:t>3 – Sage ‘smart’ kettle</a:t>
            </a:r>
          </a:p>
          <a:p>
            <a:pPr lvl="1"/>
            <a:r>
              <a:rPr lang="en-GB" dirty="0" smtClean="0"/>
              <a:t>4 – Electrolux cyber fridge</a:t>
            </a:r>
          </a:p>
          <a:p>
            <a:r>
              <a:rPr lang="en-GB" b="1" dirty="0" smtClean="0"/>
              <a:t>Bottom Row</a:t>
            </a:r>
          </a:p>
          <a:p>
            <a:pPr lvl="1"/>
            <a:r>
              <a:rPr lang="en-GB" dirty="0" smtClean="0"/>
              <a:t>1 – Philips smart TV</a:t>
            </a:r>
          </a:p>
          <a:p>
            <a:pPr lvl="1"/>
            <a:r>
              <a:rPr lang="en-GB" dirty="0" smtClean="0"/>
              <a:t>2 – SWD intelligence auto-wash toilet</a:t>
            </a:r>
          </a:p>
          <a:p>
            <a:pPr lvl="1"/>
            <a:r>
              <a:rPr lang="en-GB" dirty="0" smtClean="0"/>
              <a:t>3 – </a:t>
            </a:r>
            <a:r>
              <a:rPr lang="en-GB" dirty="0" err="1" smtClean="0"/>
              <a:t>iHouse</a:t>
            </a:r>
            <a:r>
              <a:rPr lang="en-GB" dirty="0" smtClean="0"/>
              <a:t> smart faucet/tap</a:t>
            </a:r>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70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445368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 </a:t>
            </a:r>
          </a:p>
          <a:p>
            <a:r>
              <a:rPr lang="en-GB" dirty="0" smtClean="0"/>
              <a:t>The Internet of Things (</a:t>
            </a:r>
            <a:r>
              <a:rPr lang="en-GB" dirty="0" err="1" smtClean="0"/>
              <a:t>IoT</a:t>
            </a:r>
            <a:r>
              <a:rPr lang="en-GB" dirty="0" smtClean="0"/>
              <a:t>) is the network of physical objects — devices, vehicles, buildings and other items embedded with electronics, software, sensors, and network connectivity — that enables these objects to collect and exchange data.</a:t>
            </a:r>
          </a:p>
          <a:p>
            <a:r>
              <a:rPr lang="en-GB" dirty="0" smtClean="0"/>
              <a:t>It fills a home with connected devices including washing machines that measure performance data that can be shared with other machines and computers anywhere in the world. If a device is likely to break down next week, it will result in a warning message being generated so that maintenance can be applied before the fault appears.</a:t>
            </a:r>
          </a:p>
          <a:p>
            <a:r>
              <a:rPr lang="en-GB" dirty="0" smtClean="0"/>
              <a:t>It also allows (or will allow) always-on connectivity throughout neighbourhoods – thus extending the scope of telecare applications to be always available when out and about – thus supporting and encouraging people to get out and about more.</a:t>
            </a:r>
          </a:p>
          <a:p>
            <a:r>
              <a:rPr lang="en-GB" dirty="0" smtClean="0"/>
              <a:t>It will also offer a low-cost and common platform for multiple applications including </a:t>
            </a:r>
            <a:r>
              <a:rPr lang="en-GB" dirty="0" err="1" smtClean="0"/>
              <a:t>mHealth</a:t>
            </a:r>
            <a:r>
              <a:rPr lang="en-GB" dirty="0" smtClean="0"/>
              <a:t> and </a:t>
            </a:r>
            <a:r>
              <a:rPr lang="en-GB" dirty="0" err="1" smtClean="0"/>
              <a:t>mCare</a:t>
            </a:r>
            <a:r>
              <a:rPr lang="en-GB" dirty="0" smtClean="0"/>
              <a:t> and will threaten the dominance of existing closed proprietary protocols for telecare platforms in the home (i.e. the way in which devices from a particular manufacturer ‘talk’ and ‘understand’ each other – </a:t>
            </a:r>
            <a:r>
              <a:rPr lang="en-GB" dirty="0" err="1" smtClean="0"/>
              <a:t>IoT</a:t>
            </a:r>
            <a:r>
              <a:rPr lang="en-GB" dirty="0" smtClean="0"/>
              <a:t> will hopefully force them to use open protocols so products from different manufacturers can work together). This will eventually lead to true plug and play capabilities between peripherals from multiple manufacturers and different telecare home hubs/dispersed alarm units – allowing a true mix and match approach where the best possible equipment can be selected irrespective of the manufacturer of the home hub used.</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71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266491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Exoskeletons allow people to walk freely wherever they are. They can also increase the strength of the individual so that they can carry items or perform tasks such as gardening that they may not be able to accomplish without help.</a:t>
            </a:r>
          </a:p>
          <a:p>
            <a:r>
              <a:rPr lang="en-GB" dirty="0" smtClean="0"/>
              <a:t>The eventual shift from stair-lifts to exoskeletons is an excellent metaphor for the direction of travel for health and care technology. i.e. from a low-tech, fixed, limited availability approach to high-tech, mobile and always available.</a:t>
            </a:r>
          </a:p>
          <a:p>
            <a:r>
              <a:rPr lang="en-GB" dirty="0" smtClean="0"/>
              <a:t>The future will undoubtedly involve robots to provide a wide range of assistance including physical, personal and, ultimately, emotional support.</a:t>
            </a:r>
          </a:p>
          <a:p>
            <a:r>
              <a:rPr lang="en-GB" dirty="0" smtClean="0"/>
              <a:t>How does this make people feel?</a:t>
            </a:r>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72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569593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is an opportunity to remind audience that technologies have come a long way in supporting people to perform tasks that they had previously struggled with. They are not difficult to understand.</a:t>
            </a:r>
          </a:p>
          <a:p>
            <a:r>
              <a:rPr lang="en-GB" dirty="0" smtClean="0"/>
              <a:t>Remind the audience to complete and hand in their evaluation forms.</a:t>
            </a:r>
            <a:endParaRPr lang="en-GB" dirty="0"/>
          </a:p>
        </p:txBody>
      </p:sp>
      <p:sp>
        <p:nvSpPr>
          <p:cNvPr id="4" name="Slide Number Placeholder 3"/>
          <p:cNvSpPr>
            <a:spLocks noGrp="1"/>
          </p:cNvSpPr>
          <p:nvPr>
            <p:ph type="sldNum" sz="quarter" idx="10"/>
          </p:nvPr>
        </p:nvSpPr>
        <p:spPr/>
        <p:txBody>
          <a:bodyPr/>
          <a:lstStyle/>
          <a:p>
            <a:fld id="{D4359DA3-160C-4AD7-97C9-36F81FBCC7FB}" type="slidenum">
              <a:rPr lang="en-GB" smtClean="0"/>
              <a:pPr/>
              <a:t>73</a:t>
            </a:fld>
            <a:endParaRPr lang="en-GB"/>
          </a:p>
        </p:txBody>
      </p:sp>
      <p:sp>
        <p:nvSpPr>
          <p:cNvPr id="19" name="Slide Image Placeholder 18"/>
          <p:cNvSpPr>
            <a:spLocks noGrp="1" noRot="1" noChangeAspect="1"/>
          </p:cNvSpPr>
          <p:nvPr>
            <p:ph type="sldImg"/>
          </p:nvPr>
        </p:nvSpPr>
        <p:spPr/>
      </p:sp>
    </p:spTree>
    <p:extLst>
      <p:ext uri="{BB962C8B-B14F-4D97-AF65-F5344CB8AC3E}">
        <p14:creationId xmlns:p14="http://schemas.microsoft.com/office/powerpoint/2010/main" val="3091704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mtClean="0"/>
              <a:t>The first session sets the context to the course by discussing some background drivers relevant to Wales.</a:t>
            </a:r>
            <a:endParaRPr lang="en-GB" dirty="0" smtClean="0"/>
          </a:p>
        </p:txBody>
      </p:sp>
      <p:sp>
        <p:nvSpPr>
          <p:cNvPr id="4" name="Slide Number Placeholder 3"/>
          <p:cNvSpPr>
            <a:spLocks noGrp="1"/>
          </p:cNvSpPr>
          <p:nvPr>
            <p:ph type="sldNum" sz="quarter" idx="10"/>
          </p:nvPr>
        </p:nvSpPr>
        <p:spPr/>
        <p:txBody>
          <a:bodyPr/>
          <a:lstStyle/>
          <a:p>
            <a:fld id="{4850BFFB-953F-4021-90D1-C2BD514B9A3F}" type="slidenum">
              <a:rPr lang="en-GB" smtClean="0"/>
              <a:pPr/>
              <a:t>8</a:t>
            </a:fld>
            <a:endParaRPr lang="en-GB"/>
          </a:p>
        </p:txBody>
      </p:sp>
      <p:sp>
        <p:nvSpPr>
          <p:cNvPr id="13" name="Slide Image Placeholder 12"/>
          <p:cNvSpPr>
            <a:spLocks noGrp="1" noRot="1" noChangeAspect="1"/>
          </p:cNvSpPr>
          <p:nvPr>
            <p:ph type="sldImg"/>
          </p:nvPr>
        </p:nvSpPr>
        <p:spPr/>
      </p:sp>
    </p:spTree>
    <p:extLst>
      <p:ext uri="{BB962C8B-B14F-4D97-AF65-F5344CB8AC3E}">
        <p14:creationId xmlns:p14="http://schemas.microsoft.com/office/powerpoint/2010/main" val="1768598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 </a:t>
            </a:r>
            <a:r>
              <a:rPr lang="en-GB" dirty="0" smtClean="0"/>
              <a:t>and shows that an estimated 384,056 people provide unpaid care to family and friends in Wales, saving the state £8.1 billion a year.</a:t>
            </a:r>
          </a:p>
          <a:p>
            <a:r>
              <a:rPr lang="en-GB" dirty="0" smtClean="0"/>
              <a:t>Not only are more people caring but they are caring for longer. Since 2001, the number of people providing  20-29 hours of care a week has increased by almost a third (31 per cent) and those providing 50 hours of care or more a week has increased by nearly a quarter </a:t>
            </a:r>
            <a:r>
              <a:rPr lang="en-GB" dirty="0"/>
              <a:t>(23 per cent). </a:t>
            </a:r>
            <a:r>
              <a:rPr lang="en-GB" dirty="0" smtClean="0"/>
              <a:t>The number of people needing care, and those needing care for longer periods of time, has increased significantly since 2001.</a:t>
            </a:r>
          </a:p>
          <a:p>
            <a:r>
              <a:rPr lang="en-GB" dirty="0" smtClean="0"/>
              <a:t>Wales has a population with the highest proportion of older people in the UK. The population of Wales is approximately 3.1 million of which approximately 615,000 people are aged 65 or over. Of these approximately 197,000 are aged between 75 and 84 and about 79,000 are aged 85 or over. </a:t>
            </a:r>
            <a:r>
              <a:rPr lang="en-GB" dirty="0"/>
              <a:t>Approximately 6 per cent </a:t>
            </a:r>
            <a:r>
              <a:rPr lang="en-GB" dirty="0" smtClean="0"/>
              <a:t>of those aged 65 and over live alone.</a:t>
            </a:r>
          </a:p>
          <a:p>
            <a:r>
              <a:rPr lang="en-GB" dirty="0" smtClean="0"/>
              <a:t>The number of people in Wales aged 16-64 is projected to decrease by 95,000 </a:t>
            </a:r>
            <a:r>
              <a:rPr lang="en-GB" dirty="0"/>
              <a:t>(5 per cent) </a:t>
            </a:r>
            <a:r>
              <a:rPr lang="en-GB" dirty="0" smtClean="0"/>
              <a:t>between 2014 and 2039; whilst over the same period the number of people aged 65 and over is projected to increase by 292,000 </a:t>
            </a:r>
            <a:r>
              <a:rPr lang="en-GB" dirty="0"/>
              <a:t>(44 per cent). </a:t>
            </a:r>
            <a:r>
              <a:rPr lang="en-GB" dirty="0" smtClean="0"/>
              <a:t>These figures are used to calculate the dependency ratio (i.e. the ratio of the number of people of working age to the number of people of state pension age). It provides an indication of the number of people of working age who will be able to support and care for older people. The chart shows quite dramatically the projected fall in the dependency ratio for Wales over this period.</a:t>
            </a:r>
          </a:p>
          <a:p>
            <a:r>
              <a:rPr lang="en-GB" dirty="0" smtClean="0"/>
              <a:t>We need to look at working smarter with the resources that we have at our disposal. </a:t>
            </a:r>
          </a:p>
          <a:p>
            <a:r>
              <a:rPr lang="en-GB" dirty="0" smtClean="0"/>
              <a:t>Technology will have a part to play alongside carers and care and support services.</a:t>
            </a:r>
          </a:p>
          <a:p>
            <a:endParaRPr lang="en-GB" dirty="0"/>
          </a:p>
        </p:txBody>
      </p:sp>
      <p:sp>
        <p:nvSpPr>
          <p:cNvPr id="4" name="Slide Number Placeholder 3"/>
          <p:cNvSpPr>
            <a:spLocks noGrp="1"/>
          </p:cNvSpPr>
          <p:nvPr>
            <p:ph type="sldNum" sz="quarter" idx="10"/>
          </p:nvPr>
        </p:nvSpPr>
        <p:spPr/>
        <p:txBody>
          <a:bodyPr/>
          <a:lstStyle/>
          <a:p>
            <a:fld id="{4850BFFB-953F-4021-90D1-C2BD514B9A3F}" type="slidenum">
              <a:rPr lang="en-GB" smtClean="0"/>
              <a:pPr/>
              <a:t>9</a:t>
            </a:fld>
            <a:endParaRPr lang="en-GB"/>
          </a:p>
        </p:txBody>
      </p:sp>
      <p:sp>
        <p:nvSpPr>
          <p:cNvPr id="7" name="Slide Image Placeholder 6"/>
          <p:cNvSpPr>
            <a:spLocks noGrp="1" noRot="1" noChangeAspect="1"/>
          </p:cNvSpPr>
          <p:nvPr>
            <p:ph type="sldImg"/>
          </p:nvPr>
        </p:nvSpPr>
        <p:spPr>
          <a:xfrm>
            <a:off x="1323975" y="771525"/>
            <a:ext cx="4446588" cy="3333750"/>
          </a:xfrm>
        </p:spPr>
      </p:sp>
    </p:spTree>
    <p:extLst>
      <p:ext uri="{BB962C8B-B14F-4D97-AF65-F5344CB8AC3E}">
        <p14:creationId xmlns:p14="http://schemas.microsoft.com/office/powerpoint/2010/main" val="3029209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325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198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814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909508"/>
            <a:ext cx="7772400" cy="1021906"/>
          </a:xfrm>
        </p:spPr>
        <p:txBody>
          <a:bodyPr/>
          <a:lstStyle/>
          <a:p>
            <a:r>
              <a:rPr lang="en-GB" dirty="0" smtClean="0"/>
              <a:t>SLIDE TITLE</a:t>
            </a:r>
            <a:endParaRPr lang="en-US" dirty="0"/>
          </a:p>
        </p:txBody>
      </p:sp>
    </p:spTree>
    <p:extLst>
      <p:ext uri="{BB962C8B-B14F-4D97-AF65-F5344CB8AC3E}">
        <p14:creationId xmlns:p14="http://schemas.microsoft.com/office/powerpoint/2010/main" val="2291237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laceholder">
    <p:spTree>
      <p:nvGrpSpPr>
        <p:cNvPr id="1" name=""/>
        <p:cNvGrpSpPr/>
        <p:nvPr/>
      </p:nvGrpSpPr>
      <p:grpSpPr>
        <a:xfrm>
          <a:off x="0" y="0"/>
          <a:ext cx="0" cy="0"/>
          <a:chOff x="0" y="0"/>
          <a:chExt cx="0" cy="0"/>
        </a:xfrm>
      </p:grpSpPr>
      <p:sp>
        <p:nvSpPr>
          <p:cNvPr id="7" name="Slide Title"/>
          <p:cNvSpPr>
            <a:spLocks noGrp="1"/>
          </p:cNvSpPr>
          <p:nvPr>
            <p:ph type="title" hasCustomPrompt="1"/>
          </p:nvPr>
        </p:nvSpPr>
        <p:spPr>
          <a:xfrm>
            <a:off x="431801" y="368300"/>
            <a:ext cx="8280400" cy="1008063"/>
          </a:xfrm>
          <a:prstGeom prst="rect">
            <a:avLst/>
          </a:prstGeom>
        </p:spPr>
        <p:txBody>
          <a:bodyPr vert="horz" lIns="91440" tIns="45720" rIns="91440" bIns="45720" rtlCol="0" anchor="ctr">
            <a:normAutofit/>
          </a:bodyPr>
          <a:lstStyle>
            <a:lvl1pPr>
              <a:defRPr sz="3600"/>
            </a:lvl1pPr>
          </a:lstStyle>
          <a:p>
            <a:r>
              <a:rPr lang="en-GB" dirty="0" smtClean="0"/>
              <a:t>Slide Title</a:t>
            </a:r>
            <a:endParaRPr lang="en-US" dirty="0"/>
          </a:p>
        </p:txBody>
      </p:sp>
      <p:sp>
        <p:nvSpPr>
          <p:cNvPr id="8" name="Content Placeholder"/>
          <p:cNvSpPr>
            <a:spLocks noGrp="1"/>
          </p:cNvSpPr>
          <p:nvPr>
            <p:ph idx="1"/>
          </p:nvPr>
        </p:nvSpPr>
        <p:spPr>
          <a:xfrm>
            <a:off x="431801" y="1741620"/>
            <a:ext cx="8280400" cy="4135271"/>
          </a:xfrm>
          <a:prstGeom prst="rect">
            <a:avLst/>
          </a:prstGeom>
        </p:spPr>
        <p:txBody>
          <a:bodyPr vert="horz" lIns="91440" tIns="45720" rIns="91440" bIns="45720" rtlCol="0">
            <a:normAutofit/>
          </a:bodyPr>
          <a:lstStyle/>
          <a:p>
            <a:pPr lvl="0"/>
            <a:r>
              <a:rPr lang="en-GB" dirty="0" smtClean="0"/>
              <a:t>Click to edit Master text styles</a:t>
            </a:r>
          </a:p>
          <a:p>
            <a:pPr lvl="2"/>
            <a:r>
              <a:rPr lang="en-GB" dirty="0" smtClean="0"/>
              <a:t>Third level</a:t>
            </a:r>
          </a:p>
          <a:p>
            <a:pPr lvl="3"/>
            <a:r>
              <a:rPr lang="en-GB" dirty="0" smtClean="0"/>
              <a:t>Fourth level</a:t>
            </a:r>
          </a:p>
        </p:txBody>
      </p:sp>
    </p:spTree>
    <p:extLst>
      <p:ext uri="{BB962C8B-B14F-4D97-AF65-F5344CB8AC3E}">
        <p14:creationId xmlns:p14="http://schemas.microsoft.com/office/powerpoint/2010/main" val="41354912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Title"/>
          <p:cNvSpPr>
            <a:spLocks noGrp="1"/>
          </p:cNvSpPr>
          <p:nvPr>
            <p:ph type="title" hasCustomPrompt="1"/>
          </p:nvPr>
        </p:nvSpPr>
        <p:spPr>
          <a:xfrm>
            <a:off x="431800" y="368300"/>
            <a:ext cx="8280400" cy="1008063"/>
          </a:xfrm>
        </p:spPr>
        <p:txBody>
          <a:bodyPr>
            <a:normAutofit/>
          </a:bodyPr>
          <a:lstStyle>
            <a:lvl1pPr>
              <a:defRPr sz="3600"/>
            </a:lvl1pPr>
          </a:lstStyle>
          <a:p>
            <a:r>
              <a:rPr lang="en-US" dirty="0" smtClean="0"/>
              <a:t>Slide Title</a:t>
            </a:r>
            <a:endParaRPr lang="en-GB" dirty="0"/>
          </a:p>
        </p:txBody>
      </p:sp>
    </p:spTree>
    <p:extLst>
      <p:ext uri="{BB962C8B-B14F-4D97-AF65-F5344CB8AC3E}">
        <p14:creationId xmlns:p14="http://schemas.microsoft.com/office/powerpoint/2010/main" val="8882060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8522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12.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3.emf"/><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DTCM Logo 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7624" y="2636912"/>
            <a:ext cx="6643429" cy="1140567"/>
          </a:xfrm>
          <a:prstGeom prst="rect">
            <a:avLst/>
          </a:prstGeom>
        </p:spPr>
      </p:pic>
      <p:pic>
        <p:nvPicPr>
          <p:cNvPr id="8" name="Picture 7" descr="TDTCM Pattern.eps"/>
          <p:cNvPicPr>
            <a:picLocks noChangeAspect="1"/>
          </p:cNvPicPr>
          <p:nvPr userDrawn="1"/>
        </p:nvPicPr>
        <p:blipFill rotWithShape="1">
          <a:blip r:embed="rId4">
            <a:extLst>
              <a:ext uri="{28A0092B-C50C-407E-A947-70E740481C1C}">
                <a14:useLocalDpi xmlns:a14="http://schemas.microsoft.com/office/drawing/2010/main" val="0"/>
              </a:ext>
            </a:extLst>
          </a:blip>
          <a:srcRect l="18873" r="19426"/>
          <a:stretch/>
        </p:blipFill>
        <p:spPr>
          <a:xfrm>
            <a:off x="0" y="5151085"/>
            <a:ext cx="9155985" cy="1595013"/>
          </a:xfrm>
          <a:prstGeom prst="rect">
            <a:avLst/>
          </a:prstGeom>
        </p:spPr>
      </p:pic>
      <p:pic>
        <p:nvPicPr>
          <p:cNvPr id="9" name="Picture 8" descr="CCW New Logo CMYK.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12941" y="314990"/>
            <a:ext cx="1939101" cy="512216"/>
          </a:xfrm>
          <a:prstGeom prst="rect">
            <a:avLst/>
          </a:prstGeom>
        </p:spPr>
      </p:pic>
      <p:pic>
        <p:nvPicPr>
          <p:cNvPr id="10" name="Picture 9" descr="WG logo landscape cmyk.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81508" y="341739"/>
            <a:ext cx="1408361" cy="473841"/>
          </a:xfrm>
          <a:prstGeom prst="rect">
            <a:avLst/>
          </a:prstGeom>
        </p:spPr>
      </p:pic>
      <p:pic>
        <p:nvPicPr>
          <p:cNvPr id="2" name="Picture 1" descr="t-cubed_full-logo.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42510" y="286607"/>
            <a:ext cx="2007727" cy="607203"/>
          </a:xfrm>
          <a:prstGeom prst="rect">
            <a:avLst/>
          </a:prstGeom>
        </p:spPr>
      </p:pic>
    </p:spTree>
    <p:extLst>
      <p:ext uri="{BB962C8B-B14F-4D97-AF65-F5344CB8AC3E}">
        <p14:creationId xmlns:p14="http://schemas.microsoft.com/office/powerpoint/2010/main" val="555797015"/>
      </p:ext>
    </p:extLst>
  </p:cSld>
  <p:clrMap bg1="lt1" tx1="dk1" bg2="lt2" tx2="dk2" accent1="accent1" accent2="accent2" accent3="accent3" accent4="accent4" accent5="accent5" accent6="accent6" hlink="hlink" folHlink="folHlink"/>
  <p:sldLayoutIdLst>
    <p:sldLayoutId id="2147483721"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19831"/>
        </a:solidFill>
        <a:effectLst/>
      </p:bgPr>
    </p:bg>
    <p:spTree>
      <p:nvGrpSpPr>
        <p:cNvPr id="1" name=""/>
        <p:cNvGrpSpPr/>
        <p:nvPr/>
      </p:nvGrpSpPr>
      <p:grpSpPr>
        <a:xfrm>
          <a:off x="0" y="0"/>
          <a:ext cx="0" cy="0"/>
          <a:chOff x="0" y="0"/>
          <a:chExt cx="0" cy="0"/>
        </a:xfrm>
      </p:grpSpPr>
      <p:pic>
        <p:nvPicPr>
          <p:cNvPr id="8" name="Picture 7" descr="TDTCM Logo 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0576" y="2647861"/>
            <a:ext cx="6649586" cy="1141623"/>
          </a:xfrm>
          <a:prstGeom prst="rect">
            <a:avLst/>
          </a:prstGeom>
        </p:spPr>
      </p:pic>
      <p:pic>
        <p:nvPicPr>
          <p:cNvPr id="9" name="Picture 8" descr="TDTCM Pattern White.eps"/>
          <p:cNvPicPr>
            <a:picLocks noChangeAspect="1"/>
          </p:cNvPicPr>
          <p:nvPr userDrawn="1"/>
        </p:nvPicPr>
        <p:blipFill rotWithShape="1">
          <a:blip r:embed="rId4">
            <a:extLst>
              <a:ext uri="{28A0092B-C50C-407E-A947-70E740481C1C}">
                <a14:useLocalDpi xmlns:a14="http://schemas.microsoft.com/office/drawing/2010/main" val="0"/>
              </a:ext>
            </a:extLst>
          </a:blip>
          <a:srcRect l="18714" r="19494"/>
          <a:stretch/>
        </p:blipFill>
        <p:spPr>
          <a:xfrm>
            <a:off x="-4226" y="5051231"/>
            <a:ext cx="9145016" cy="1590788"/>
          </a:xfrm>
          <a:prstGeom prst="rect">
            <a:avLst/>
          </a:prstGeom>
        </p:spPr>
      </p:pic>
      <p:pic>
        <p:nvPicPr>
          <p:cNvPr id="10" name="Picture 9" descr="CCW LOGO White.eps"/>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65296" y="401977"/>
            <a:ext cx="1899152" cy="576064"/>
          </a:xfrm>
          <a:prstGeom prst="rect">
            <a:avLst/>
          </a:prstGeom>
        </p:spPr>
      </p:pic>
      <p:pic>
        <p:nvPicPr>
          <p:cNvPr id="11" name="Picture 10" descr="WG logo landscape White.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29686" y="424453"/>
            <a:ext cx="1439347" cy="484267"/>
          </a:xfrm>
          <a:prstGeom prst="rect">
            <a:avLst/>
          </a:prstGeom>
        </p:spPr>
      </p:pic>
      <p:pic>
        <p:nvPicPr>
          <p:cNvPr id="2" name="Picture 1" descr="t-cubed_full-logo Whit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67568" y="346151"/>
            <a:ext cx="1996719" cy="603874"/>
          </a:xfrm>
          <a:prstGeom prst="rect">
            <a:avLst/>
          </a:prstGeom>
        </p:spPr>
      </p:pic>
    </p:spTree>
    <p:extLst>
      <p:ext uri="{BB962C8B-B14F-4D97-AF65-F5344CB8AC3E}">
        <p14:creationId xmlns:p14="http://schemas.microsoft.com/office/powerpoint/2010/main" val="1025737313"/>
      </p:ext>
    </p:extLst>
  </p:cSld>
  <p:clrMap bg1="lt1" tx1="dk1" bg2="lt2" tx2="dk2" accent1="accent1" accent2="accent2" accent3="accent3" accent4="accent4" accent5="accent5" accent6="accent6" hlink="hlink" folHlink="folHlink"/>
  <p:sldLayoutIdLst>
    <p:sldLayoutId id="2147483723"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61983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36712"/>
            <a:ext cx="8229600" cy="1143000"/>
          </a:xfrm>
          <a:prstGeom prst="rect">
            <a:avLst/>
          </a:prstGeom>
        </p:spPr>
        <p:txBody>
          <a:bodyPr vert="horz" lIns="91440" tIns="45720" rIns="91440" bIns="45720" rtlCol="0" anchor="ctr">
            <a:normAutofit/>
          </a:bodyPr>
          <a:lstStyle/>
          <a:p>
            <a:r>
              <a:rPr lang="en-GB" dirty="0" smtClean="0"/>
              <a:t>SLIDE TITLE</a:t>
            </a:r>
            <a:endParaRPr lang="en-US" dirty="0"/>
          </a:p>
        </p:txBody>
      </p:sp>
      <p:pic>
        <p:nvPicPr>
          <p:cNvPr id="8" name="Picture 7" descr="TDTCM Logo White.eps"/>
          <p:cNvPicPr>
            <a:picLocks noChangeAspect="1"/>
          </p:cNvPicPr>
          <p:nvPr userDrawn="1"/>
        </p:nvPicPr>
        <p:blipFill rotWithShape="1">
          <a:blip r:embed="rId3">
            <a:extLst>
              <a:ext uri="{28A0092B-C50C-407E-A947-70E740481C1C}">
                <a14:useLocalDpi xmlns:a14="http://schemas.microsoft.com/office/drawing/2010/main" val="0"/>
              </a:ext>
            </a:extLst>
          </a:blip>
          <a:srcRect l="40939" r="35033"/>
          <a:stretch/>
        </p:blipFill>
        <p:spPr>
          <a:xfrm>
            <a:off x="3363573" y="2564904"/>
            <a:ext cx="2412724" cy="1723952"/>
          </a:xfrm>
          <a:prstGeom prst="rect">
            <a:avLst/>
          </a:prstGeom>
        </p:spPr>
      </p:pic>
      <p:pic>
        <p:nvPicPr>
          <p:cNvPr id="10" name="Picture 9" descr="TDTCM Logo and Pattern White.eps"/>
          <p:cNvPicPr>
            <a:picLocks noChangeAspect="1"/>
          </p:cNvPicPr>
          <p:nvPr userDrawn="1"/>
        </p:nvPicPr>
        <p:blipFill rotWithShape="1">
          <a:blip r:embed="rId4">
            <a:extLst>
              <a:ext uri="{28A0092B-C50C-407E-A947-70E740481C1C}">
                <a14:useLocalDpi xmlns:a14="http://schemas.microsoft.com/office/drawing/2010/main" val="0"/>
              </a:ext>
            </a:extLst>
          </a:blip>
          <a:srcRect l="2573" r="28786"/>
          <a:stretch/>
        </p:blipFill>
        <p:spPr>
          <a:xfrm>
            <a:off x="0" y="5968139"/>
            <a:ext cx="9143999" cy="623633"/>
          </a:xfrm>
          <a:prstGeom prst="rect">
            <a:avLst/>
          </a:prstGeom>
        </p:spPr>
      </p:pic>
    </p:spTree>
    <p:extLst>
      <p:ext uri="{BB962C8B-B14F-4D97-AF65-F5344CB8AC3E}">
        <p14:creationId xmlns:p14="http://schemas.microsoft.com/office/powerpoint/2010/main" val="2174048128"/>
      </p:ext>
    </p:extLst>
  </p:cSld>
  <p:clrMap bg1="lt1" tx1="dk1" bg2="lt2" tx2="dk2" accent1="accent1" accent2="accent2" accent3="accent3" accent4="accent4" accent5="accent5" accent6="accent6" hlink="hlink" folHlink="folHlink"/>
  <p:sldLayoutIdLst>
    <p:sldLayoutId id="2147483725" r:id="rId1"/>
  </p:sldLayoutIdLst>
  <p:timing>
    <p:tnLst>
      <p:par>
        <p:cTn id="1" dur="indefinite" restart="never" nodeType="tmRoot"/>
      </p:par>
    </p:tnLst>
  </p:timing>
  <p:txStyles>
    <p:titleStyle>
      <a:lvl1pPr algn="ctr" defTabSz="457200" rtl="0" eaLnBrk="1" latinLnBrk="0" hangingPunct="1">
        <a:spcBef>
          <a:spcPct val="0"/>
        </a:spcBef>
        <a:buNone/>
        <a:defRPr lang="en-US" sz="3200" b="0" i="0" kern="1200" baseline="0" dirty="0" smtClean="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Title"/>
          <p:cNvSpPr>
            <a:spLocks noGrp="1"/>
          </p:cNvSpPr>
          <p:nvPr>
            <p:ph type="title"/>
          </p:nvPr>
        </p:nvSpPr>
        <p:spPr>
          <a:xfrm>
            <a:off x="539552" y="476672"/>
            <a:ext cx="8028709" cy="794567"/>
          </a:xfrm>
          <a:prstGeom prst="rect">
            <a:avLst/>
          </a:prstGeom>
        </p:spPr>
        <p:txBody>
          <a:bodyPr vert="horz" lIns="91440" tIns="45720" rIns="91440" bIns="45720" rtlCol="0" anchor="ctr">
            <a:normAutofit/>
          </a:bodyPr>
          <a:lstStyle/>
          <a:p>
            <a:r>
              <a:rPr lang="en-GB" dirty="0" smtClean="0"/>
              <a:t>SLIDE TITLE</a:t>
            </a:r>
            <a:endParaRPr lang="en-US" dirty="0"/>
          </a:p>
        </p:txBody>
      </p:sp>
      <p:sp>
        <p:nvSpPr>
          <p:cNvPr id="3" name="Content Placeholder"/>
          <p:cNvSpPr>
            <a:spLocks noGrp="1"/>
          </p:cNvSpPr>
          <p:nvPr>
            <p:ph type="body" idx="1"/>
          </p:nvPr>
        </p:nvSpPr>
        <p:spPr>
          <a:xfrm>
            <a:off x="539552" y="1516566"/>
            <a:ext cx="8028709" cy="4181123"/>
          </a:xfrm>
          <a:prstGeom prst="rect">
            <a:avLst/>
          </a:prstGeom>
        </p:spPr>
        <p:txBody>
          <a:bodyPr vert="horz" lIns="91440" tIns="45720" rIns="91440" bIns="45720" rtlCol="0">
            <a:normAutofit/>
          </a:bodyPr>
          <a:lstStyle/>
          <a:p>
            <a:pPr lvl="0"/>
            <a:r>
              <a:rPr lang="en-GB" dirty="0" smtClean="0"/>
              <a:t>Click to edit Master text styles</a:t>
            </a:r>
          </a:p>
          <a:p>
            <a:pPr lvl="2"/>
            <a:r>
              <a:rPr lang="en-GB" dirty="0" smtClean="0"/>
              <a:t>Third level</a:t>
            </a:r>
          </a:p>
          <a:p>
            <a:pPr lvl="3"/>
            <a:r>
              <a:rPr lang="en-GB" dirty="0" smtClean="0"/>
              <a:t>Fourth level</a:t>
            </a:r>
          </a:p>
        </p:txBody>
      </p:sp>
      <p:pic>
        <p:nvPicPr>
          <p:cNvPr id="8" name="TDTCM Logo" descr="TDTCM Logo and Pattern.eps"/>
          <p:cNvPicPr>
            <a:picLocks noChangeAspect="1"/>
          </p:cNvPicPr>
          <p:nvPr userDrawn="1"/>
        </p:nvPicPr>
        <p:blipFill rotWithShape="1">
          <a:blip r:embed="rId5">
            <a:extLst>
              <a:ext uri="{28A0092B-C50C-407E-A947-70E740481C1C}">
                <a14:useLocalDpi xmlns:a14="http://schemas.microsoft.com/office/drawing/2010/main" val="0"/>
              </a:ext>
            </a:extLst>
          </a:blip>
          <a:srcRect l="36144" r="36127"/>
          <a:stretch/>
        </p:blipFill>
        <p:spPr>
          <a:xfrm>
            <a:off x="5004048" y="5986962"/>
            <a:ext cx="3706091" cy="625682"/>
          </a:xfrm>
          <a:prstGeom prst="rect">
            <a:avLst/>
          </a:prstGeom>
        </p:spPr>
      </p:pic>
    </p:spTree>
    <p:extLst>
      <p:ext uri="{BB962C8B-B14F-4D97-AF65-F5344CB8AC3E}">
        <p14:creationId xmlns:p14="http://schemas.microsoft.com/office/powerpoint/2010/main" val="124921850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Lst>
  <p:timing>
    <p:tnLst>
      <p:par>
        <p:cTn id="1" dur="indefinite" restart="never" nodeType="tmRoot"/>
      </p:par>
    </p:tnLst>
  </p:timing>
  <p:txStyles>
    <p:titleStyle>
      <a:lvl1pPr algn="l" defTabSz="457200" rtl="0" eaLnBrk="1" latinLnBrk="0" hangingPunct="1">
        <a:spcBef>
          <a:spcPct val="0"/>
        </a:spcBef>
        <a:buNone/>
        <a:defRPr sz="3600" b="0" i="0" kern="1200">
          <a:solidFill>
            <a:srgbClr val="582F7A"/>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spcAft>
          <a:spcPts val="500"/>
        </a:spcAft>
        <a:buFont typeface="Arial"/>
        <a:buNone/>
        <a:defRPr sz="3200" b="0" i="0" kern="1200">
          <a:solidFill>
            <a:srgbClr val="69A830"/>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b="0" i="0" kern="1200">
          <a:solidFill>
            <a:srgbClr val="69A830"/>
          </a:solidFill>
          <a:latin typeface="Arial" panose="020B0604020202020204" pitchFamily="34" charset="0"/>
          <a:ea typeface="+mn-ea"/>
          <a:cs typeface="Arial" panose="020B0604020202020204" pitchFamily="34" charset="0"/>
        </a:defRPr>
      </a:lvl2pPr>
      <a:lvl3pPr marL="0" indent="-228600" algn="l" defTabSz="457200" rtl="0" eaLnBrk="1" latinLnBrk="0" hangingPunct="1">
        <a:spcBef>
          <a:spcPct val="20000"/>
        </a:spcBef>
        <a:buFont typeface="Arial"/>
        <a:buChar char="•"/>
        <a:defRPr sz="2400" b="0" i="0" kern="1200">
          <a:solidFill>
            <a:srgbClr val="69A830"/>
          </a:solidFill>
          <a:latin typeface="Arial" panose="020B0604020202020204" pitchFamily="34" charset="0"/>
          <a:ea typeface="+mn-ea"/>
          <a:cs typeface="Arial" panose="020B0604020202020204" pitchFamily="34" charset="0"/>
        </a:defRPr>
      </a:lvl3pPr>
      <a:lvl4pPr marL="0" indent="-228600" algn="l" defTabSz="457200" rtl="0" eaLnBrk="1" latinLnBrk="0" hangingPunct="1">
        <a:spcBef>
          <a:spcPct val="20000"/>
        </a:spcBef>
        <a:buFont typeface="Arial"/>
        <a:buChar char="–"/>
        <a:defRPr sz="2000" b="0" i="0" kern="1200">
          <a:solidFill>
            <a:srgbClr val="69A830"/>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b="0" i="0" kern="1200">
          <a:solidFill>
            <a:srgbClr val="69A830"/>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guide id="3" pos="5488" userDrawn="1">
          <p15:clr>
            <a:srgbClr val="F26B43"/>
          </p15:clr>
        </p15:guide>
        <p15:guide id="4" pos="272" userDrawn="1">
          <p15:clr>
            <a:srgbClr val="F26B43"/>
          </p15:clr>
        </p15:guide>
        <p15:guide id="5" orient="horz" pos="232" userDrawn="1">
          <p15:clr>
            <a:srgbClr val="F26B43"/>
          </p15:clr>
        </p15:guide>
        <p15:guide id="6" orient="horz" pos="3702" userDrawn="1">
          <p15:clr>
            <a:srgbClr val="F26B43"/>
          </p15:clr>
        </p15:guide>
        <p15:guide id="7" orient="horz" pos="867" userDrawn="1">
          <p15:clr>
            <a:srgbClr val="F26B43"/>
          </p15:clr>
        </p15:guide>
        <p15:guide id="8" orient="horz" pos="415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chart" Target="../charts/chart5.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jpe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jpeg"/><Relationship Id="rId17" Type="http://schemas.openxmlformats.org/officeDocument/2006/relationships/image" Target="../media/image47.jpeg"/><Relationship Id="rId25" Type="http://schemas.openxmlformats.org/officeDocument/2006/relationships/image" Target="../media/image55.jpeg"/><Relationship Id="rId2" Type="http://schemas.openxmlformats.org/officeDocument/2006/relationships/notesSlide" Target="../notesSlides/notesSlide21.xml"/><Relationship Id="rId16" Type="http://schemas.openxmlformats.org/officeDocument/2006/relationships/image" Target="../media/image46.jpeg"/><Relationship Id="rId20" Type="http://schemas.openxmlformats.org/officeDocument/2006/relationships/image" Target="../media/image50.jpeg"/><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jpeg"/><Relationship Id="rId24" Type="http://schemas.openxmlformats.org/officeDocument/2006/relationships/image" Target="../media/image54.jpe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9.jpe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jpeg"/><Relationship Id="rId27"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jp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62.png"/><Relationship Id="rId11" Type="http://schemas.openxmlformats.org/officeDocument/2006/relationships/image" Target="../media/image66.png"/><Relationship Id="rId5" Type="http://schemas.openxmlformats.org/officeDocument/2006/relationships/image" Target="../media/image61.jpeg"/><Relationship Id="rId10" Type="http://schemas.openxmlformats.org/officeDocument/2006/relationships/image" Target="../media/image65.jpeg"/><Relationship Id="rId4" Type="http://schemas.openxmlformats.org/officeDocument/2006/relationships/image" Target="../media/image60.jpeg"/><Relationship Id="rId9" Type="http://schemas.openxmlformats.org/officeDocument/2006/relationships/chart" Target="../charts/chart6.xml"/></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wmf"/><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pn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76.jpeg"/><Relationship Id="rId11" Type="http://schemas.openxmlformats.org/officeDocument/2006/relationships/image" Target="../media/image81.pn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85.jp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5.jpg"/><Relationship Id="rId3" Type="http://schemas.openxmlformats.org/officeDocument/2006/relationships/image" Target="../media/image90.jpeg"/><Relationship Id="rId21" Type="http://schemas.openxmlformats.org/officeDocument/2006/relationships/image" Target="../media/image108.jpe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jpeg"/><Relationship Id="rId2" Type="http://schemas.openxmlformats.org/officeDocument/2006/relationships/notesSlide" Target="../notesSlides/notesSlide38.xml"/><Relationship Id="rId16" Type="http://schemas.openxmlformats.org/officeDocument/2006/relationships/image" Target="../media/image103.jpg"/><Relationship Id="rId20" Type="http://schemas.openxmlformats.org/officeDocument/2006/relationships/image" Target="../media/image107.jpeg"/><Relationship Id="rId1" Type="http://schemas.openxmlformats.org/officeDocument/2006/relationships/slideLayout" Target="../slideLayouts/slideLayout5.xml"/><Relationship Id="rId6" Type="http://schemas.openxmlformats.org/officeDocument/2006/relationships/image" Target="../media/image93.png"/><Relationship Id="rId11" Type="http://schemas.openxmlformats.org/officeDocument/2006/relationships/image" Target="../media/image98.jpe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png"/><Relationship Id="rId19" Type="http://schemas.openxmlformats.org/officeDocument/2006/relationships/image" Target="../media/image106.jpeg"/><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1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jpg"/><Relationship Id="rId3" Type="http://schemas.openxmlformats.org/officeDocument/2006/relationships/image" Target="../media/image111.jpg"/><Relationship Id="rId7" Type="http://schemas.openxmlformats.org/officeDocument/2006/relationships/image" Target="../media/image115.jpg"/><Relationship Id="rId12" Type="http://schemas.openxmlformats.org/officeDocument/2006/relationships/image" Target="../media/image120.jp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14.jpg"/><Relationship Id="rId11" Type="http://schemas.openxmlformats.org/officeDocument/2006/relationships/image" Target="../media/image119.jpg"/><Relationship Id="rId5" Type="http://schemas.openxmlformats.org/officeDocument/2006/relationships/image" Target="../media/image113.png"/><Relationship Id="rId15" Type="http://schemas.openxmlformats.org/officeDocument/2006/relationships/image" Target="../media/image123.jpg"/><Relationship Id="rId10" Type="http://schemas.openxmlformats.org/officeDocument/2006/relationships/image" Target="../media/image118.jpeg"/><Relationship Id="rId4" Type="http://schemas.openxmlformats.org/officeDocument/2006/relationships/image" Target="../media/image112.jpg"/><Relationship Id="rId9" Type="http://schemas.openxmlformats.org/officeDocument/2006/relationships/image" Target="../media/image117.jpg"/><Relationship Id="rId14" Type="http://schemas.openxmlformats.org/officeDocument/2006/relationships/image" Target="../media/image122.jpg"/></Relationships>
</file>

<file path=ppt/slides/_rels/slide41.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image" Target="../media/image133.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37.jpg"/><Relationship Id="rId7" Type="http://schemas.openxmlformats.org/officeDocument/2006/relationships/image" Target="../media/image141.jpe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www.telecareaware.com/"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hyperlink" Target="http://www.vivoguide.co.uk/" TargetMode="External"/><Relationship Id="rId5" Type="http://schemas.openxmlformats.org/officeDocument/2006/relationships/hyperlink" Target="http://www.dlf.org.uk/" TargetMode="External"/><Relationship Id="rId4" Type="http://schemas.openxmlformats.org/officeDocument/2006/relationships/hyperlink" Target="http://www.tsa-voice.org.uk/"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149.jp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jpg"/><Relationship Id="rId9" Type="http://schemas.openxmlformats.org/officeDocument/2006/relationships/image" Target="../media/image152.png"/></Relationships>
</file>

<file path=ppt/slides/_rels/slide6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image" Target="../media/image157.png"/><Relationship Id="rId4" Type="http://schemas.openxmlformats.org/officeDocument/2006/relationships/image" Target="../media/image156.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8" Type="http://schemas.openxmlformats.org/officeDocument/2006/relationships/image" Target="../media/image164.jpeg"/><Relationship Id="rId13" Type="http://schemas.openxmlformats.org/officeDocument/2006/relationships/image" Target="../media/image169.jpeg"/><Relationship Id="rId3" Type="http://schemas.openxmlformats.org/officeDocument/2006/relationships/image" Target="../media/image159.jpg"/><Relationship Id="rId7" Type="http://schemas.openxmlformats.org/officeDocument/2006/relationships/image" Target="../media/image163.jpeg"/><Relationship Id="rId12" Type="http://schemas.openxmlformats.org/officeDocument/2006/relationships/image" Target="../media/image168.jpe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162.jpeg"/><Relationship Id="rId11" Type="http://schemas.openxmlformats.org/officeDocument/2006/relationships/image" Target="../media/image167.jpeg"/><Relationship Id="rId5" Type="http://schemas.openxmlformats.org/officeDocument/2006/relationships/image" Target="../media/image161.jpeg"/><Relationship Id="rId15" Type="http://schemas.openxmlformats.org/officeDocument/2006/relationships/image" Target="../media/image171.jpeg"/><Relationship Id="rId10" Type="http://schemas.openxmlformats.org/officeDocument/2006/relationships/image" Target="../media/image166.png"/><Relationship Id="rId4" Type="http://schemas.openxmlformats.org/officeDocument/2006/relationships/image" Target="../media/image160.jpg"/><Relationship Id="rId9" Type="http://schemas.openxmlformats.org/officeDocument/2006/relationships/image" Target="../media/image165.jpeg"/><Relationship Id="rId14" Type="http://schemas.openxmlformats.org/officeDocument/2006/relationships/image" Target="../media/image170.jpeg"/></Relationships>
</file>

<file path=ppt/slides/_rels/slide66.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2.jpeg"/><Relationship Id="rId7" Type="http://schemas.openxmlformats.org/officeDocument/2006/relationships/hyperlink" Target="http://www.woolworths.co.uk/ww_p2/product/index.jhtml?pid=50295663" TargetMode="External"/><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 Id="rId9" Type="http://schemas.openxmlformats.org/officeDocument/2006/relationships/image" Target="../media/image177.jpeg"/></Relationships>
</file>

<file path=ppt/slides/_rels/slide67.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78.jpeg"/><Relationship Id="rId7" Type="http://schemas.openxmlformats.org/officeDocument/2006/relationships/image" Target="../media/image182.jpeg"/><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68.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4.png"/><Relationship Id="rId7" Type="http://schemas.openxmlformats.org/officeDocument/2006/relationships/hyperlink" Target="http://kaden.watch.impress.co.jp/img/kdw/docs/359/435/html/24.JPG.html" TargetMode="External"/><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image" Target="../media/image187.jpeg"/><Relationship Id="rId11" Type="http://schemas.openxmlformats.org/officeDocument/2006/relationships/image" Target="../media/image191.jpeg"/><Relationship Id="rId5" Type="http://schemas.openxmlformats.org/officeDocument/2006/relationships/image" Target="../media/image186.jpeg"/><Relationship Id="rId10" Type="http://schemas.openxmlformats.org/officeDocument/2006/relationships/image" Target="../media/image190.png"/><Relationship Id="rId4" Type="http://schemas.openxmlformats.org/officeDocument/2006/relationships/image" Target="../media/image185.jpeg"/><Relationship Id="rId9" Type="http://schemas.openxmlformats.org/officeDocument/2006/relationships/image" Target="../media/image189.png"/></Relationships>
</file>

<file path=ppt/slides/_rels/slide69.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193.jp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jp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g"/></Relationships>
</file>

<file path=ppt/slides/_rels/slide70.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204.jpg"/><Relationship Id="rId3" Type="http://schemas.openxmlformats.org/officeDocument/2006/relationships/image" Target="../media/image194.png"/><Relationship Id="rId7" Type="http://schemas.openxmlformats.org/officeDocument/2006/relationships/image" Target="../media/image198.jpeg"/><Relationship Id="rId12" Type="http://schemas.openxmlformats.org/officeDocument/2006/relationships/image" Target="../media/image203.jpeg"/><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image" Target="../media/image197.jpeg"/><Relationship Id="rId11" Type="http://schemas.openxmlformats.org/officeDocument/2006/relationships/image" Target="../media/image202.png"/><Relationship Id="rId5" Type="http://schemas.openxmlformats.org/officeDocument/2006/relationships/image" Target="../media/image196.jpeg"/><Relationship Id="rId10" Type="http://schemas.openxmlformats.org/officeDocument/2006/relationships/image" Target="../media/image201.jpeg"/><Relationship Id="rId4" Type="http://schemas.openxmlformats.org/officeDocument/2006/relationships/image" Target="../media/image195.jpg"/><Relationship Id="rId9" Type="http://schemas.openxmlformats.org/officeDocument/2006/relationships/image" Target="../media/image200.jpeg"/></Relationships>
</file>

<file path=ppt/slides/_rels/slide7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hyperlink" Target="https://www.google.co.uk/imgres?imgurl=https://upload.wikimedia.org/wikipedia/commons/0/01/Internet_of_things_signed_by_the_author.jpg&amp;imgrefurl=https://en.wikipedia.org/wiki/Internet_of_Things&amp;h=1536&amp;w=2048&amp;tbnid=ZS7YKa34-wnq9M:&amp;tbnh=160&amp;tbnw=213&amp;docid=8f8KmOst3aTM7M&amp;usg=__gSzlBx5--LRd8mSB2KRBrcfeFvk=&amp;sa=X&amp;ved=0ahUKEwjCst2FoaPLAhWLFJoKHW_2BpgQ9QEIJzAA" TargetMode="External"/><Relationship Id="rId7" Type="http://schemas.openxmlformats.org/officeDocument/2006/relationships/image" Target="../media/image208.png"/><Relationship Id="rId2" Type="http://schemas.openxmlformats.org/officeDocument/2006/relationships/notesSlide" Target="../notesSlides/notesSlide71.xml"/><Relationship Id="rId1" Type="http://schemas.openxmlformats.org/officeDocument/2006/relationships/slideLayout" Target="../slideLayouts/slideLayout5.xml"/><Relationship Id="rId6" Type="http://schemas.openxmlformats.org/officeDocument/2006/relationships/image" Target="../media/image207.png"/><Relationship Id="rId5" Type="http://schemas.openxmlformats.org/officeDocument/2006/relationships/image" Target="../media/image206.png"/><Relationship Id="rId10" Type="http://schemas.openxmlformats.org/officeDocument/2006/relationships/image" Target="../media/image211.png"/><Relationship Id="rId4" Type="http://schemas.openxmlformats.org/officeDocument/2006/relationships/image" Target="../media/image205.jpeg"/><Relationship Id="rId9" Type="http://schemas.openxmlformats.org/officeDocument/2006/relationships/image" Target="../media/image210.png"/></Relationships>
</file>

<file path=ppt/slides/_rels/slide72.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image" Target="../media/image222.jpg"/><Relationship Id="rId3" Type="http://schemas.openxmlformats.org/officeDocument/2006/relationships/image" Target="../media/image212.jpeg"/><Relationship Id="rId7" Type="http://schemas.openxmlformats.org/officeDocument/2006/relationships/image" Target="../media/image216.png"/><Relationship Id="rId12" Type="http://schemas.openxmlformats.org/officeDocument/2006/relationships/image" Target="../media/image221.jp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215.jpeg"/><Relationship Id="rId11" Type="http://schemas.openxmlformats.org/officeDocument/2006/relationships/image" Target="../media/image220.jpg"/><Relationship Id="rId5" Type="http://schemas.openxmlformats.org/officeDocument/2006/relationships/image" Target="../media/image214.jpeg"/><Relationship Id="rId10" Type="http://schemas.openxmlformats.org/officeDocument/2006/relationships/image" Target="../media/image219.jpg"/><Relationship Id="rId4" Type="http://schemas.openxmlformats.org/officeDocument/2006/relationships/image" Target="../media/image213.jpeg"/><Relationship Id="rId9" Type="http://schemas.openxmlformats.org/officeDocument/2006/relationships/image" Target="../media/image21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184" y="4152452"/>
            <a:ext cx="8638389" cy="646331"/>
          </a:xfrm>
          <a:prstGeom prst="rect">
            <a:avLst/>
          </a:prstGeom>
          <a:noFill/>
        </p:spPr>
        <p:txBody>
          <a:bodyPr wrap="square" rtlCol="0">
            <a:spAutoFit/>
          </a:bodyPr>
          <a:lstStyle/>
          <a:p>
            <a:pPr algn="ctr"/>
            <a:r>
              <a:rPr lang="en-GB" sz="3600" dirty="0" smtClean="0">
                <a:solidFill>
                  <a:srgbClr val="582F7A"/>
                </a:solidFill>
                <a:latin typeface="Arial" panose="020B0604020202020204" pitchFamily="34" charset="0"/>
                <a:cs typeface="Arial" panose="020B0604020202020204" pitchFamily="34" charset="0"/>
              </a:rPr>
              <a:t>Part 1: Awareness</a:t>
            </a:r>
            <a:endParaRPr lang="en-GB" sz="3600" dirty="0">
              <a:solidFill>
                <a:srgbClr val="582F7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798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ore people will have"/>
          <p:cNvSpPr txBox="1"/>
          <p:nvPr/>
        </p:nvSpPr>
        <p:spPr>
          <a:xfrm>
            <a:off x="431800" y="1381227"/>
            <a:ext cx="3613874" cy="523220"/>
          </a:xfrm>
          <a:prstGeom prst="rect">
            <a:avLst/>
          </a:prstGeom>
          <a:noFill/>
        </p:spPr>
        <p:txBody>
          <a:bodyPr wrap="none" rtlCol="0">
            <a:spAutoFit/>
          </a:bodyPr>
          <a:lstStyle/>
          <a:p>
            <a:r>
              <a:rPr lang="en-GB" sz="2800" b="1" dirty="0" smtClean="0">
                <a:solidFill>
                  <a:srgbClr val="582F7A"/>
                </a:solidFill>
              </a:rPr>
              <a:t>More people will have:</a:t>
            </a:r>
            <a:endParaRPr lang="en-GB" sz="2800" b="1" dirty="0">
              <a:solidFill>
                <a:srgbClr val="582F7A"/>
              </a:solidFill>
            </a:endParaRPr>
          </a:p>
        </p:txBody>
      </p:sp>
      <p:sp>
        <p:nvSpPr>
          <p:cNvPr id="8" name="Long term conditions"/>
          <p:cNvSpPr/>
          <p:nvPr/>
        </p:nvSpPr>
        <p:spPr>
          <a:xfrm>
            <a:off x="431799" y="2128636"/>
            <a:ext cx="8280401" cy="954107"/>
          </a:xfrm>
          <a:prstGeom prst="rect">
            <a:avLst/>
          </a:prstGeom>
        </p:spPr>
        <p:txBody>
          <a:bodyPr wrap="square">
            <a:spAutoFit/>
          </a:bodyPr>
          <a:lstStyle/>
          <a:p>
            <a:pPr marL="820085" lvl="1" indent="-457200">
              <a:buFont typeface="Arial" panose="020B0604020202020204" pitchFamily="34" charset="0"/>
              <a:buChar char="•"/>
            </a:pPr>
            <a:r>
              <a:rPr lang="en-GB" sz="2800" dirty="0">
                <a:solidFill>
                  <a:srgbClr val="69A830"/>
                </a:solidFill>
              </a:rPr>
              <a:t>Long term conditions such as dementia, diabetes </a:t>
            </a:r>
            <a:r>
              <a:rPr lang="en-GB" sz="2800" dirty="0" smtClean="0">
                <a:solidFill>
                  <a:srgbClr val="69A830"/>
                </a:solidFill>
              </a:rPr>
              <a:t>and </a:t>
            </a:r>
            <a:r>
              <a:rPr lang="en-GB" sz="2800" dirty="0">
                <a:solidFill>
                  <a:srgbClr val="69A830"/>
                </a:solidFill>
              </a:rPr>
              <a:t>depression</a:t>
            </a:r>
          </a:p>
        </p:txBody>
      </p:sp>
      <p:graphicFrame>
        <p:nvGraphicFramePr>
          <p:cNvPr id="6" name="Dementia population prevalence chart"/>
          <p:cNvGraphicFramePr>
            <a:graphicFrameLocks noGrp="1"/>
          </p:cNvGraphicFramePr>
          <p:nvPr>
            <p:extLst>
              <p:ext uri="{D42A27DB-BD31-4B8C-83A1-F6EECF244321}">
                <p14:modId xmlns:p14="http://schemas.microsoft.com/office/powerpoint/2010/main" val="609646823"/>
              </p:ext>
            </p:extLst>
          </p:nvPr>
        </p:nvGraphicFramePr>
        <p:xfrm>
          <a:off x="431800" y="1376363"/>
          <a:ext cx="8280400" cy="4500562"/>
        </p:xfrm>
        <a:graphic>
          <a:graphicData uri="http://schemas.openxmlformats.org/drawingml/2006/chart">
            <c:chart xmlns:c="http://schemas.openxmlformats.org/drawingml/2006/chart" xmlns:r="http://schemas.openxmlformats.org/officeDocument/2006/relationships" r:id="rId3"/>
          </a:graphicData>
        </a:graphic>
      </p:graphicFrame>
      <p:sp>
        <p:nvSpPr>
          <p:cNvPr id="9" name="Prevalence chart reference - dementia"/>
          <p:cNvSpPr txBox="1"/>
          <p:nvPr/>
        </p:nvSpPr>
        <p:spPr>
          <a:xfrm>
            <a:off x="351857" y="5876925"/>
            <a:ext cx="4220143" cy="646331"/>
          </a:xfrm>
          <a:prstGeom prst="rect">
            <a:avLst/>
          </a:prstGeom>
          <a:noFill/>
        </p:spPr>
        <p:txBody>
          <a:bodyPr wrap="square" rtlCol="0">
            <a:spAutoFit/>
          </a:bodyPr>
          <a:lstStyle/>
          <a:p>
            <a:r>
              <a:rPr lang="en-GB" i="1" dirty="0" smtClean="0">
                <a:solidFill>
                  <a:schemeClr val="tx1">
                    <a:lumMod val="65000"/>
                    <a:lumOff val="35000"/>
                  </a:schemeClr>
                </a:solidFill>
              </a:rPr>
              <a:t>Source: Alzheimer’s Society Dementia UK update 2</a:t>
            </a:r>
            <a:r>
              <a:rPr lang="en-GB" i="1" baseline="30000" dirty="0" smtClean="0">
                <a:solidFill>
                  <a:schemeClr val="tx1">
                    <a:lumMod val="65000"/>
                    <a:lumOff val="35000"/>
                  </a:schemeClr>
                </a:solidFill>
              </a:rPr>
              <a:t>nd</a:t>
            </a:r>
            <a:r>
              <a:rPr lang="en-GB" i="1" dirty="0" smtClean="0">
                <a:solidFill>
                  <a:schemeClr val="tx1">
                    <a:lumMod val="65000"/>
                    <a:lumOff val="35000"/>
                  </a:schemeClr>
                </a:solidFill>
              </a:rPr>
              <a:t> edition (November 2014)</a:t>
            </a:r>
            <a:endParaRPr lang="en-GB" i="1" dirty="0">
              <a:solidFill>
                <a:schemeClr val="tx1">
                  <a:lumMod val="65000"/>
                  <a:lumOff val="35000"/>
                </a:schemeClr>
              </a:solidFill>
            </a:endParaRPr>
          </a:p>
        </p:txBody>
      </p:sp>
      <p:sp>
        <p:nvSpPr>
          <p:cNvPr id="10" name="Physical, sensory or cognitive disabilities"/>
          <p:cNvSpPr/>
          <p:nvPr/>
        </p:nvSpPr>
        <p:spPr>
          <a:xfrm>
            <a:off x="431800" y="3158559"/>
            <a:ext cx="8280400" cy="523220"/>
          </a:xfrm>
          <a:prstGeom prst="rect">
            <a:avLst/>
          </a:prstGeom>
        </p:spPr>
        <p:txBody>
          <a:bodyPr wrap="square">
            <a:spAutoFit/>
          </a:bodyPr>
          <a:lstStyle/>
          <a:p>
            <a:pPr marL="820085" lvl="1" indent="-457200">
              <a:buFont typeface="Arial" panose="020B0604020202020204" pitchFamily="34" charset="0"/>
              <a:buChar char="•"/>
            </a:pPr>
            <a:r>
              <a:rPr lang="en-GB" sz="2800" dirty="0">
                <a:solidFill>
                  <a:srgbClr val="69A830"/>
                </a:solidFill>
              </a:rPr>
              <a:t>Physical, sensory or cognitive disabilities</a:t>
            </a:r>
          </a:p>
        </p:txBody>
      </p:sp>
      <p:sp>
        <p:nvSpPr>
          <p:cNvPr id="11" name="Reduced confidence to live independently"/>
          <p:cNvSpPr/>
          <p:nvPr/>
        </p:nvSpPr>
        <p:spPr>
          <a:xfrm>
            <a:off x="431799" y="3924417"/>
            <a:ext cx="8280401" cy="954107"/>
          </a:xfrm>
          <a:prstGeom prst="rect">
            <a:avLst/>
          </a:prstGeom>
        </p:spPr>
        <p:txBody>
          <a:bodyPr wrap="square">
            <a:spAutoFit/>
          </a:bodyPr>
          <a:lstStyle/>
          <a:p>
            <a:pPr marL="820085" lvl="1" indent="-457200">
              <a:buFont typeface="Arial" panose="020B0604020202020204" pitchFamily="34" charset="0"/>
              <a:buChar char="•"/>
            </a:pPr>
            <a:r>
              <a:rPr lang="en-GB" sz="2800" dirty="0">
                <a:solidFill>
                  <a:srgbClr val="69A830"/>
                </a:solidFill>
              </a:rPr>
              <a:t>Reduced confidence to live </a:t>
            </a:r>
            <a:r>
              <a:rPr lang="en-GB" sz="2800" b="1" dirty="0">
                <a:solidFill>
                  <a:srgbClr val="69A830"/>
                </a:solidFill>
              </a:rPr>
              <a:t>independently, </a:t>
            </a:r>
            <a:r>
              <a:rPr lang="en-GB" sz="2800" dirty="0">
                <a:solidFill>
                  <a:srgbClr val="69A830"/>
                </a:solidFill>
              </a:rPr>
              <a:t>and with good </a:t>
            </a:r>
            <a:r>
              <a:rPr lang="en-GB" sz="2800" b="1" dirty="0">
                <a:solidFill>
                  <a:srgbClr val="69A830"/>
                </a:solidFill>
              </a:rPr>
              <a:t>q</a:t>
            </a:r>
            <a:r>
              <a:rPr lang="en-GB" sz="2800" b="1" dirty="0" smtClean="0">
                <a:solidFill>
                  <a:srgbClr val="69A830"/>
                </a:solidFill>
              </a:rPr>
              <a:t>uality </a:t>
            </a:r>
            <a:r>
              <a:rPr lang="en-GB" sz="2800" b="1" dirty="0">
                <a:solidFill>
                  <a:srgbClr val="69A830"/>
                </a:solidFill>
              </a:rPr>
              <a:t>of </a:t>
            </a:r>
            <a:r>
              <a:rPr lang="en-GB" sz="2800" b="1" dirty="0" smtClean="0">
                <a:solidFill>
                  <a:srgbClr val="69A830"/>
                </a:solidFill>
              </a:rPr>
              <a:t>life</a:t>
            </a:r>
            <a:endParaRPr lang="en-GB" sz="2800" b="1" dirty="0">
              <a:solidFill>
                <a:srgbClr val="69A830"/>
              </a:solidFill>
            </a:endParaRPr>
          </a:p>
        </p:txBody>
      </p:sp>
      <p:sp>
        <p:nvSpPr>
          <p:cNvPr id="12" name="What do we look for?"/>
          <p:cNvSpPr txBox="1"/>
          <p:nvPr/>
        </p:nvSpPr>
        <p:spPr>
          <a:xfrm>
            <a:off x="431800" y="5353705"/>
            <a:ext cx="3419911" cy="523220"/>
          </a:xfrm>
          <a:prstGeom prst="rect">
            <a:avLst/>
          </a:prstGeom>
          <a:noFill/>
        </p:spPr>
        <p:txBody>
          <a:bodyPr wrap="none" rtlCol="0">
            <a:spAutoFit/>
          </a:bodyPr>
          <a:lstStyle/>
          <a:p>
            <a:r>
              <a:rPr lang="en-GB" sz="2800" b="1" dirty="0" smtClean="0">
                <a:solidFill>
                  <a:srgbClr val="582F7A"/>
                </a:solidFill>
              </a:rPr>
              <a:t>What do we look for?</a:t>
            </a:r>
            <a:endParaRPr lang="en-GB" sz="2800" b="1" dirty="0">
              <a:solidFill>
                <a:srgbClr val="582F7A"/>
              </a:solidFill>
            </a:endParaRPr>
          </a:p>
        </p:txBody>
      </p:sp>
      <p:graphicFrame>
        <p:nvGraphicFramePr>
          <p:cNvPr id="13" name="Prevalence chart sight loss"/>
          <p:cNvGraphicFramePr>
            <a:graphicFrameLocks noGrp="1"/>
          </p:cNvGraphicFramePr>
          <p:nvPr>
            <p:extLst>
              <p:ext uri="{D42A27DB-BD31-4B8C-83A1-F6EECF244321}">
                <p14:modId xmlns:p14="http://schemas.microsoft.com/office/powerpoint/2010/main" val="2766818590"/>
              </p:ext>
            </p:extLst>
          </p:nvPr>
        </p:nvGraphicFramePr>
        <p:xfrm>
          <a:off x="431800" y="1376363"/>
          <a:ext cx="8280400" cy="4500562"/>
        </p:xfrm>
        <a:graphic>
          <a:graphicData uri="http://schemas.openxmlformats.org/drawingml/2006/chart">
            <c:chart xmlns:c="http://schemas.openxmlformats.org/drawingml/2006/chart" xmlns:r="http://schemas.openxmlformats.org/officeDocument/2006/relationships" r:id="rId4"/>
          </a:graphicData>
        </a:graphic>
      </p:graphicFrame>
      <p:sp>
        <p:nvSpPr>
          <p:cNvPr id="14" name="Prevalence chart reference - sight loss"/>
          <p:cNvSpPr txBox="1"/>
          <p:nvPr/>
        </p:nvSpPr>
        <p:spPr>
          <a:xfrm>
            <a:off x="431800" y="5876925"/>
            <a:ext cx="4140200" cy="646331"/>
          </a:xfrm>
          <a:prstGeom prst="rect">
            <a:avLst/>
          </a:prstGeom>
          <a:noFill/>
        </p:spPr>
        <p:txBody>
          <a:bodyPr wrap="square" rtlCol="0">
            <a:spAutoFit/>
          </a:bodyPr>
          <a:lstStyle/>
          <a:p>
            <a:r>
              <a:rPr lang="en-GB" i="1" dirty="0" smtClean="0">
                <a:solidFill>
                  <a:schemeClr val="tx1">
                    <a:lumMod val="65000"/>
                    <a:lumOff val="35000"/>
                  </a:schemeClr>
                </a:solidFill>
              </a:rPr>
              <a:t>Source: Age UK, Later life in the United Kingdom (February 2016)</a:t>
            </a:r>
            <a:endParaRPr lang="en-GB" i="1" dirty="0">
              <a:solidFill>
                <a:schemeClr val="tx1">
                  <a:lumMod val="65000"/>
                  <a:lumOff val="35000"/>
                </a:schemeClr>
              </a:solidFill>
            </a:endParaRPr>
          </a:p>
        </p:txBody>
      </p:sp>
      <p:graphicFrame>
        <p:nvGraphicFramePr>
          <p:cNvPr id="15" name="Prevalence chart hearing loss"/>
          <p:cNvGraphicFramePr>
            <a:graphicFrameLocks noGrp="1"/>
          </p:cNvGraphicFramePr>
          <p:nvPr>
            <p:extLst>
              <p:ext uri="{D42A27DB-BD31-4B8C-83A1-F6EECF244321}">
                <p14:modId xmlns:p14="http://schemas.microsoft.com/office/powerpoint/2010/main" val="2652451682"/>
              </p:ext>
            </p:extLst>
          </p:nvPr>
        </p:nvGraphicFramePr>
        <p:xfrm>
          <a:off x="431800" y="1376363"/>
          <a:ext cx="8280400" cy="4500000"/>
        </p:xfrm>
        <a:graphic>
          <a:graphicData uri="http://schemas.openxmlformats.org/drawingml/2006/chart">
            <c:chart xmlns:c="http://schemas.openxmlformats.org/drawingml/2006/chart" xmlns:r="http://schemas.openxmlformats.org/officeDocument/2006/relationships" r:id="rId5"/>
          </a:graphicData>
        </a:graphic>
      </p:graphicFrame>
      <p:sp>
        <p:nvSpPr>
          <p:cNvPr id="16" name="Prevalence chart reference - hearing gloss"/>
          <p:cNvSpPr txBox="1"/>
          <p:nvPr/>
        </p:nvSpPr>
        <p:spPr>
          <a:xfrm>
            <a:off x="431800" y="6083459"/>
            <a:ext cx="3687804" cy="369332"/>
          </a:xfrm>
          <a:prstGeom prst="rect">
            <a:avLst/>
          </a:prstGeom>
          <a:noFill/>
        </p:spPr>
        <p:txBody>
          <a:bodyPr wrap="none" rtlCol="0">
            <a:spAutoFit/>
          </a:bodyPr>
          <a:lstStyle/>
          <a:p>
            <a:r>
              <a:rPr lang="en-GB" i="1" dirty="0" smtClean="0">
                <a:solidFill>
                  <a:schemeClr val="tx1">
                    <a:lumMod val="65000"/>
                    <a:lumOff val="35000"/>
                  </a:schemeClr>
                </a:solidFill>
              </a:rPr>
              <a:t>Source: Welsh health survey, 2005/06</a:t>
            </a:r>
          </a:p>
        </p:txBody>
      </p:sp>
      <p:sp>
        <p:nvSpPr>
          <p:cNvPr id="3" name="Slide Title"/>
          <p:cNvSpPr>
            <a:spLocks noGrp="1"/>
          </p:cNvSpPr>
          <p:nvPr>
            <p:ph type="title"/>
          </p:nvPr>
        </p:nvSpPr>
        <p:spPr/>
        <p:txBody>
          <a:bodyPr>
            <a:noAutofit/>
          </a:bodyPr>
          <a:lstStyle/>
          <a:p>
            <a:r>
              <a:rPr lang="en-GB" sz="3400" dirty="0"/>
              <a:t>Consequences of an </a:t>
            </a:r>
            <a:r>
              <a:rPr lang="en-GB" sz="3400" dirty="0" smtClean="0"/>
              <a:t>ageing population</a:t>
            </a:r>
            <a:r>
              <a:rPr lang="en-GB" sz="3400" dirty="0"/>
              <a:t>…</a:t>
            </a:r>
          </a:p>
        </p:txBody>
      </p:sp>
    </p:spTree>
    <p:extLst>
      <p:ext uri="{BB962C8B-B14F-4D97-AF65-F5344CB8AC3E}">
        <p14:creationId xmlns:p14="http://schemas.microsoft.com/office/powerpoint/2010/main" val="218467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 presetClass="entr" presetSubtype="0" fill="hold" grpId="1" nodeType="with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Graphic spid="6" grpId="0">
        <p:bldAsOne/>
      </p:bldGraphic>
      <p:bldGraphic spid="6" grpId="1">
        <p:bldAsOne/>
      </p:bldGraphic>
      <p:bldP spid="9" grpId="0"/>
      <p:bldP spid="9" grpId="1"/>
      <p:bldP spid="10" grpId="0"/>
      <p:bldP spid="11" grpId="0"/>
      <p:bldP spid="12" grpId="0"/>
      <p:bldGraphic spid="13" grpId="0">
        <p:bldAsOne/>
      </p:bldGraphic>
      <p:bldGraphic spid="13" grpId="1">
        <p:bldAsOne/>
      </p:bldGraphic>
      <p:bldP spid="14" grpId="0"/>
      <p:bldP spid="14" grpId="1"/>
      <p:bldGraphic spid="15" grpId="0">
        <p:bldAsOne/>
      </p:bldGraphic>
      <p:bldGraphic spid="15" grpId="1">
        <p:bldAsOne/>
      </p:bldGraphic>
      <p:bldP spid="16" grpId="0"/>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GB" dirty="0" smtClean="0"/>
              <a:t>Living independently – the </a:t>
            </a:r>
            <a:r>
              <a:rPr lang="en-GB" dirty="0"/>
              <a:t>k</a:t>
            </a:r>
            <a:r>
              <a:rPr lang="en-GB" dirty="0" smtClean="0"/>
              <a:t>ey </a:t>
            </a:r>
            <a:r>
              <a:rPr lang="en-GB" dirty="0"/>
              <a:t>f</a:t>
            </a:r>
            <a:r>
              <a:rPr lang="en-GB" dirty="0" smtClean="0"/>
              <a:t>actors</a:t>
            </a:r>
            <a:endParaRPr lang="en-GB" dirty="0"/>
          </a:p>
        </p:txBody>
      </p:sp>
      <p:grpSp>
        <p:nvGrpSpPr>
          <p:cNvPr id="5" name="ADL - Spokes"/>
          <p:cNvGrpSpPr/>
          <p:nvPr/>
        </p:nvGrpSpPr>
        <p:grpSpPr>
          <a:xfrm>
            <a:off x="742945" y="1897354"/>
            <a:ext cx="7658110" cy="3406995"/>
            <a:chOff x="742945" y="1780124"/>
            <a:chExt cx="7658110" cy="3406995"/>
          </a:xfrm>
        </p:grpSpPr>
        <p:cxnSp>
          <p:nvCxnSpPr>
            <p:cNvPr id="7" name="ADL - Connector - Dressing"/>
            <p:cNvCxnSpPr/>
            <p:nvPr/>
          </p:nvCxnSpPr>
          <p:spPr>
            <a:xfrm flipH="1" flipV="1">
              <a:off x="3208945" y="2103120"/>
              <a:ext cx="1363056" cy="13316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ADL - Connector - Bathing"/>
            <p:cNvCxnSpPr/>
            <p:nvPr/>
          </p:nvCxnSpPr>
          <p:spPr>
            <a:xfrm flipV="1">
              <a:off x="4572000" y="2102458"/>
              <a:ext cx="1456960" cy="13323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ADL - Connector - Using the toilet"/>
            <p:cNvCxnSpPr>
              <a:endCxn id="2" idx="1"/>
            </p:cNvCxnSpPr>
            <p:nvPr/>
          </p:nvCxnSpPr>
          <p:spPr>
            <a:xfrm>
              <a:off x="4592395" y="3434786"/>
              <a:ext cx="21166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ADL - Connector - Eating"/>
            <p:cNvCxnSpPr/>
            <p:nvPr/>
          </p:nvCxnSpPr>
          <p:spPr>
            <a:xfrm>
              <a:off x="4592395" y="3434786"/>
              <a:ext cx="1436565" cy="147249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ADL - Connector - Walking"/>
            <p:cNvCxnSpPr/>
            <p:nvPr/>
          </p:nvCxnSpPr>
          <p:spPr>
            <a:xfrm flipH="1">
              <a:off x="3208945" y="3434786"/>
              <a:ext cx="1363056" cy="147249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ADL - Connector - Transferring"/>
            <p:cNvCxnSpPr>
              <a:endCxn id="25" idx="3"/>
            </p:cNvCxnSpPr>
            <p:nvPr/>
          </p:nvCxnSpPr>
          <p:spPr>
            <a:xfrm flipH="1">
              <a:off x="2434945" y="3435448"/>
              <a:ext cx="2178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ADL - Dressing"/>
            <p:cNvSpPr/>
            <p:nvPr/>
          </p:nvSpPr>
          <p:spPr>
            <a:xfrm>
              <a:off x="2362945" y="1780124"/>
              <a:ext cx="1692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panose="020B0604020202020204" pitchFamily="34" charset="0"/>
                  <a:cs typeface="Arial" panose="020B0604020202020204" pitchFamily="34" charset="0"/>
                </a:rPr>
                <a:t>Dressing</a:t>
              </a:r>
            </a:p>
          </p:txBody>
        </p:sp>
        <p:sp>
          <p:nvSpPr>
            <p:cNvPr id="27" name="ADL - Bathing"/>
            <p:cNvSpPr/>
            <p:nvPr/>
          </p:nvSpPr>
          <p:spPr>
            <a:xfrm>
              <a:off x="5182960" y="1780124"/>
              <a:ext cx="1692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panose="020B0604020202020204" pitchFamily="34" charset="0"/>
                  <a:cs typeface="Arial" panose="020B0604020202020204" pitchFamily="34" charset="0"/>
                </a:rPr>
                <a:t>Bathing</a:t>
              </a:r>
            </a:p>
          </p:txBody>
        </p:sp>
        <p:sp>
          <p:nvSpPr>
            <p:cNvPr id="2" name="ADL - Using the Toilet"/>
            <p:cNvSpPr/>
            <p:nvPr/>
          </p:nvSpPr>
          <p:spPr>
            <a:xfrm>
              <a:off x="6709055" y="3164786"/>
              <a:ext cx="1692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panose="020B0604020202020204" pitchFamily="34" charset="0"/>
                  <a:cs typeface="Arial" panose="020B0604020202020204" pitchFamily="34" charset="0"/>
                </a:rPr>
                <a:t>Using the toilet</a:t>
              </a:r>
              <a:endParaRPr lang="en-GB" dirty="0">
                <a:latin typeface="Arial" panose="020B0604020202020204" pitchFamily="34" charset="0"/>
                <a:cs typeface="Arial" panose="020B0604020202020204" pitchFamily="34" charset="0"/>
              </a:endParaRPr>
            </a:p>
          </p:txBody>
        </p:sp>
        <p:sp>
          <p:nvSpPr>
            <p:cNvPr id="20" name="ADL - Eating"/>
            <p:cNvSpPr/>
            <p:nvPr/>
          </p:nvSpPr>
          <p:spPr>
            <a:xfrm>
              <a:off x="5182960" y="4642212"/>
              <a:ext cx="1692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panose="020B0604020202020204" pitchFamily="34" charset="0"/>
                  <a:cs typeface="Arial" panose="020B0604020202020204" pitchFamily="34" charset="0"/>
                </a:rPr>
                <a:t>Eating</a:t>
              </a:r>
              <a:endParaRPr lang="en-GB" dirty="0">
                <a:latin typeface="Arial" panose="020B0604020202020204" pitchFamily="34" charset="0"/>
                <a:cs typeface="Arial" panose="020B0604020202020204" pitchFamily="34" charset="0"/>
              </a:endParaRPr>
            </a:p>
          </p:txBody>
        </p:sp>
        <p:sp>
          <p:nvSpPr>
            <p:cNvPr id="24" name="ADL - Walking"/>
            <p:cNvSpPr/>
            <p:nvPr/>
          </p:nvSpPr>
          <p:spPr>
            <a:xfrm>
              <a:off x="2362945" y="4647119"/>
              <a:ext cx="1692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panose="020B0604020202020204" pitchFamily="34" charset="0"/>
                  <a:cs typeface="Arial" panose="020B0604020202020204" pitchFamily="34" charset="0"/>
                </a:rPr>
                <a:t>Walking</a:t>
              </a:r>
              <a:endParaRPr lang="en-GB" dirty="0">
                <a:latin typeface="Arial" panose="020B0604020202020204" pitchFamily="34" charset="0"/>
                <a:cs typeface="Arial" panose="020B0604020202020204" pitchFamily="34" charset="0"/>
              </a:endParaRPr>
            </a:p>
          </p:txBody>
        </p:sp>
        <p:sp>
          <p:nvSpPr>
            <p:cNvPr id="25" name="ADL - Transferring"/>
            <p:cNvSpPr/>
            <p:nvPr/>
          </p:nvSpPr>
          <p:spPr>
            <a:xfrm>
              <a:off x="742945" y="3165448"/>
              <a:ext cx="1692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panose="020B0604020202020204" pitchFamily="34" charset="0"/>
                  <a:cs typeface="Arial" panose="020B0604020202020204" pitchFamily="34" charset="0"/>
                </a:rPr>
                <a:t>Transferring</a:t>
              </a:r>
              <a:endParaRPr lang="en-GB" dirty="0">
                <a:latin typeface="Arial" panose="020B0604020202020204" pitchFamily="34" charset="0"/>
                <a:cs typeface="Arial" panose="020B0604020202020204" pitchFamily="34" charset="0"/>
              </a:endParaRPr>
            </a:p>
          </p:txBody>
        </p:sp>
      </p:grpSp>
      <p:grpSp>
        <p:nvGrpSpPr>
          <p:cNvPr id="74" name="IADL - Spokes"/>
          <p:cNvGrpSpPr/>
          <p:nvPr/>
        </p:nvGrpSpPr>
        <p:grpSpPr>
          <a:xfrm>
            <a:off x="742945" y="1498480"/>
            <a:ext cx="7542855" cy="4005108"/>
            <a:chOff x="742945" y="1381250"/>
            <a:chExt cx="7542855" cy="4005108"/>
          </a:xfrm>
        </p:grpSpPr>
        <p:cxnSp>
          <p:nvCxnSpPr>
            <p:cNvPr id="16" name="IADL - Connector - Managing Finances"/>
            <p:cNvCxnSpPr>
              <a:endCxn id="43" idx="3"/>
            </p:cNvCxnSpPr>
            <p:nvPr/>
          </p:nvCxnSpPr>
          <p:spPr>
            <a:xfrm flipH="1">
              <a:off x="2362945" y="3434438"/>
              <a:ext cx="2250000" cy="0"/>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7" name="IADL - Connector - Getting Beyond Walking Distance"/>
            <p:cNvCxnSpPr/>
            <p:nvPr/>
          </p:nvCxnSpPr>
          <p:spPr>
            <a:xfrm flipH="1" flipV="1">
              <a:off x="2106665" y="2501332"/>
              <a:ext cx="2474778" cy="943914"/>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8" name="IADL - Connector - Shopping for Groceries"/>
            <p:cNvCxnSpPr/>
            <p:nvPr/>
          </p:nvCxnSpPr>
          <p:spPr>
            <a:xfrm flipH="1" flipV="1">
              <a:off x="3485751" y="1657746"/>
              <a:ext cx="1104724" cy="1787500"/>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9" name="IADL - Connector - Using the Telephone"/>
            <p:cNvCxnSpPr/>
            <p:nvPr/>
          </p:nvCxnSpPr>
          <p:spPr>
            <a:xfrm flipV="1">
              <a:off x="4563860" y="1657745"/>
              <a:ext cx="1105405" cy="1777703"/>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21" name="IADL - Connector - Preparing Meals"/>
            <p:cNvCxnSpPr/>
            <p:nvPr/>
          </p:nvCxnSpPr>
          <p:spPr>
            <a:xfrm flipV="1">
              <a:off x="4550146" y="2472698"/>
              <a:ext cx="2500419" cy="962750"/>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22" name="IADL - Connector - Personal Grooming"/>
            <p:cNvCxnSpPr/>
            <p:nvPr/>
          </p:nvCxnSpPr>
          <p:spPr>
            <a:xfrm flipV="1">
              <a:off x="4566330" y="3432395"/>
              <a:ext cx="2909470" cy="2043"/>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23" name="IADL - Connector - Doing Light Housework"/>
            <p:cNvCxnSpPr/>
            <p:nvPr/>
          </p:nvCxnSpPr>
          <p:spPr>
            <a:xfrm>
              <a:off x="4561098" y="3429000"/>
              <a:ext cx="2489467" cy="996917"/>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31" name="IADL - Connector - Washing Clothes"/>
            <p:cNvCxnSpPr>
              <a:endCxn id="41" idx="0"/>
            </p:cNvCxnSpPr>
            <p:nvPr/>
          </p:nvCxnSpPr>
          <p:spPr>
            <a:xfrm>
              <a:off x="4572000" y="3435448"/>
              <a:ext cx="9443" cy="1410910"/>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32" name="IADL - Connector - Managing Medications"/>
            <p:cNvCxnSpPr/>
            <p:nvPr/>
          </p:nvCxnSpPr>
          <p:spPr>
            <a:xfrm flipH="1">
              <a:off x="2130155" y="3429000"/>
              <a:ext cx="2431785" cy="961740"/>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sp>
          <p:nvSpPr>
            <p:cNvPr id="36" name="IADL - Shopping for Groceries"/>
            <p:cNvSpPr/>
            <p:nvPr/>
          </p:nvSpPr>
          <p:spPr>
            <a:xfrm>
              <a:off x="2677945" y="1381250"/>
              <a:ext cx="1620000" cy="540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latin typeface="Arial" panose="020B0604020202020204" pitchFamily="34" charset="0"/>
                  <a:cs typeface="Arial" panose="020B0604020202020204" pitchFamily="34" charset="0"/>
                </a:rPr>
                <a:t>Shopping for groceries</a:t>
              </a:r>
            </a:p>
          </p:txBody>
        </p:sp>
        <p:sp>
          <p:nvSpPr>
            <p:cNvPr id="37" name="IADL - Using the Telephone"/>
            <p:cNvSpPr/>
            <p:nvPr/>
          </p:nvSpPr>
          <p:spPr>
            <a:xfrm>
              <a:off x="4864105" y="1381250"/>
              <a:ext cx="1620000" cy="540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latin typeface="Arial" panose="020B0604020202020204" pitchFamily="34" charset="0"/>
                  <a:cs typeface="Arial" panose="020B0604020202020204" pitchFamily="34" charset="0"/>
                </a:rPr>
                <a:t>Using the telephone</a:t>
              </a:r>
            </a:p>
          </p:txBody>
        </p:sp>
        <p:sp>
          <p:nvSpPr>
            <p:cNvPr id="38" name="IADL - Preparing Meals"/>
            <p:cNvSpPr/>
            <p:nvPr/>
          </p:nvSpPr>
          <p:spPr>
            <a:xfrm>
              <a:off x="6240565" y="2202698"/>
              <a:ext cx="1620000" cy="540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latin typeface="Arial" panose="020B0604020202020204" pitchFamily="34" charset="0"/>
                  <a:cs typeface="Arial" panose="020B0604020202020204" pitchFamily="34" charset="0"/>
                </a:rPr>
                <a:t>Preparing meals</a:t>
              </a:r>
            </a:p>
          </p:txBody>
        </p:sp>
        <p:sp>
          <p:nvSpPr>
            <p:cNvPr id="39" name="IADL - Personal Grooming"/>
            <p:cNvSpPr/>
            <p:nvPr/>
          </p:nvSpPr>
          <p:spPr>
            <a:xfrm>
              <a:off x="6665800" y="3164438"/>
              <a:ext cx="1620000" cy="540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latin typeface="Arial" panose="020B0604020202020204" pitchFamily="34" charset="0"/>
                  <a:cs typeface="Arial" panose="020B0604020202020204" pitchFamily="34" charset="0"/>
                </a:rPr>
                <a:t>Personal grooming</a:t>
              </a:r>
              <a:endParaRPr lang="en-GB" sz="1600" dirty="0">
                <a:latin typeface="Arial" panose="020B0604020202020204" pitchFamily="34" charset="0"/>
                <a:cs typeface="Arial" panose="020B0604020202020204" pitchFamily="34" charset="0"/>
              </a:endParaRPr>
            </a:p>
          </p:txBody>
        </p:sp>
        <p:sp>
          <p:nvSpPr>
            <p:cNvPr id="40" name="IADL - Doing Light Housework"/>
            <p:cNvSpPr/>
            <p:nvPr/>
          </p:nvSpPr>
          <p:spPr>
            <a:xfrm>
              <a:off x="6240565" y="4156265"/>
              <a:ext cx="1620000" cy="540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latin typeface="Arial" panose="020B0604020202020204" pitchFamily="34" charset="0"/>
                  <a:cs typeface="Arial" panose="020B0604020202020204" pitchFamily="34" charset="0"/>
                </a:rPr>
                <a:t>Doing light </a:t>
              </a:r>
              <a:r>
                <a:rPr lang="en-GB" sz="1600" dirty="0">
                  <a:latin typeface="Arial" panose="020B0604020202020204" pitchFamily="34" charset="0"/>
                  <a:cs typeface="Arial" panose="020B0604020202020204" pitchFamily="34" charset="0"/>
                </a:rPr>
                <a:t>h</a:t>
              </a:r>
              <a:r>
                <a:rPr lang="en-GB" sz="1600" dirty="0" smtClean="0">
                  <a:latin typeface="Arial" panose="020B0604020202020204" pitchFamily="34" charset="0"/>
                  <a:cs typeface="Arial" panose="020B0604020202020204" pitchFamily="34" charset="0"/>
                </a:rPr>
                <a:t>ousework</a:t>
              </a:r>
              <a:endParaRPr lang="en-GB" sz="1600" dirty="0">
                <a:latin typeface="Arial" panose="020B0604020202020204" pitchFamily="34" charset="0"/>
                <a:cs typeface="Arial" panose="020B0604020202020204" pitchFamily="34" charset="0"/>
              </a:endParaRPr>
            </a:p>
          </p:txBody>
        </p:sp>
        <p:sp>
          <p:nvSpPr>
            <p:cNvPr id="41" name="IADL - Washing Clothes"/>
            <p:cNvSpPr/>
            <p:nvPr/>
          </p:nvSpPr>
          <p:spPr>
            <a:xfrm>
              <a:off x="3771443" y="4846358"/>
              <a:ext cx="1620000" cy="540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latin typeface="Arial" panose="020B0604020202020204" pitchFamily="34" charset="0"/>
                  <a:cs typeface="Arial" panose="020B0604020202020204" pitchFamily="34" charset="0"/>
                </a:rPr>
                <a:t>Washing clothes</a:t>
              </a:r>
            </a:p>
          </p:txBody>
        </p:sp>
        <p:sp>
          <p:nvSpPr>
            <p:cNvPr id="42" name="IADL - Managing Medications"/>
            <p:cNvSpPr/>
            <p:nvPr/>
          </p:nvSpPr>
          <p:spPr>
            <a:xfrm>
              <a:off x="1341340" y="4124879"/>
              <a:ext cx="1620000" cy="540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latin typeface="Arial" panose="020B0604020202020204" pitchFamily="34" charset="0"/>
                  <a:cs typeface="Arial" panose="020B0604020202020204" pitchFamily="34" charset="0"/>
                </a:rPr>
                <a:t>Managing medications</a:t>
              </a:r>
            </a:p>
          </p:txBody>
        </p:sp>
        <p:sp>
          <p:nvSpPr>
            <p:cNvPr id="43" name="IADL - Managing Finances"/>
            <p:cNvSpPr/>
            <p:nvPr/>
          </p:nvSpPr>
          <p:spPr>
            <a:xfrm>
              <a:off x="742945" y="3164438"/>
              <a:ext cx="1620000" cy="540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latin typeface="Arial" panose="020B0604020202020204" pitchFamily="34" charset="0"/>
                  <a:cs typeface="Arial" panose="020B0604020202020204" pitchFamily="34" charset="0"/>
                </a:rPr>
                <a:t>Managing finances</a:t>
              </a:r>
              <a:endParaRPr lang="en-GB" sz="1600" dirty="0">
                <a:latin typeface="Arial" panose="020B0604020202020204" pitchFamily="34" charset="0"/>
                <a:cs typeface="Arial" panose="020B0604020202020204" pitchFamily="34" charset="0"/>
              </a:endParaRPr>
            </a:p>
          </p:txBody>
        </p:sp>
        <p:sp>
          <p:nvSpPr>
            <p:cNvPr id="44" name="IADL - Getting Beyond Walking Distance"/>
            <p:cNvSpPr/>
            <p:nvPr/>
          </p:nvSpPr>
          <p:spPr>
            <a:xfrm>
              <a:off x="1299591" y="2226366"/>
              <a:ext cx="1620000" cy="540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Arial" panose="020B0604020202020204" pitchFamily="34" charset="0"/>
                  <a:cs typeface="Arial" panose="020B0604020202020204" pitchFamily="34" charset="0"/>
                </a:rPr>
                <a:t>Getting beyond </a:t>
              </a:r>
              <a:r>
                <a:rPr lang="en-GB" sz="1400" dirty="0">
                  <a:latin typeface="Arial" panose="020B0604020202020204" pitchFamily="34" charset="0"/>
                  <a:cs typeface="Arial" panose="020B0604020202020204" pitchFamily="34" charset="0"/>
                </a:rPr>
                <a:t>w</a:t>
              </a:r>
              <a:r>
                <a:rPr lang="en-GB" sz="1400" dirty="0" smtClean="0">
                  <a:latin typeface="Arial" panose="020B0604020202020204" pitchFamily="34" charset="0"/>
                  <a:cs typeface="Arial" panose="020B0604020202020204" pitchFamily="34" charset="0"/>
                </a:rPr>
                <a:t>alking distance</a:t>
              </a:r>
            </a:p>
          </p:txBody>
        </p:sp>
      </p:grpSp>
      <p:grpSp>
        <p:nvGrpSpPr>
          <p:cNvPr id="109" name="QoL - Spokes"/>
          <p:cNvGrpSpPr/>
          <p:nvPr/>
        </p:nvGrpSpPr>
        <p:grpSpPr>
          <a:xfrm>
            <a:off x="742945" y="1489309"/>
            <a:ext cx="7680015" cy="4244899"/>
            <a:chOff x="742945" y="1372079"/>
            <a:chExt cx="7680015" cy="4244899"/>
          </a:xfrm>
        </p:grpSpPr>
        <p:cxnSp>
          <p:nvCxnSpPr>
            <p:cNvPr id="45" name="QoL - Connector - Entertainment"/>
            <p:cNvCxnSpPr>
              <a:endCxn id="65" idx="3"/>
            </p:cNvCxnSpPr>
            <p:nvPr/>
          </p:nvCxnSpPr>
          <p:spPr>
            <a:xfrm flipH="1">
              <a:off x="2362945" y="3450554"/>
              <a:ext cx="2250000" cy="0"/>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46" name="QoL - Connector - Leisure"/>
            <p:cNvCxnSpPr/>
            <p:nvPr/>
          </p:nvCxnSpPr>
          <p:spPr>
            <a:xfrm flipH="1" flipV="1">
              <a:off x="1988566" y="2468353"/>
              <a:ext cx="2593369" cy="964235"/>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47" name="QoL - Connector - Security"/>
            <p:cNvCxnSpPr/>
            <p:nvPr/>
          </p:nvCxnSpPr>
          <p:spPr>
            <a:xfrm flipH="1" flipV="1">
              <a:off x="3455545" y="1664202"/>
              <a:ext cx="1144737" cy="1786352"/>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48" name="QoL - Connector - News &amp; Info"/>
            <p:cNvCxnSpPr/>
            <p:nvPr/>
          </p:nvCxnSpPr>
          <p:spPr>
            <a:xfrm flipV="1">
              <a:off x="4581054" y="1693245"/>
              <a:ext cx="1087530" cy="1748659"/>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49" name="QoL - Connector - Relationships"/>
            <p:cNvCxnSpPr/>
            <p:nvPr/>
          </p:nvCxnSpPr>
          <p:spPr>
            <a:xfrm flipV="1">
              <a:off x="4589583" y="2466242"/>
              <a:ext cx="2638655" cy="980008"/>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50" name="QoL - Connector - Safety"/>
            <p:cNvCxnSpPr>
              <a:endCxn id="60" idx="1"/>
            </p:cNvCxnSpPr>
            <p:nvPr/>
          </p:nvCxnSpPr>
          <p:spPr>
            <a:xfrm>
              <a:off x="4584205" y="3446249"/>
              <a:ext cx="2218755" cy="4305"/>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51" name="QoL - Connector - Giving Care"/>
            <p:cNvCxnSpPr/>
            <p:nvPr/>
          </p:nvCxnSpPr>
          <p:spPr>
            <a:xfrm>
              <a:off x="4584205" y="3470947"/>
              <a:ext cx="2644033" cy="993733"/>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52" name="QoL - Connector - Comfort"/>
            <p:cNvCxnSpPr/>
            <p:nvPr/>
          </p:nvCxnSpPr>
          <p:spPr>
            <a:xfrm>
              <a:off x="4600282" y="3481748"/>
              <a:ext cx="1058954" cy="1904610"/>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53" name="QoL - Connector - Education"/>
            <p:cNvCxnSpPr/>
            <p:nvPr/>
          </p:nvCxnSpPr>
          <p:spPr>
            <a:xfrm flipH="1">
              <a:off x="3475881" y="3421588"/>
              <a:ext cx="1116441" cy="1964770"/>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54" name="QoL - Connector - Company"/>
            <p:cNvCxnSpPr/>
            <p:nvPr/>
          </p:nvCxnSpPr>
          <p:spPr>
            <a:xfrm flipH="1">
              <a:off x="2014900" y="3453776"/>
              <a:ext cx="2577496" cy="1024763"/>
            </a:xfrm>
            <a:prstGeom prst="line">
              <a:avLst/>
            </a:prstGeom>
            <a:ln w="28575">
              <a:solidFill>
                <a:srgbClr val="69A830"/>
              </a:solidFill>
            </a:ln>
          </p:spPr>
          <p:style>
            <a:lnRef idx="1">
              <a:schemeClr val="accent1"/>
            </a:lnRef>
            <a:fillRef idx="0">
              <a:schemeClr val="accent1"/>
            </a:fillRef>
            <a:effectRef idx="0">
              <a:schemeClr val="accent1"/>
            </a:effectRef>
            <a:fontRef idx="minor">
              <a:schemeClr val="tx1"/>
            </a:fontRef>
          </p:style>
        </p:cxnSp>
        <p:sp>
          <p:nvSpPr>
            <p:cNvPr id="56" name="QoL - Leisure"/>
            <p:cNvSpPr/>
            <p:nvPr/>
          </p:nvSpPr>
          <p:spPr>
            <a:xfrm>
              <a:off x="1185656" y="2206926"/>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panose="020B0604020202020204" pitchFamily="34" charset="0"/>
                  <a:cs typeface="Arial" panose="020B0604020202020204" pitchFamily="34" charset="0"/>
                </a:rPr>
                <a:t>Leisure</a:t>
              </a:r>
            </a:p>
          </p:txBody>
        </p:sp>
        <p:sp>
          <p:nvSpPr>
            <p:cNvPr id="57" name="QoL - Security"/>
            <p:cNvSpPr/>
            <p:nvPr/>
          </p:nvSpPr>
          <p:spPr>
            <a:xfrm>
              <a:off x="2658717" y="1380164"/>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panose="020B0604020202020204" pitchFamily="34" charset="0"/>
                  <a:cs typeface="Arial" panose="020B0604020202020204" pitchFamily="34" charset="0"/>
                </a:rPr>
                <a:t>Security</a:t>
              </a:r>
            </a:p>
          </p:txBody>
        </p:sp>
        <p:sp>
          <p:nvSpPr>
            <p:cNvPr id="58" name="QoL - News &amp; Info"/>
            <p:cNvSpPr/>
            <p:nvPr/>
          </p:nvSpPr>
          <p:spPr>
            <a:xfrm>
              <a:off x="4851442" y="1372079"/>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panose="020B0604020202020204" pitchFamily="34" charset="0"/>
                  <a:cs typeface="Arial" panose="020B0604020202020204" pitchFamily="34" charset="0"/>
                </a:rPr>
                <a:t>News and information</a:t>
              </a:r>
            </a:p>
          </p:txBody>
        </p:sp>
        <p:sp>
          <p:nvSpPr>
            <p:cNvPr id="59" name="QoL - Relationships"/>
            <p:cNvSpPr/>
            <p:nvPr/>
          </p:nvSpPr>
          <p:spPr>
            <a:xfrm>
              <a:off x="6418238" y="2185434"/>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panose="020B0604020202020204" pitchFamily="34" charset="0"/>
                  <a:cs typeface="Arial" panose="020B0604020202020204" pitchFamily="34" charset="0"/>
                </a:rPr>
                <a:t>Relationships</a:t>
              </a:r>
            </a:p>
          </p:txBody>
        </p:sp>
        <p:sp>
          <p:nvSpPr>
            <p:cNvPr id="60" name="QoL - Safety"/>
            <p:cNvSpPr/>
            <p:nvPr/>
          </p:nvSpPr>
          <p:spPr>
            <a:xfrm>
              <a:off x="6802960" y="3180554"/>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panose="020B0604020202020204" pitchFamily="34" charset="0"/>
                  <a:cs typeface="Arial" panose="020B0604020202020204" pitchFamily="34" charset="0"/>
                </a:rPr>
                <a:t>Safety</a:t>
              </a:r>
              <a:endParaRPr lang="en-GB" dirty="0">
                <a:latin typeface="Arial" panose="020B0604020202020204" pitchFamily="34" charset="0"/>
                <a:cs typeface="Arial" panose="020B0604020202020204" pitchFamily="34" charset="0"/>
              </a:endParaRPr>
            </a:p>
          </p:txBody>
        </p:sp>
        <p:sp>
          <p:nvSpPr>
            <p:cNvPr id="61" name="QoL - Giving Care"/>
            <p:cNvSpPr/>
            <p:nvPr/>
          </p:nvSpPr>
          <p:spPr>
            <a:xfrm>
              <a:off x="6418238" y="4189864"/>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panose="020B0604020202020204" pitchFamily="34" charset="0"/>
                  <a:cs typeface="Arial" panose="020B0604020202020204" pitchFamily="34" charset="0"/>
                </a:rPr>
                <a:t>Giving care</a:t>
              </a:r>
              <a:endParaRPr lang="en-GB" dirty="0">
                <a:latin typeface="Arial" panose="020B0604020202020204" pitchFamily="34" charset="0"/>
                <a:cs typeface="Arial" panose="020B0604020202020204" pitchFamily="34" charset="0"/>
              </a:endParaRPr>
            </a:p>
          </p:txBody>
        </p:sp>
        <p:sp>
          <p:nvSpPr>
            <p:cNvPr id="62" name="QoL - Comfort"/>
            <p:cNvSpPr/>
            <p:nvPr/>
          </p:nvSpPr>
          <p:spPr>
            <a:xfrm>
              <a:off x="4851716" y="5075420"/>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panose="020B0604020202020204" pitchFamily="34" charset="0"/>
                  <a:cs typeface="Arial" panose="020B0604020202020204" pitchFamily="34" charset="0"/>
                </a:rPr>
                <a:t>Comfort</a:t>
              </a:r>
            </a:p>
          </p:txBody>
        </p:sp>
        <p:sp>
          <p:nvSpPr>
            <p:cNvPr id="63" name="QoL - Education"/>
            <p:cNvSpPr/>
            <p:nvPr/>
          </p:nvSpPr>
          <p:spPr>
            <a:xfrm>
              <a:off x="2689029" y="5076978"/>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panose="020B0604020202020204" pitchFamily="34" charset="0"/>
                  <a:cs typeface="Arial" panose="020B0604020202020204" pitchFamily="34" charset="0"/>
                </a:rPr>
                <a:t>Education</a:t>
              </a:r>
            </a:p>
          </p:txBody>
        </p:sp>
        <p:sp>
          <p:nvSpPr>
            <p:cNvPr id="64" name="QoL - Company"/>
            <p:cNvSpPr/>
            <p:nvPr/>
          </p:nvSpPr>
          <p:spPr>
            <a:xfrm>
              <a:off x="1185656" y="4203773"/>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panose="020B0604020202020204" pitchFamily="34" charset="0"/>
                  <a:cs typeface="Arial" panose="020B0604020202020204" pitchFamily="34" charset="0"/>
                </a:rPr>
                <a:t>Company</a:t>
              </a:r>
              <a:endParaRPr lang="en-GB" dirty="0">
                <a:latin typeface="Arial" panose="020B0604020202020204" pitchFamily="34" charset="0"/>
                <a:cs typeface="Arial" panose="020B0604020202020204" pitchFamily="34" charset="0"/>
              </a:endParaRPr>
            </a:p>
          </p:txBody>
        </p:sp>
        <p:sp>
          <p:nvSpPr>
            <p:cNvPr id="65" name="QoL - Entertainment"/>
            <p:cNvSpPr/>
            <p:nvPr/>
          </p:nvSpPr>
          <p:spPr>
            <a:xfrm>
              <a:off x="742945" y="3180554"/>
              <a:ext cx="1620000" cy="5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smtClean="0">
                  <a:latin typeface="Arial" panose="020B0604020202020204" pitchFamily="34" charset="0"/>
                  <a:cs typeface="Arial" panose="020B0604020202020204" pitchFamily="34" charset="0"/>
                </a:rPr>
                <a:t>Entertainment </a:t>
              </a:r>
              <a:endParaRPr lang="en-GB" sz="1700" dirty="0">
                <a:latin typeface="Arial" panose="020B0604020202020204" pitchFamily="34" charset="0"/>
                <a:cs typeface="Arial" panose="020B0604020202020204" pitchFamily="34" charset="0"/>
              </a:endParaRPr>
            </a:p>
          </p:txBody>
        </p:sp>
      </p:grpSp>
      <p:sp>
        <p:nvSpPr>
          <p:cNvPr id="4" name="ADL - Hub"/>
          <p:cNvSpPr/>
          <p:nvPr/>
        </p:nvSpPr>
        <p:spPr>
          <a:xfrm>
            <a:off x="3132000" y="2826230"/>
            <a:ext cx="2880000" cy="14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panose="020B0604020202020204" pitchFamily="34" charset="0"/>
                <a:cs typeface="Arial" panose="020B0604020202020204" pitchFamily="34" charset="0"/>
              </a:rPr>
              <a:t>Activities of daily living</a:t>
            </a:r>
            <a:endParaRPr lang="en-GB" sz="2800" dirty="0">
              <a:latin typeface="Arial" panose="020B0604020202020204" pitchFamily="34" charset="0"/>
              <a:cs typeface="Arial" panose="020B0604020202020204" pitchFamily="34" charset="0"/>
            </a:endParaRPr>
          </a:p>
        </p:txBody>
      </p:sp>
      <p:sp>
        <p:nvSpPr>
          <p:cNvPr id="34" name="IADL - Hub"/>
          <p:cNvSpPr/>
          <p:nvPr/>
        </p:nvSpPr>
        <p:spPr>
          <a:xfrm>
            <a:off x="3132000" y="2826230"/>
            <a:ext cx="2880000" cy="1440000"/>
          </a:xfrm>
          <a:prstGeom prst="round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Instrumental activities of daily living</a:t>
            </a:r>
            <a:endParaRPr lang="en-GB" sz="2800" dirty="0"/>
          </a:p>
        </p:txBody>
      </p:sp>
      <p:sp>
        <p:nvSpPr>
          <p:cNvPr id="55" name="QoL - Hub"/>
          <p:cNvSpPr/>
          <p:nvPr/>
        </p:nvSpPr>
        <p:spPr>
          <a:xfrm>
            <a:off x="3132000" y="2826230"/>
            <a:ext cx="2880000" cy="144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Quality of life </a:t>
            </a:r>
            <a:endParaRPr lang="en-GB" sz="2800" dirty="0"/>
          </a:p>
        </p:txBody>
      </p:sp>
    </p:spTree>
    <p:extLst>
      <p:ext uri="{BB962C8B-B14F-4D97-AF65-F5344CB8AC3E}">
        <p14:creationId xmlns:p14="http://schemas.microsoft.com/office/powerpoint/2010/main" val="233002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4"/>
                                        </p:tgtEl>
                                        <p:attrNameLst>
                                          <p:attrName>style.visibility</p:attrName>
                                        </p:attrNameLst>
                                      </p:cBhvr>
                                      <p:to>
                                        <p:strVal val="visible"/>
                                      </p:to>
                                    </p:set>
                                    <p:anim calcmode="lin" valueType="num">
                                      <p:cBhvr>
                                        <p:cTn id="28" dur="500" fill="hold"/>
                                        <p:tgtEl>
                                          <p:spTgt spid="74"/>
                                        </p:tgtEl>
                                        <p:attrNameLst>
                                          <p:attrName>ppt_w</p:attrName>
                                        </p:attrNameLst>
                                      </p:cBhvr>
                                      <p:tavLst>
                                        <p:tav tm="0">
                                          <p:val>
                                            <p:fltVal val="0"/>
                                          </p:val>
                                        </p:tav>
                                        <p:tav tm="100000">
                                          <p:val>
                                            <p:strVal val="#ppt_w"/>
                                          </p:val>
                                        </p:tav>
                                      </p:tavLst>
                                    </p:anim>
                                    <p:anim calcmode="lin" valueType="num">
                                      <p:cBhvr>
                                        <p:cTn id="29" dur="500" fill="hold"/>
                                        <p:tgtEl>
                                          <p:spTgt spid="74"/>
                                        </p:tgtEl>
                                        <p:attrNameLst>
                                          <p:attrName>ppt_h</p:attrName>
                                        </p:attrNameLst>
                                      </p:cBhvr>
                                      <p:tavLst>
                                        <p:tav tm="0">
                                          <p:val>
                                            <p:fltVal val="0"/>
                                          </p:val>
                                        </p:tav>
                                        <p:tav tm="100000">
                                          <p:val>
                                            <p:strVal val="#ppt_h"/>
                                          </p:val>
                                        </p:tav>
                                      </p:tavLst>
                                    </p:anim>
                                    <p:animEffect transition="in" filter="fade">
                                      <p:cBhvr>
                                        <p:cTn id="30" dur="500"/>
                                        <p:tgtEl>
                                          <p:spTgt spid="7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4"/>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9"/>
                                        </p:tgtEl>
                                        <p:attrNameLst>
                                          <p:attrName>style.visibility</p:attrName>
                                        </p:attrNameLst>
                                      </p:cBhvr>
                                      <p:to>
                                        <p:strVal val="visible"/>
                                      </p:to>
                                    </p:set>
                                    <p:anim calcmode="lin" valueType="num">
                                      <p:cBhvr>
                                        <p:cTn id="44" dur="500" fill="hold"/>
                                        <p:tgtEl>
                                          <p:spTgt spid="109"/>
                                        </p:tgtEl>
                                        <p:attrNameLst>
                                          <p:attrName>ppt_w</p:attrName>
                                        </p:attrNameLst>
                                      </p:cBhvr>
                                      <p:tavLst>
                                        <p:tav tm="0">
                                          <p:val>
                                            <p:fltVal val="0"/>
                                          </p:val>
                                        </p:tav>
                                        <p:tav tm="100000">
                                          <p:val>
                                            <p:strVal val="#ppt_w"/>
                                          </p:val>
                                        </p:tav>
                                      </p:tavLst>
                                    </p:anim>
                                    <p:anim calcmode="lin" valueType="num">
                                      <p:cBhvr>
                                        <p:cTn id="45" dur="500" fill="hold"/>
                                        <p:tgtEl>
                                          <p:spTgt spid="109"/>
                                        </p:tgtEl>
                                        <p:attrNameLst>
                                          <p:attrName>ppt_h</p:attrName>
                                        </p:attrNameLst>
                                      </p:cBhvr>
                                      <p:tavLst>
                                        <p:tav tm="0">
                                          <p:val>
                                            <p:fltVal val="0"/>
                                          </p:val>
                                        </p:tav>
                                        <p:tav tm="100000">
                                          <p:val>
                                            <p:strVal val="#ppt_h"/>
                                          </p:val>
                                        </p:tav>
                                      </p:tavLst>
                                    </p:anim>
                                    <p:animEffect transition="in" filter="fade">
                                      <p:cBhvr>
                                        <p:cTn id="46"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4" grpId="0" animBg="1"/>
      <p:bldP spid="34" grpId="1" animBg="1"/>
      <p:bldP spid="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Drivers for </a:t>
            </a:r>
            <a:r>
              <a:rPr lang="en-GB" dirty="0" smtClean="0"/>
              <a:t>changing care and support </a:t>
            </a:r>
            <a:endParaRPr lang="en-GB"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GB" dirty="0"/>
              <a:t>Focus on personal well-being outcomes</a:t>
            </a:r>
          </a:p>
          <a:p>
            <a:pPr marL="457200" indent="-457200">
              <a:buFont typeface="Arial" panose="020B0604020202020204" pitchFamily="34" charset="0"/>
              <a:buChar char="•"/>
            </a:pPr>
            <a:r>
              <a:rPr lang="en-GB" dirty="0"/>
              <a:t>Family members not living locally</a:t>
            </a:r>
          </a:p>
          <a:p>
            <a:pPr marL="457200" indent="-457200">
              <a:buFont typeface="Arial" panose="020B0604020202020204" pitchFamily="34" charset="0"/>
              <a:buChar char="•"/>
            </a:pPr>
            <a:r>
              <a:rPr lang="en-GB" dirty="0"/>
              <a:t>Higher expectations</a:t>
            </a:r>
          </a:p>
          <a:p>
            <a:pPr marL="457200" indent="-457200">
              <a:buFont typeface="Arial" panose="020B0604020202020204" pitchFamily="34" charset="0"/>
              <a:buChar char="•"/>
            </a:pPr>
            <a:r>
              <a:rPr lang="en-GB" dirty="0"/>
              <a:t>Changing attitude to positive risk taking </a:t>
            </a:r>
          </a:p>
          <a:p>
            <a:pPr marL="457200" indent="-457200">
              <a:buFont typeface="Arial" panose="020B0604020202020204" pitchFamily="34" charset="0"/>
              <a:buChar char="•"/>
            </a:pPr>
            <a:r>
              <a:rPr lang="en-GB" dirty="0"/>
              <a:t>Improving technologies at lower costs</a:t>
            </a:r>
          </a:p>
          <a:p>
            <a:pPr marL="457200" indent="-457200">
              <a:buFont typeface="Arial" panose="020B0604020202020204" pitchFamily="34" charset="0"/>
              <a:buChar char="•"/>
            </a:pPr>
            <a:r>
              <a:rPr lang="en-GB" dirty="0"/>
              <a:t>Costs of care and support</a:t>
            </a:r>
          </a:p>
        </p:txBody>
      </p:sp>
    </p:spTree>
    <p:extLst>
      <p:ext uri="{BB962C8B-B14F-4D97-AF65-F5344CB8AC3E}">
        <p14:creationId xmlns:p14="http://schemas.microsoft.com/office/powerpoint/2010/main" val="100852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Possible care and support options</a:t>
            </a:r>
            <a:endParaRPr lang="en-GB" dirty="0"/>
          </a:p>
        </p:txBody>
      </p:sp>
      <p:sp>
        <p:nvSpPr>
          <p:cNvPr id="3" name="Content Placeholder 2"/>
          <p:cNvSpPr>
            <a:spLocks noGrp="1"/>
          </p:cNvSpPr>
          <p:nvPr>
            <p:ph idx="1"/>
          </p:nvPr>
        </p:nvSpPr>
        <p:spPr/>
        <p:txBody>
          <a:bodyPr>
            <a:normAutofit fontScale="92500"/>
          </a:bodyPr>
          <a:lstStyle/>
          <a:p>
            <a:pPr marL="457200" indent="-457200">
              <a:buFont typeface="Arial" panose="020B0604020202020204" pitchFamily="34" charset="0"/>
              <a:buChar char="•"/>
            </a:pPr>
            <a:r>
              <a:rPr lang="en-GB" dirty="0"/>
              <a:t>Care or </a:t>
            </a:r>
            <a:r>
              <a:rPr lang="en-GB" dirty="0" smtClean="0"/>
              <a:t>nursing </a:t>
            </a:r>
            <a:r>
              <a:rPr lang="en-GB" dirty="0"/>
              <a:t>h</a:t>
            </a:r>
            <a:r>
              <a:rPr lang="en-GB" dirty="0" smtClean="0"/>
              <a:t>ome</a:t>
            </a:r>
            <a:endParaRPr lang="en-GB" dirty="0"/>
          </a:p>
          <a:p>
            <a:pPr marL="457200" indent="-457200">
              <a:buFont typeface="Arial" panose="020B0604020202020204" pitchFamily="34" charset="0"/>
              <a:buChar char="•"/>
            </a:pPr>
            <a:r>
              <a:rPr lang="en-GB" dirty="0"/>
              <a:t>Respite foster care</a:t>
            </a:r>
          </a:p>
          <a:p>
            <a:pPr marL="457200" indent="-457200">
              <a:buFont typeface="Arial" panose="020B0604020202020204" pitchFamily="34" charset="0"/>
              <a:buChar char="•"/>
            </a:pPr>
            <a:r>
              <a:rPr lang="en-GB" dirty="0"/>
              <a:t>Employ carers </a:t>
            </a:r>
            <a:r>
              <a:rPr lang="en-GB" dirty="0" smtClean="0"/>
              <a:t>(domiciliary </a:t>
            </a:r>
            <a:r>
              <a:rPr lang="en-GB" dirty="0"/>
              <a:t>care or </a:t>
            </a:r>
            <a:r>
              <a:rPr lang="en-GB" dirty="0" smtClean="0"/>
              <a:t>personal </a:t>
            </a:r>
            <a:r>
              <a:rPr lang="en-GB" dirty="0"/>
              <a:t>a</a:t>
            </a:r>
            <a:r>
              <a:rPr lang="en-GB" dirty="0" smtClean="0"/>
              <a:t>ssistants</a:t>
            </a:r>
            <a:r>
              <a:rPr lang="en-GB" dirty="0"/>
              <a:t>)</a:t>
            </a:r>
          </a:p>
          <a:p>
            <a:pPr marL="457200" indent="-457200">
              <a:buFont typeface="Arial" panose="020B0604020202020204" pitchFamily="34" charset="0"/>
              <a:buChar char="•"/>
            </a:pPr>
            <a:r>
              <a:rPr lang="en-GB" dirty="0"/>
              <a:t>Support from family or friends (informal care)</a:t>
            </a:r>
          </a:p>
          <a:p>
            <a:pPr marL="457200" indent="-457200">
              <a:buFont typeface="Arial" panose="020B0604020202020204" pitchFamily="34" charset="0"/>
              <a:buChar char="•"/>
            </a:pPr>
            <a:r>
              <a:rPr lang="en-GB" dirty="0"/>
              <a:t>Find alternative (risky) ways of coping</a:t>
            </a:r>
          </a:p>
          <a:p>
            <a:pPr marL="457200" indent="-457200">
              <a:buFont typeface="Arial" panose="020B0604020202020204" pitchFamily="34" charset="0"/>
              <a:buChar char="•"/>
            </a:pPr>
            <a:r>
              <a:rPr lang="en-GB" dirty="0"/>
              <a:t>Use technology or community equipment</a:t>
            </a:r>
          </a:p>
        </p:txBody>
      </p:sp>
    </p:spTree>
    <p:extLst>
      <p:ext uri="{BB962C8B-B14F-4D97-AF65-F5344CB8AC3E}">
        <p14:creationId xmlns:p14="http://schemas.microsoft.com/office/powerpoint/2010/main" val="88443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lbow Connector 8"/>
          <p:cNvCxnSpPr/>
          <p:nvPr/>
        </p:nvCxnSpPr>
        <p:spPr>
          <a:xfrm>
            <a:off x="1906212" y="2357250"/>
            <a:ext cx="2719668" cy="1147315"/>
          </a:xfrm>
          <a:prstGeom prst="bentConnector3">
            <a:avLst/>
          </a:prstGeom>
          <a:ln w="38100">
            <a:solidFill>
              <a:srgbClr val="6E3486"/>
            </a:solidFil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rot="10800000" flipV="1">
            <a:off x="4750649" y="2357250"/>
            <a:ext cx="2523329" cy="1147314"/>
          </a:xfrm>
          <a:prstGeom prst="bentConnector3">
            <a:avLst/>
          </a:prstGeom>
          <a:ln w="38100">
            <a:solidFill>
              <a:srgbClr val="C97B1C"/>
            </a:solidFill>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flipV="1">
            <a:off x="1814719" y="3651215"/>
            <a:ext cx="2875078" cy="1021878"/>
          </a:xfrm>
          <a:prstGeom prst="bentConnector3">
            <a:avLst/>
          </a:prstGeom>
          <a:ln w="38100">
            <a:solidFill>
              <a:srgbClr val="17847B"/>
            </a:solidFill>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rot="10800000">
            <a:off x="4750649" y="3651215"/>
            <a:ext cx="2523329" cy="1021879"/>
          </a:xfrm>
          <a:prstGeom prst="bentConnector3">
            <a:avLst/>
          </a:prstGeom>
          <a:ln w="38100">
            <a:solidFill>
              <a:srgbClr val="7A1D36"/>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506" y="1396638"/>
            <a:ext cx="1889262" cy="2160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511" y="3769158"/>
            <a:ext cx="1782416" cy="2160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274" y="1396638"/>
            <a:ext cx="1889262" cy="2160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346" y="3769158"/>
            <a:ext cx="1889262" cy="2160000"/>
          </a:xfrm>
          <a:prstGeom prst="rect">
            <a:avLst/>
          </a:prstGeom>
        </p:spPr>
      </p:pic>
      <p:pic>
        <p:nvPicPr>
          <p:cNvPr id="5" name="Act Cover (Bilingua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1138" y="1704564"/>
            <a:ext cx="2927686" cy="36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TextBox 20"/>
          <p:cNvSpPr txBox="1"/>
          <p:nvPr/>
        </p:nvSpPr>
        <p:spPr>
          <a:xfrm>
            <a:off x="3572546" y="5105845"/>
            <a:ext cx="2106667" cy="646331"/>
          </a:xfrm>
          <a:prstGeom prst="rect">
            <a:avLst/>
          </a:prstGeom>
          <a:noFill/>
        </p:spPr>
        <p:txBody>
          <a:bodyPr wrap="none" rtlCol="0">
            <a:spAutoFit/>
          </a:bodyPr>
          <a:lstStyle/>
          <a:p>
            <a:pPr algn="ctr"/>
            <a:r>
              <a:rPr lang="en-GB" sz="3600" dirty="0" smtClean="0">
                <a:solidFill>
                  <a:srgbClr val="582F7A"/>
                </a:solidFill>
              </a:rPr>
              <a:t>April 2016</a:t>
            </a:r>
            <a:endParaRPr lang="en-GB" sz="3600" dirty="0">
              <a:solidFill>
                <a:srgbClr val="582F7A"/>
              </a:solidFill>
            </a:endParaRPr>
          </a:p>
        </p:txBody>
      </p:sp>
      <p:sp>
        <p:nvSpPr>
          <p:cNvPr id="8" name="Slide Title"/>
          <p:cNvSpPr>
            <a:spLocks noGrp="1"/>
          </p:cNvSpPr>
          <p:nvPr>
            <p:ph type="title"/>
          </p:nvPr>
        </p:nvSpPr>
        <p:spPr/>
        <p:txBody>
          <a:bodyPr>
            <a:normAutofit fontScale="90000"/>
          </a:bodyPr>
          <a:lstStyle/>
          <a:p>
            <a:r>
              <a:rPr lang="en-GB" dirty="0" smtClean="0"/>
              <a:t>The Social </a:t>
            </a:r>
            <a:r>
              <a:rPr lang="en-GB" dirty="0"/>
              <a:t>Services and Well-being (Wales) </a:t>
            </a:r>
            <a:r>
              <a:rPr lang="en-GB" dirty="0" smtClean="0"/>
              <a:t>Act 2014</a:t>
            </a:r>
            <a:endParaRPr lang="en-GB" dirty="0"/>
          </a:p>
        </p:txBody>
      </p:sp>
    </p:spTree>
    <p:extLst>
      <p:ext uri="{BB962C8B-B14F-4D97-AF65-F5344CB8AC3E}">
        <p14:creationId xmlns:p14="http://schemas.microsoft.com/office/powerpoint/2010/main" val="216738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50000" y="50000"/>
                                    </p:animScale>
                                  </p:childTnLst>
                                </p:cTn>
                              </p:par>
                            </p:childTnLst>
                          </p:cTn>
                        </p:par>
                        <p:par>
                          <p:cTn id="7" fill="hold">
                            <p:stCondLst>
                              <p:cond delay="2000"/>
                            </p:stCondLst>
                            <p:childTnLst>
                              <p:par>
                                <p:cTn id="8" presetID="22" presetClass="entr" presetSubtype="2"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3000"/>
                            </p:stCondLst>
                            <p:childTnLst>
                              <p:par>
                                <p:cTn id="16" presetID="2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4000"/>
                            </p:stCondLst>
                            <p:childTnLst>
                              <p:par>
                                <p:cTn id="24" presetID="22" presetClass="entr" presetSubtype="8"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4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5000"/>
                            </p:stCondLst>
                            <p:childTnLst>
                              <p:par>
                                <p:cTn id="32" presetID="22" presetClass="entr" presetSubtype="2"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par>
                          <p:cTn id="35" fill="hold">
                            <p:stCondLst>
                              <p:cond delay="5500"/>
                            </p:stCondLst>
                            <p:childTnLst>
                              <p:par>
                                <p:cTn id="36" presetID="10"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p:txBody>
          <a:bodyPr/>
          <a:lstStyle/>
          <a:p>
            <a:r>
              <a:rPr lang="en-GB" dirty="0" smtClean="0"/>
              <a:t>Person-centred </a:t>
            </a:r>
            <a:r>
              <a:rPr lang="en-GB" dirty="0"/>
              <a:t>c</a:t>
            </a:r>
            <a:r>
              <a:rPr lang="en-GB" dirty="0" smtClean="0"/>
              <a:t>are</a:t>
            </a:r>
            <a:endParaRPr lang="en-GB" dirty="0"/>
          </a:p>
        </p:txBody>
      </p:sp>
      <p:sp>
        <p:nvSpPr>
          <p:cNvPr id="30" name="Abilities"/>
          <p:cNvSpPr/>
          <p:nvPr/>
        </p:nvSpPr>
        <p:spPr>
          <a:xfrm>
            <a:off x="3786583" y="1367108"/>
            <a:ext cx="1512000" cy="1512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a:solidFill>
            <a:srgbClr val="FF000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lvl="0" algn="ctr" defTabSz="889000">
              <a:lnSpc>
                <a:spcPct val="90000"/>
              </a:lnSpc>
              <a:spcBef>
                <a:spcPct val="0"/>
              </a:spcBef>
              <a:spcAft>
                <a:spcPct val="35000"/>
              </a:spcAft>
            </a:pPr>
            <a:r>
              <a:rPr lang="en-GB" sz="2000" b="1" kern="1200" dirty="0" smtClean="0">
                <a:latin typeface="Arial" panose="020B0604020202020204" pitchFamily="34" charset="0"/>
                <a:cs typeface="Arial" panose="020B0604020202020204" pitchFamily="34" charset="0"/>
              </a:rPr>
              <a:t>Abilities</a:t>
            </a:r>
            <a:endParaRPr lang="en-GB" sz="2000" b="1" kern="1200" dirty="0">
              <a:latin typeface="Arial" panose="020B0604020202020204" pitchFamily="34" charset="0"/>
              <a:cs typeface="Arial" panose="020B0604020202020204" pitchFamily="34" charset="0"/>
            </a:endParaRPr>
          </a:p>
        </p:txBody>
      </p:sp>
      <p:sp>
        <p:nvSpPr>
          <p:cNvPr id="31" name="Arrow - Abilities-to-Interests"/>
          <p:cNvSpPr/>
          <p:nvPr/>
        </p:nvSpPr>
        <p:spPr>
          <a:xfrm rot="2160000">
            <a:off x="5389767" y="2274857"/>
            <a:ext cx="432298" cy="547253"/>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0" y="109451"/>
                </a:moveTo>
                <a:lnTo>
                  <a:pt x="216149" y="109451"/>
                </a:lnTo>
                <a:lnTo>
                  <a:pt x="216149" y="0"/>
                </a:lnTo>
                <a:lnTo>
                  <a:pt x="432298" y="273627"/>
                </a:lnTo>
                <a:lnTo>
                  <a:pt x="216149" y="547253"/>
                </a:lnTo>
                <a:lnTo>
                  <a:pt x="216149" y="437802"/>
                </a:lnTo>
                <a:lnTo>
                  <a:pt x="0" y="437802"/>
                </a:lnTo>
                <a:lnTo>
                  <a:pt x="0" y="109451"/>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 tIns="109450" rIns="129689" bIns="109451" numCol="1" spcCol="1270" anchor="ctr" anchorCtr="0">
            <a:noAutofit/>
          </a:bodyPr>
          <a:lstStyle/>
          <a:p>
            <a:pPr lvl="0" algn="ctr" defTabSz="711200">
              <a:lnSpc>
                <a:spcPct val="90000"/>
              </a:lnSpc>
              <a:spcBef>
                <a:spcPct val="0"/>
              </a:spcBef>
              <a:spcAft>
                <a:spcPct val="35000"/>
              </a:spcAft>
            </a:pPr>
            <a:endParaRPr lang="en-GB" sz="1600" kern="1200">
              <a:latin typeface="Arial" panose="020B0604020202020204" pitchFamily="34" charset="0"/>
              <a:cs typeface="Arial" panose="020B0604020202020204" pitchFamily="34" charset="0"/>
            </a:endParaRPr>
          </a:p>
        </p:txBody>
      </p:sp>
      <p:sp>
        <p:nvSpPr>
          <p:cNvPr id="1523712" name="Interests"/>
          <p:cNvSpPr/>
          <p:nvPr/>
        </p:nvSpPr>
        <p:spPr>
          <a:xfrm>
            <a:off x="5704489" y="2433856"/>
            <a:ext cx="1512000" cy="1512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a:solidFill>
            <a:schemeClr val="accent1"/>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lvl="0" algn="ctr" defTabSz="889000">
              <a:lnSpc>
                <a:spcPct val="90000"/>
              </a:lnSpc>
              <a:spcBef>
                <a:spcPct val="0"/>
              </a:spcBef>
              <a:spcAft>
                <a:spcPct val="35000"/>
              </a:spcAft>
            </a:pPr>
            <a:r>
              <a:rPr lang="en-GB" b="1" kern="1200" dirty="0" smtClean="0">
                <a:latin typeface="Arial" panose="020B0604020202020204" pitchFamily="34" charset="0"/>
                <a:cs typeface="Arial" panose="020B0604020202020204" pitchFamily="34" charset="0"/>
              </a:rPr>
              <a:t>Interests</a:t>
            </a:r>
            <a:endParaRPr lang="en-GB" b="1" kern="1200" dirty="0">
              <a:latin typeface="Arial" panose="020B0604020202020204" pitchFamily="34" charset="0"/>
              <a:cs typeface="Arial" panose="020B0604020202020204" pitchFamily="34" charset="0"/>
            </a:endParaRPr>
          </a:p>
        </p:txBody>
      </p:sp>
      <p:sp>
        <p:nvSpPr>
          <p:cNvPr id="1523713" name="Arrow - Interests-to-Famiy"/>
          <p:cNvSpPr/>
          <p:nvPr/>
        </p:nvSpPr>
        <p:spPr>
          <a:xfrm rot="17280000">
            <a:off x="5901742" y="3899011"/>
            <a:ext cx="432298" cy="547253"/>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432298" y="437802"/>
                </a:moveTo>
                <a:lnTo>
                  <a:pt x="216149" y="437802"/>
                </a:lnTo>
                <a:lnTo>
                  <a:pt x="216149" y="547253"/>
                </a:lnTo>
                <a:lnTo>
                  <a:pt x="0" y="273626"/>
                </a:lnTo>
                <a:lnTo>
                  <a:pt x="216149" y="0"/>
                </a:lnTo>
                <a:lnTo>
                  <a:pt x="216149" y="109451"/>
                </a:lnTo>
                <a:lnTo>
                  <a:pt x="432298" y="109451"/>
                </a:lnTo>
                <a:lnTo>
                  <a:pt x="432298" y="437802"/>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29688" tIns="109451" rIns="0" bIns="109450" numCol="1" spcCol="1270" anchor="ctr" anchorCtr="0">
            <a:noAutofit/>
          </a:bodyPr>
          <a:lstStyle/>
          <a:p>
            <a:pPr lvl="0" algn="ctr" defTabSz="711200">
              <a:lnSpc>
                <a:spcPct val="90000"/>
              </a:lnSpc>
              <a:spcBef>
                <a:spcPct val="0"/>
              </a:spcBef>
              <a:spcAft>
                <a:spcPct val="35000"/>
              </a:spcAft>
            </a:pPr>
            <a:endParaRPr lang="en-GB" sz="1600" kern="1200">
              <a:latin typeface="Arial" panose="020B0604020202020204" pitchFamily="34" charset="0"/>
              <a:cs typeface="Arial" panose="020B0604020202020204" pitchFamily="34" charset="0"/>
            </a:endParaRPr>
          </a:p>
        </p:txBody>
      </p:sp>
      <p:sp>
        <p:nvSpPr>
          <p:cNvPr id="1523715" name="Family"/>
          <p:cNvSpPr/>
          <p:nvPr/>
        </p:nvSpPr>
        <p:spPr>
          <a:xfrm>
            <a:off x="5005158" y="4364453"/>
            <a:ext cx="1512000" cy="1512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a:solidFill>
            <a:srgbClr val="69A83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lvl="0" algn="ctr" defTabSz="889000">
              <a:lnSpc>
                <a:spcPct val="90000"/>
              </a:lnSpc>
              <a:spcBef>
                <a:spcPct val="0"/>
              </a:spcBef>
              <a:spcAft>
                <a:spcPct val="35000"/>
              </a:spcAft>
            </a:pPr>
            <a:r>
              <a:rPr lang="en-GB" sz="2000" b="1" kern="1200" dirty="0" smtClean="0">
                <a:latin typeface="Arial" panose="020B0604020202020204" pitchFamily="34" charset="0"/>
                <a:cs typeface="Arial" panose="020B0604020202020204" pitchFamily="34" charset="0"/>
              </a:rPr>
              <a:t>Family</a:t>
            </a:r>
          </a:p>
        </p:txBody>
      </p:sp>
      <p:sp>
        <p:nvSpPr>
          <p:cNvPr id="1523716" name="Arrow - Family-to-Values"/>
          <p:cNvSpPr/>
          <p:nvPr/>
        </p:nvSpPr>
        <p:spPr>
          <a:xfrm>
            <a:off x="4326434" y="4945398"/>
            <a:ext cx="432298" cy="547254"/>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432298" y="437802"/>
                </a:moveTo>
                <a:lnTo>
                  <a:pt x="216149" y="437802"/>
                </a:lnTo>
                <a:lnTo>
                  <a:pt x="216149" y="547253"/>
                </a:lnTo>
                <a:lnTo>
                  <a:pt x="0" y="273626"/>
                </a:lnTo>
                <a:lnTo>
                  <a:pt x="216149" y="0"/>
                </a:lnTo>
                <a:lnTo>
                  <a:pt x="216149" y="109451"/>
                </a:lnTo>
                <a:lnTo>
                  <a:pt x="432298" y="109451"/>
                </a:lnTo>
                <a:lnTo>
                  <a:pt x="432298" y="437802"/>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29689" tIns="109452" rIns="0" bIns="109451" numCol="1" spcCol="1270" anchor="ctr" anchorCtr="0">
            <a:noAutofit/>
          </a:bodyPr>
          <a:lstStyle/>
          <a:p>
            <a:pPr lvl="0" algn="ctr" defTabSz="711200">
              <a:lnSpc>
                <a:spcPct val="90000"/>
              </a:lnSpc>
              <a:spcBef>
                <a:spcPct val="0"/>
              </a:spcBef>
              <a:spcAft>
                <a:spcPct val="35000"/>
              </a:spcAft>
            </a:pPr>
            <a:endParaRPr lang="en-GB" sz="1600" kern="1200">
              <a:latin typeface="Arial" panose="020B0604020202020204" pitchFamily="34" charset="0"/>
              <a:cs typeface="Arial" panose="020B0604020202020204" pitchFamily="34" charset="0"/>
            </a:endParaRPr>
          </a:p>
        </p:txBody>
      </p:sp>
      <p:sp>
        <p:nvSpPr>
          <p:cNvPr id="1523717" name="Values"/>
          <p:cNvSpPr/>
          <p:nvPr/>
        </p:nvSpPr>
        <p:spPr>
          <a:xfrm>
            <a:off x="2568008" y="4364451"/>
            <a:ext cx="1512000" cy="1512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a:solidFill>
            <a:srgbClr val="FFC00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lvl="0" algn="ctr" defTabSz="889000">
              <a:lnSpc>
                <a:spcPct val="90000"/>
              </a:lnSpc>
              <a:spcBef>
                <a:spcPct val="0"/>
              </a:spcBef>
              <a:spcAft>
                <a:spcPct val="35000"/>
              </a:spcAft>
            </a:pPr>
            <a:r>
              <a:rPr lang="en-GB" sz="2000" b="1" kern="1200" dirty="0" smtClean="0">
                <a:latin typeface="Arial" panose="020B0604020202020204" pitchFamily="34" charset="0"/>
                <a:cs typeface="Arial" panose="020B0604020202020204" pitchFamily="34" charset="0"/>
              </a:rPr>
              <a:t>Values</a:t>
            </a:r>
            <a:endParaRPr lang="en-GB" sz="2000" b="1" kern="1200" dirty="0">
              <a:latin typeface="Arial" panose="020B0604020202020204" pitchFamily="34" charset="0"/>
              <a:cs typeface="Arial" panose="020B0604020202020204" pitchFamily="34" charset="0"/>
            </a:endParaRPr>
          </a:p>
        </p:txBody>
      </p:sp>
      <p:sp>
        <p:nvSpPr>
          <p:cNvPr id="1523718" name="Arrow - Values-to-Goals"/>
          <p:cNvSpPr/>
          <p:nvPr/>
        </p:nvSpPr>
        <p:spPr>
          <a:xfrm rot="4320000">
            <a:off x="2693224" y="3886906"/>
            <a:ext cx="432299" cy="547254"/>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432298" y="437802"/>
                </a:moveTo>
                <a:lnTo>
                  <a:pt x="216149" y="437802"/>
                </a:lnTo>
                <a:lnTo>
                  <a:pt x="216149" y="547253"/>
                </a:lnTo>
                <a:lnTo>
                  <a:pt x="0" y="273626"/>
                </a:lnTo>
                <a:lnTo>
                  <a:pt x="216149" y="0"/>
                </a:lnTo>
                <a:lnTo>
                  <a:pt x="216149" y="109451"/>
                </a:lnTo>
                <a:lnTo>
                  <a:pt x="432298" y="109451"/>
                </a:lnTo>
                <a:lnTo>
                  <a:pt x="432298" y="437802"/>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29689" tIns="109451" rIns="0" bIns="109451" numCol="1" spcCol="1270" anchor="ctr" anchorCtr="0">
            <a:noAutofit/>
          </a:bodyPr>
          <a:lstStyle/>
          <a:p>
            <a:pPr lvl="0" algn="ctr" defTabSz="711200">
              <a:lnSpc>
                <a:spcPct val="90000"/>
              </a:lnSpc>
              <a:spcBef>
                <a:spcPct val="0"/>
              </a:spcBef>
              <a:spcAft>
                <a:spcPct val="35000"/>
              </a:spcAft>
            </a:pPr>
            <a:endParaRPr lang="en-GB" sz="1600" kern="1200">
              <a:latin typeface="Arial" panose="020B0604020202020204" pitchFamily="34" charset="0"/>
              <a:cs typeface="Arial" panose="020B0604020202020204" pitchFamily="34" charset="0"/>
            </a:endParaRPr>
          </a:p>
        </p:txBody>
      </p:sp>
      <p:sp>
        <p:nvSpPr>
          <p:cNvPr id="1523719" name="Goals"/>
          <p:cNvSpPr/>
          <p:nvPr/>
        </p:nvSpPr>
        <p:spPr>
          <a:xfrm>
            <a:off x="1868677" y="2444614"/>
            <a:ext cx="1512000" cy="1512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lvl="0" algn="ctr" defTabSz="889000">
              <a:lnSpc>
                <a:spcPct val="90000"/>
              </a:lnSpc>
              <a:spcBef>
                <a:spcPct val="0"/>
              </a:spcBef>
              <a:spcAft>
                <a:spcPct val="35000"/>
              </a:spcAft>
            </a:pPr>
            <a:r>
              <a:rPr lang="en-GB" sz="2000" b="1" kern="1200" dirty="0" smtClean="0">
                <a:latin typeface="Arial" panose="020B0604020202020204" pitchFamily="34" charset="0"/>
                <a:cs typeface="Arial" panose="020B0604020202020204" pitchFamily="34" charset="0"/>
              </a:rPr>
              <a:t>Goals</a:t>
            </a:r>
            <a:endParaRPr lang="en-GB" sz="2000" b="1" kern="1200" dirty="0">
              <a:latin typeface="Arial" panose="020B0604020202020204" pitchFamily="34" charset="0"/>
              <a:cs typeface="Arial" panose="020B0604020202020204" pitchFamily="34" charset="0"/>
            </a:endParaRPr>
          </a:p>
        </p:txBody>
      </p:sp>
      <p:sp>
        <p:nvSpPr>
          <p:cNvPr id="1523720" name="Arrow - Goals-to-Abilities"/>
          <p:cNvSpPr/>
          <p:nvPr/>
        </p:nvSpPr>
        <p:spPr>
          <a:xfrm rot="19440000">
            <a:off x="3366288" y="2282278"/>
            <a:ext cx="432298" cy="547253"/>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0" y="109451"/>
                </a:moveTo>
                <a:lnTo>
                  <a:pt x="216149" y="109451"/>
                </a:lnTo>
                <a:lnTo>
                  <a:pt x="216149" y="0"/>
                </a:lnTo>
                <a:lnTo>
                  <a:pt x="432298" y="273627"/>
                </a:lnTo>
                <a:lnTo>
                  <a:pt x="216149" y="547253"/>
                </a:lnTo>
                <a:lnTo>
                  <a:pt x="216149" y="437802"/>
                </a:lnTo>
                <a:lnTo>
                  <a:pt x="0" y="437802"/>
                </a:lnTo>
                <a:lnTo>
                  <a:pt x="0" y="109451"/>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 tIns="109451" rIns="129689" bIns="109450" numCol="1" spcCol="1270" anchor="ctr" anchorCtr="0">
            <a:noAutofit/>
          </a:bodyPr>
          <a:lstStyle/>
          <a:p>
            <a:pPr lvl="0" algn="ctr" defTabSz="711200">
              <a:lnSpc>
                <a:spcPct val="90000"/>
              </a:lnSpc>
              <a:spcBef>
                <a:spcPct val="0"/>
              </a:spcBef>
              <a:spcAft>
                <a:spcPct val="35000"/>
              </a:spcAft>
            </a:pPr>
            <a:endParaRPr lang="en-GB" sz="1600" kern="1200">
              <a:latin typeface="Arial" panose="020B0604020202020204" pitchFamily="34" charset="0"/>
              <a:cs typeface="Arial" panose="020B0604020202020204" pitchFamily="34" charset="0"/>
            </a:endParaRPr>
          </a:p>
        </p:txBody>
      </p:sp>
      <p:pic>
        <p:nvPicPr>
          <p:cNvPr id="1523714" name="Lady &amp; Man" descr="http://www.clipartbest.com/cliparts/yik/ey6/yikey6BB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9254" y="3072567"/>
            <a:ext cx="1451521" cy="1512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23721" name="Table - Traditional Care"/>
          <p:cNvGraphicFramePr>
            <a:graphicFrameLocks noGrp="1"/>
          </p:cNvGraphicFramePr>
          <p:nvPr>
            <p:extLst>
              <p:ext uri="{D42A27DB-BD31-4B8C-83A1-F6EECF244321}">
                <p14:modId xmlns:p14="http://schemas.microsoft.com/office/powerpoint/2010/main" val="3551789236"/>
              </p:ext>
            </p:extLst>
          </p:nvPr>
        </p:nvGraphicFramePr>
        <p:xfrm>
          <a:off x="5408074" y="1376363"/>
          <a:ext cx="3298302" cy="4526280"/>
        </p:xfrm>
        <a:graphic>
          <a:graphicData uri="http://schemas.openxmlformats.org/drawingml/2006/table">
            <a:tbl>
              <a:tblPr firstRow="1" bandRow="1">
                <a:tableStyleId>{5C22544A-7EE6-4342-B048-85BDC9FD1C3A}</a:tableStyleId>
              </a:tblPr>
              <a:tblGrid>
                <a:gridCol w="3298302"/>
              </a:tblGrid>
              <a:tr h="370840">
                <a:tc>
                  <a:txBody>
                    <a:bodyPr/>
                    <a:lstStyle/>
                    <a:p>
                      <a:r>
                        <a:rPr lang="en-GB" sz="2100" dirty="0" smtClean="0">
                          <a:latin typeface="Arial" panose="020B0604020202020204" pitchFamily="34" charset="0"/>
                          <a:cs typeface="Arial" panose="020B0604020202020204" pitchFamily="34" charset="0"/>
                        </a:rPr>
                        <a:t>is not…</a:t>
                      </a:r>
                      <a:endParaRPr lang="en-GB" sz="2100" dirty="0">
                        <a:latin typeface="Arial" panose="020B0604020202020204" pitchFamily="34" charset="0"/>
                        <a:cs typeface="Arial" panose="020B0604020202020204" pitchFamily="34" charset="0"/>
                      </a:endParaRPr>
                    </a:p>
                  </a:txBody>
                  <a:tcPr>
                    <a:solidFill>
                      <a:srgbClr val="582F7A"/>
                    </a:solidFill>
                  </a:tcPr>
                </a:tc>
              </a:tr>
              <a:tr h="370840">
                <a:tc>
                  <a:txBody>
                    <a:bodyPr/>
                    <a:lstStyle/>
                    <a:p>
                      <a:r>
                        <a:rPr lang="en-GB" sz="2100" dirty="0" smtClean="0">
                          <a:latin typeface="Arial" panose="020B0604020202020204" pitchFamily="34" charset="0"/>
                          <a:cs typeface="Arial" panose="020B0604020202020204" pitchFamily="34" charset="0"/>
                        </a:rPr>
                        <a:t>Practitioner-based</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Problem-based</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Deficit focus</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Professional dominance</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Acute treatment</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Cure/improvement</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Facility based</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Dependence</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Episodic</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Reactive</a:t>
                      </a:r>
                      <a:endParaRPr lang="en-GB" sz="2100" dirty="0">
                        <a:latin typeface="Arial" panose="020B0604020202020204" pitchFamily="34" charset="0"/>
                        <a:cs typeface="Arial" panose="020B0604020202020204" pitchFamily="34" charset="0"/>
                      </a:endParaRPr>
                    </a:p>
                  </a:txBody>
                  <a:tcPr/>
                </a:tc>
              </a:tr>
            </a:tbl>
          </a:graphicData>
        </a:graphic>
      </p:graphicFrame>
      <p:graphicFrame>
        <p:nvGraphicFramePr>
          <p:cNvPr id="42" name="Table - Person-centred Care"/>
          <p:cNvGraphicFramePr>
            <a:graphicFrameLocks noGrp="1"/>
          </p:cNvGraphicFramePr>
          <p:nvPr>
            <p:extLst>
              <p:ext uri="{D42A27DB-BD31-4B8C-83A1-F6EECF244321}">
                <p14:modId xmlns:p14="http://schemas.microsoft.com/office/powerpoint/2010/main" val="454933366"/>
              </p:ext>
            </p:extLst>
          </p:nvPr>
        </p:nvGraphicFramePr>
        <p:xfrm>
          <a:off x="443506" y="1376363"/>
          <a:ext cx="3298302" cy="4526280"/>
        </p:xfrm>
        <a:graphic>
          <a:graphicData uri="http://schemas.openxmlformats.org/drawingml/2006/table">
            <a:tbl>
              <a:tblPr firstRow="1" bandRow="1">
                <a:tableStyleId>{93296810-A885-4BE3-A3E7-6D5BEEA58F35}</a:tableStyleId>
              </a:tblPr>
              <a:tblGrid>
                <a:gridCol w="3298302"/>
              </a:tblGrid>
              <a:tr h="370840">
                <a:tc>
                  <a:txBody>
                    <a:bodyPr/>
                    <a:lstStyle/>
                    <a:p>
                      <a:r>
                        <a:rPr lang="en-GB" sz="2100" dirty="0" smtClean="0">
                          <a:latin typeface="Arial" panose="020B0604020202020204" pitchFamily="34" charset="0"/>
                          <a:cs typeface="Arial" panose="020B0604020202020204" pitchFamily="34" charset="0"/>
                        </a:rPr>
                        <a:t>is…</a:t>
                      </a:r>
                      <a:endParaRPr lang="en-GB" sz="2100" dirty="0">
                        <a:latin typeface="Arial" panose="020B0604020202020204" pitchFamily="34" charset="0"/>
                        <a:cs typeface="Arial" panose="020B0604020202020204" pitchFamily="34" charset="0"/>
                      </a:endParaRPr>
                    </a:p>
                  </a:txBody>
                  <a:tcPr>
                    <a:solidFill>
                      <a:srgbClr val="69A830"/>
                    </a:solidFill>
                  </a:tcPr>
                </a:tc>
              </a:tr>
              <a:tr h="370840">
                <a:tc>
                  <a:txBody>
                    <a:bodyPr/>
                    <a:lstStyle/>
                    <a:p>
                      <a:r>
                        <a:rPr lang="en-GB" sz="2100" dirty="0" smtClean="0">
                          <a:latin typeface="Arial" panose="020B0604020202020204" pitchFamily="34" charset="0"/>
                          <a:cs typeface="Arial" panose="020B0604020202020204" pitchFamily="34" charset="0"/>
                        </a:rPr>
                        <a:t>Person-centred</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Strengths</a:t>
                      </a:r>
                      <a:r>
                        <a:rPr lang="en-GB" sz="2100" baseline="0" dirty="0" smtClean="0">
                          <a:latin typeface="Arial" panose="020B0604020202020204" pitchFamily="34" charset="0"/>
                          <a:cs typeface="Arial" panose="020B0604020202020204" pitchFamily="34" charset="0"/>
                        </a:rPr>
                        <a:t>-based</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Skill acquisition</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Collaboration</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Community integration</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Quality of life</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Community-based</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Empowerment/choices</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Least restrictive</a:t>
                      </a:r>
                      <a:endParaRPr lang="en-GB" sz="2100" dirty="0">
                        <a:latin typeface="Arial" panose="020B0604020202020204" pitchFamily="34" charset="0"/>
                        <a:cs typeface="Arial" panose="020B0604020202020204" pitchFamily="34" charset="0"/>
                      </a:endParaRPr>
                    </a:p>
                  </a:txBody>
                  <a:tcPr/>
                </a:tc>
              </a:tr>
              <a:tr h="370840">
                <a:tc>
                  <a:txBody>
                    <a:bodyPr/>
                    <a:lstStyle/>
                    <a:p>
                      <a:r>
                        <a:rPr lang="en-GB" sz="2100" dirty="0" smtClean="0">
                          <a:latin typeface="Arial" panose="020B0604020202020204" pitchFamily="34" charset="0"/>
                          <a:cs typeface="Arial" panose="020B0604020202020204" pitchFamily="34" charset="0"/>
                        </a:rPr>
                        <a:t>Preventive</a:t>
                      </a:r>
                      <a:endParaRPr lang="en-GB" sz="2100" dirty="0">
                        <a:latin typeface="Arial" panose="020B0604020202020204" pitchFamily="34" charset="0"/>
                        <a:cs typeface="Arial" panose="020B0604020202020204" pitchFamily="34" charset="0"/>
                      </a:endParaRPr>
                    </a:p>
                  </a:txBody>
                  <a:tcPr/>
                </a:tc>
              </a:tr>
            </a:tbl>
          </a:graphicData>
        </a:graphic>
      </p:graphicFrame>
      <p:sp>
        <p:nvSpPr>
          <p:cNvPr id="43" name="Person Centred Care Border"/>
          <p:cNvSpPr/>
          <p:nvPr/>
        </p:nvSpPr>
        <p:spPr>
          <a:xfrm>
            <a:off x="431800" y="1879979"/>
            <a:ext cx="8280400" cy="3276600"/>
          </a:xfrm>
          <a:prstGeom prst="roundRect">
            <a:avLst>
              <a:gd name="adj" fmla="val 3461"/>
            </a:avLst>
          </a:prstGeom>
          <a:noFill/>
          <a:ln>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Care is Personalised"/>
          <p:cNvGrpSpPr/>
          <p:nvPr/>
        </p:nvGrpSpPr>
        <p:grpSpPr>
          <a:xfrm>
            <a:off x="644188" y="2207245"/>
            <a:ext cx="2180898" cy="2180898"/>
            <a:chOff x="562302" y="1470266"/>
            <a:chExt cx="2180898" cy="2180898"/>
          </a:xfrm>
        </p:grpSpPr>
        <p:sp>
          <p:nvSpPr>
            <p:cNvPr id="45" name="Oval 44"/>
            <p:cNvSpPr/>
            <p:nvPr/>
          </p:nvSpPr>
          <p:spPr>
            <a:xfrm>
              <a:off x="562302" y="1470266"/>
              <a:ext cx="2180898" cy="2180898"/>
            </a:xfrm>
            <a:prstGeom prst="ellipse">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56745" y="1664709"/>
              <a:ext cx="1792012" cy="1792012"/>
            </a:xfrm>
            <a:prstGeom prst="ellipse">
              <a:avLst/>
            </a:prstGeom>
            <a:noFill/>
            <a:ln w="57150">
              <a:solidFill>
                <a:srgbClr val="FF7D7D"/>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814551" y="2195535"/>
              <a:ext cx="1676400" cy="646331"/>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Care is personalised</a:t>
              </a:r>
              <a:endParaRPr lang="en-US" b="1" dirty="0">
                <a:solidFill>
                  <a:schemeClr val="bg1"/>
                </a:solidFill>
                <a:latin typeface="Arial" panose="020B0604020202020204" pitchFamily="34" charset="0"/>
                <a:cs typeface="Arial" panose="020B0604020202020204" pitchFamily="34" charset="0"/>
              </a:endParaRPr>
            </a:p>
          </p:txBody>
        </p:sp>
      </p:grpSp>
      <p:grpSp>
        <p:nvGrpSpPr>
          <p:cNvPr id="48" name="Care is Coordinated"/>
          <p:cNvGrpSpPr/>
          <p:nvPr/>
        </p:nvGrpSpPr>
        <p:grpSpPr>
          <a:xfrm>
            <a:off x="3387388" y="2207245"/>
            <a:ext cx="2180898" cy="2180898"/>
            <a:chOff x="3305502" y="1470266"/>
            <a:chExt cx="2180898" cy="2180898"/>
          </a:xfrm>
          <a:solidFill>
            <a:schemeClr val="accent6"/>
          </a:solidFill>
        </p:grpSpPr>
        <p:sp>
          <p:nvSpPr>
            <p:cNvPr id="49" name="Oval 48"/>
            <p:cNvSpPr/>
            <p:nvPr/>
          </p:nvSpPr>
          <p:spPr>
            <a:xfrm>
              <a:off x="3305502" y="1470266"/>
              <a:ext cx="2180898" cy="2180898"/>
            </a:xfrm>
            <a:prstGeom prst="ellipse">
              <a:avLst/>
            </a:prstGeom>
            <a:solidFill>
              <a:srgbClr val="69A83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499945" y="1664709"/>
              <a:ext cx="1792012" cy="1792012"/>
            </a:xfrm>
            <a:prstGeom prst="ellipse">
              <a:avLst/>
            </a:prstGeom>
            <a:solidFill>
              <a:srgbClr val="69A830"/>
            </a:solidFill>
            <a:ln w="57150">
              <a:solidFill>
                <a:schemeClr val="accent3">
                  <a:lumMod val="40000"/>
                  <a:lumOff val="6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557751" y="2195535"/>
              <a:ext cx="1676400" cy="646331"/>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Care is coordinated</a:t>
              </a:r>
              <a:endParaRPr lang="en-US" b="1" dirty="0">
                <a:solidFill>
                  <a:schemeClr val="bg1"/>
                </a:solidFill>
                <a:latin typeface="Arial" panose="020B0604020202020204" pitchFamily="34" charset="0"/>
                <a:cs typeface="Arial" panose="020B0604020202020204" pitchFamily="34" charset="0"/>
              </a:endParaRPr>
            </a:p>
          </p:txBody>
        </p:sp>
      </p:grpSp>
      <p:grpSp>
        <p:nvGrpSpPr>
          <p:cNvPr id="52" name="Care is Enabling"/>
          <p:cNvGrpSpPr/>
          <p:nvPr/>
        </p:nvGrpSpPr>
        <p:grpSpPr>
          <a:xfrm>
            <a:off x="6130588" y="2207245"/>
            <a:ext cx="2180898" cy="2180898"/>
            <a:chOff x="6048702" y="1470266"/>
            <a:chExt cx="2180898" cy="2180898"/>
          </a:xfrm>
        </p:grpSpPr>
        <p:sp>
          <p:nvSpPr>
            <p:cNvPr id="53" name="Oval 52"/>
            <p:cNvSpPr/>
            <p:nvPr/>
          </p:nvSpPr>
          <p:spPr>
            <a:xfrm>
              <a:off x="6048702" y="1470266"/>
              <a:ext cx="2180898" cy="2180898"/>
            </a:xfrm>
            <a:prstGeom prst="ellipse">
              <a:avLst/>
            </a:prstGeom>
            <a:solidFill>
              <a:srgbClr val="582F7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243145" y="1664709"/>
              <a:ext cx="1792012" cy="1792012"/>
            </a:xfrm>
            <a:prstGeom prst="ellipse">
              <a:avLst/>
            </a:prstGeom>
            <a:noFill/>
            <a:ln w="57150">
              <a:solidFill>
                <a:schemeClr val="accent5">
                  <a:lumMod val="40000"/>
                  <a:lumOff val="6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6300951" y="2195535"/>
              <a:ext cx="1676400" cy="646331"/>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Care is</a:t>
              </a:r>
            </a:p>
            <a:p>
              <a:pPr algn="ctr"/>
              <a:r>
                <a:rPr lang="en-US" b="1" dirty="0" smtClean="0">
                  <a:solidFill>
                    <a:schemeClr val="bg1"/>
                  </a:solidFill>
                  <a:latin typeface="Arial" panose="020B0604020202020204" pitchFamily="34" charset="0"/>
                  <a:cs typeface="Arial" panose="020B0604020202020204" pitchFamily="34" charset="0"/>
                </a:rPr>
                <a:t>enabling</a:t>
              </a:r>
              <a:endParaRPr lang="en-US" b="1" dirty="0">
                <a:solidFill>
                  <a:schemeClr val="bg1"/>
                </a:solidFill>
                <a:latin typeface="Arial" panose="020B0604020202020204" pitchFamily="34" charset="0"/>
                <a:cs typeface="Arial" panose="020B0604020202020204" pitchFamily="34" charset="0"/>
              </a:endParaRPr>
            </a:p>
          </p:txBody>
        </p:sp>
      </p:grpSp>
      <p:sp>
        <p:nvSpPr>
          <p:cNvPr id="56" name="Person is treated with..."/>
          <p:cNvSpPr txBox="1"/>
          <p:nvPr/>
        </p:nvSpPr>
        <p:spPr>
          <a:xfrm>
            <a:off x="431800" y="4516779"/>
            <a:ext cx="8280400" cy="523220"/>
          </a:xfrm>
          <a:prstGeom prst="rect">
            <a:avLst/>
          </a:prstGeom>
          <a:noFill/>
        </p:spPr>
        <p:txBody>
          <a:bodyPr wrap="square" rtlCol="0">
            <a:spAutoFit/>
          </a:bodyPr>
          <a:lstStyle/>
          <a:p>
            <a:pPr algn="ctr"/>
            <a:r>
              <a:rPr lang="en-US" sz="2700" dirty="0" smtClean="0">
                <a:solidFill>
                  <a:srgbClr val="582F7A"/>
                </a:solidFill>
              </a:rPr>
              <a:t>Person is treated with … </a:t>
            </a:r>
            <a:r>
              <a:rPr lang="en-US" sz="2700" b="1" dirty="0" smtClean="0">
                <a:solidFill>
                  <a:srgbClr val="582F7A"/>
                </a:solidFill>
              </a:rPr>
              <a:t>dignity</a:t>
            </a:r>
            <a:r>
              <a:rPr lang="en-US" sz="2700" dirty="0" smtClean="0">
                <a:solidFill>
                  <a:srgbClr val="582F7A"/>
                </a:solidFill>
              </a:rPr>
              <a:t>, </a:t>
            </a:r>
            <a:r>
              <a:rPr lang="en-US" sz="2700" b="1" dirty="0" smtClean="0">
                <a:solidFill>
                  <a:srgbClr val="582F7A"/>
                </a:solidFill>
              </a:rPr>
              <a:t>compassion</a:t>
            </a:r>
            <a:r>
              <a:rPr lang="en-US" sz="2700" dirty="0" smtClean="0">
                <a:solidFill>
                  <a:srgbClr val="582F7A"/>
                </a:solidFill>
              </a:rPr>
              <a:t> and </a:t>
            </a:r>
            <a:r>
              <a:rPr lang="en-US" sz="2700" b="1" dirty="0" smtClean="0">
                <a:solidFill>
                  <a:srgbClr val="582F7A"/>
                </a:solidFill>
              </a:rPr>
              <a:t>respect</a:t>
            </a:r>
            <a:endParaRPr lang="en-US" sz="2700" b="1" dirty="0">
              <a:solidFill>
                <a:srgbClr val="582F7A"/>
              </a:solidFill>
            </a:endParaRPr>
          </a:p>
        </p:txBody>
      </p:sp>
      <p:cxnSp>
        <p:nvCxnSpPr>
          <p:cNvPr id="57" name="Straight Connector 56"/>
          <p:cNvCxnSpPr>
            <a:stCxn id="45" idx="6"/>
            <a:endCxn id="49" idx="2"/>
          </p:cNvCxnSpPr>
          <p:nvPr/>
        </p:nvCxnSpPr>
        <p:spPr>
          <a:xfrm>
            <a:off x="2825086" y="3297694"/>
            <a:ext cx="562302"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49" idx="6"/>
            <a:endCxn id="53" idx="2"/>
          </p:cNvCxnSpPr>
          <p:nvPr/>
        </p:nvCxnSpPr>
        <p:spPr>
          <a:xfrm>
            <a:off x="5568286" y="3297694"/>
            <a:ext cx="562302"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irl"/>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078009" y="3689418"/>
            <a:ext cx="1008563" cy="1008563"/>
          </a:xfrm>
          <a:prstGeom prst="rect">
            <a:avLst/>
          </a:prstGeom>
        </p:spPr>
      </p:pic>
    </p:spTree>
    <p:extLst>
      <p:ext uri="{BB962C8B-B14F-4D97-AF65-F5344CB8AC3E}">
        <p14:creationId xmlns:p14="http://schemas.microsoft.com/office/powerpoint/2010/main" val="92282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left)">
                                      <p:cBhvr>
                                        <p:cTn id="11" dur="500"/>
                                        <p:tgtEl>
                                          <p:spTgt spid="5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childTnLst>
                          </p:cTn>
                        </p:par>
                        <p:par>
                          <p:cTn id="24" fill="hold">
                            <p:stCondLst>
                              <p:cond delay="2500"/>
                            </p:stCondLst>
                            <p:childTnLst>
                              <p:par>
                                <p:cTn id="25" presetID="21" presetClass="entr" presetSubtype="1"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heel(1)">
                                      <p:cBhvr>
                                        <p:cTn id="27" dur="20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4"/>
                                        </p:tgtEl>
                                      </p:cBhvr>
                                    </p:animEffect>
                                    <p:set>
                                      <p:cBhvr>
                                        <p:cTn id="35" dur="1" fill="hold">
                                          <p:stCondLst>
                                            <p:cond delay="499"/>
                                          </p:stCondLst>
                                        </p:cTn>
                                        <p:tgtEl>
                                          <p:spTgt spid="4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7"/>
                                        </p:tgtEl>
                                      </p:cBhvr>
                                    </p:animEffect>
                                    <p:set>
                                      <p:cBhvr>
                                        <p:cTn id="38" dur="1" fill="hold">
                                          <p:stCondLst>
                                            <p:cond delay="499"/>
                                          </p:stCondLst>
                                        </p:cTn>
                                        <p:tgtEl>
                                          <p:spTgt spid="5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48"/>
                                        </p:tgtEl>
                                      </p:cBhvr>
                                    </p:animEffect>
                                    <p:set>
                                      <p:cBhvr>
                                        <p:cTn id="41" dur="1" fill="hold">
                                          <p:stCondLst>
                                            <p:cond delay="499"/>
                                          </p:stCondLst>
                                        </p:cTn>
                                        <p:tgtEl>
                                          <p:spTgt spid="4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58"/>
                                        </p:tgtEl>
                                      </p:cBhvr>
                                    </p:animEffect>
                                    <p:set>
                                      <p:cBhvr>
                                        <p:cTn id="44" dur="1" fill="hold">
                                          <p:stCondLst>
                                            <p:cond delay="499"/>
                                          </p:stCondLst>
                                        </p:cTn>
                                        <p:tgtEl>
                                          <p:spTgt spid="58"/>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52"/>
                                        </p:tgtEl>
                                      </p:cBhvr>
                                    </p:animEffect>
                                    <p:set>
                                      <p:cBhvr>
                                        <p:cTn id="47" dur="1" fill="hold">
                                          <p:stCondLst>
                                            <p:cond delay="499"/>
                                          </p:stCondLst>
                                        </p:cTn>
                                        <p:tgtEl>
                                          <p:spTgt spid="5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56"/>
                                        </p:tgtEl>
                                      </p:cBhvr>
                                    </p:animEffect>
                                    <p:set>
                                      <p:cBhvr>
                                        <p:cTn id="53" dur="1" fill="hold">
                                          <p:stCondLst>
                                            <p:cond delay="499"/>
                                          </p:stCondLst>
                                        </p:cTn>
                                        <p:tgtEl>
                                          <p:spTgt spid="56"/>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523714"/>
                                        </p:tgtEl>
                                        <p:attrNameLst>
                                          <p:attrName>style.visibility</p:attrName>
                                        </p:attrNameLst>
                                      </p:cBhvr>
                                      <p:to>
                                        <p:strVal val="visible"/>
                                      </p:to>
                                    </p:set>
                                    <p:animEffect transition="in" filter="fade">
                                      <p:cBhvr>
                                        <p:cTn id="56" dur="500"/>
                                        <p:tgtEl>
                                          <p:spTgt spid="1523714"/>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1000"/>
                                        <p:tgtEl>
                                          <p:spTgt spid="30"/>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1000"/>
                                        <p:tgtEl>
                                          <p:spTgt spid="3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23712"/>
                                        </p:tgtEl>
                                        <p:attrNameLst>
                                          <p:attrName>style.visibility</p:attrName>
                                        </p:attrNameLst>
                                      </p:cBhvr>
                                      <p:to>
                                        <p:strVal val="visible"/>
                                      </p:to>
                                    </p:set>
                                    <p:animEffect transition="in" filter="fade">
                                      <p:cBhvr>
                                        <p:cTn id="71" dur="1000"/>
                                        <p:tgtEl>
                                          <p:spTgt spid="1523712"/>
                                        </p:tgtEl>
                                      </p:cBhvr>
                                    </p:animEffect>
                                  </p:childTnLst>
                                </p:cTn>
                              </p:par>
                            </p:childTnLst>
                          </p:cTn>
                        </p:par>
                        <p:par>
                          <p:cTn id="72" fill="hold">
                            <p:stCondLst>
                              <p:cond delay="3000"/>
                            </p:stCondLst>
                            <p:childTnLst>
                              <p:par>
                                <p:cTn id="73" presetID="10" presetClass="entr" presetSubtype="0" fill="hold" grpId="0" nodeType="afterEffect">
                                  <p:stCondLst>
                                    <p:cond delay="0"/>
                                  </p:stCondLst>
                                  <p:childTnLst>
                                    <p:set>
                                      <p:cBhvr>
                                        <p:cTn id="74" dur="1" fill="hold">
                                          <p:stCondLst>
                                            <p:cond delay="0"/>
                                          </p:stCondLst>
                                        </p:cTn>
                                        <p:tgtEl>
                                          <p:spTgt spid="1523713"/>
                                        </p:tgtEl>
                                        <p:attrNameLst>
                                          <p:attrName>style.visibility</p:attrName>
                                        </p:attrNameLst>
                                      </p:cBhvr>
                                      <p:to>
                                        <p:strVal val="visible"/>
                                      </p:to>
                                    </p:set>
                                    <p:animEffect transition="in" filter="fade">
                                      <p:cBhvr>
                                        <p:cTn id="75" dur="500"/>
                                        <p:tgtEl>
                                          <p:spTgt spid="15237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23715"/>
                                        </p:tgtEl>
                                        <p:attrNameLst>
                                          <p:attrName>style.visibility</p:attrName>
                                        </p:attrNameLst>
                                      </p:cBhvr>
                                      <p:to>
                                        <p:strVal val="visible"/>
                                      </p:to>
                                    </p:set>
                                    <p:animEffect transition="in" filter="fade">
                                      <p:cBhvr>
                                        <p:cTn id="78" dur="1000"/>
                                        <p:tgtEl>
                                          <p:spTgt spid="1523715"/>
                                        </p:tgtEl>
                                      </p:cBhvr>
                                    </p:animEffect>
                                  </p:childTnLst>
                                </p:cTn>
                              </p:par>
                            </p:childTnLst>
                          </p:cTn>
                        </p:par>
                        <p:par>
                          <p:cTn id="79" fill="hold">
                            <p:stCondLst>
                              <p:cond delay="4000"/>
                            </p:stCondLst>
                            <p:childTnLst>
                              <p:par>
                                <p:cTn id="80" presetID="10" presetClass="entr" presetSubtype="0" fill="hold" grpId="0" nodeType="afterEffect">
                                  <p:stCondLst>
                                    <p:cond delay="0"/>
                                  </p:stCondLst>
                                  <p:childTnLst>
                                    <p:set>
                                      <p:cBhvr>
                                        <p:cTn id="81" dur="1" fill="hold">
                                          <p:stCondLst>
                                            <p:cond delay="0"/>
                                          </p:stCondLst>
                                        </p:cTn>
                                        <p:tgtEl>
                                          <p:spTgt spid="1523716"/>
                                        </p:tgtEl>
                                        <p:attrNameLst>
                                          <p:attrName>style.visibility</p:attrName>
                                        </p:attrNameLst>
                                      </p:cBhvr>
                                      <p:to>
                                        <p:strVal val="visible"/>
                                      </p:to>
                                    </p:set>
                                    <p:animEffect transition="in" filter="fade">
                                      <p:cBhvr>
                                        <p:cTn id="82" dur="500"/>
                                        <p:tgtEl>
                                          <p:spTgt spid="152371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523717"/>
                                        </p:tgtEl>
                                        <p:attrNameLst>
                                          <p:attrName>style.visibility</p:attrName>
                                        </p:attrNameLst>
                                      </p:cBhvr>
                                      <p:to>
                                        <p:strVal val="visible"/>
                                      </p:to>
                                    </p:set>
                                    <p:animEffect transition="in" filter="fade">
                                      <p:cBhvr>
                                        <p:cTn id="85" dur="1000"/>
                                        <p:tgtEl>
                                          <p:spTgt spid="1523717"/>
                                        </p:tgtEl>
                                      </p:cBhvr>
                                    </p:animEffect>
                                  </p:childTnLst>
                                </p:cTn>
                              </p:par>
                            </p:childTnLst>
                          </p:cTn>
                        </p:par>
                        <p:par>
                          <p:cTn id="86" fill="hold">
                            <p:stCondLst>
                              <p:cond delay="5000"/>
                            </p:stCondLst>
                            <p:childTnLst>
                              <p:par>
                                <p:cTn id="87" presetID="10" presetClass="entr" presetSubtype="0" fill="hold" grpId="0" nodeType="afterEffect">
                                  <p:stCondLst>
                                    <p:cond delay="0"/>
                                  </p:stCondLst>
                                  <p:childTnLst>
                                    <p:set>
                                      <p:cBhvr>
                                        <p:cTn id="88" dur="1" fill="hold">
                                          <p:stCondLst>
                                            <p:cond delay="0"/>
                                          </p:stCondLst>
                                        </p:cTn>
                                        <p:tgtEl>
                                          <p:spTgt spid="1523718"/>
                                        </p:tgtEl>
                                        <p:attrNameLst>
                                          <p:attrName>style.visibility</p:attrName>
                                        </p:attrNameLst>
                                      </p:cBhvr>
                                      <p:to>
                                        <p:strVal val="visible"/>
                                      </p:to>
                                    </p:set>
                                    <p:animEffect transition="in" filter="fade">
                                      <p:cBhvr>
                                        <p:cTn id="89" dur="500"/>
                                        <p:tgtEl>
                                          <p:spTgt spid="152371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523719"/>
                                        </p:tgtEl>
                                        <p:attrNameLst>
                                          <p:attrName>style.visibility</p:attrName>
                                        </p:attrNameLst>
                                      </p:cBhvr>
                                      <p:to>
                                        <p:strVal val="visible"/>
                                      </p:to>
                                    </p:set>
                                    <p:animEffect transition="in" filter="fade">
                                      <p:cBhvr>
                                        <p:cTn id="92" dur="1000"/>
                                        <p:tgtEl>
                                          <p:spTgt spid="1523719"/>
                                        </p:tgtEl>
                                      </p:cBhvr>
                                    </p:animEffect>
                                  </p:childTnLst>
                                </p:cTn>
                              </p:par>
                            </p:childTnLst>
                          </p:cTn>
                        </p:par>
                        <p:par>
                          <p:cTn id="93" fill="hold">
                            <p:stCondLst>
                              <p:cond delay="6000"/>
                            </p:stCondLst>
                            <p:childTnLst>
                              <p:par>
                                <p:cTn id="94" presetID="10" presetClass="entr" presetSubtype="0" fill="hold" grpId="0" nodeType="afterEffect">
                                  <p:stCondLst>
                                    <p:cond delay="0"/>
                                  </p:stCondLst>
                                  <p:childTnLst>
                                    <p:set>
                                      <p:cBhvr>
                                        <p:cTn id="95" dur="1" fill="hold">
                                          <p:stCondLst>
                                            <p:cond delay="0"/>
                                          </p:stCondLst>
                                        </p:cTn>
                                        <p:tgtEl>
                                          <p:spTgt spid="1523720"/>
                                        </p:tgtEl>
                                        <p:attrNameLst>
                                          <p:attrName>style.visibility</p:attrName>
                                        </p:attrNameLst>
                                      </p:cBhvr>
                                      <p:to>
                                        <p:strVal val="visible"/>
                                      </p:to>
                                    </p:set>
                                    <p:animEffect transition="in" filter="fade">
                                      <p:cBhvr>
                                        <p:cTn id="96" dur="500"/>
                                        <p:tgtEl>
                                          <p:spTgt spid="152372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523712"/>
                                        </p:tgtEl>
                                      </p:cBhvr>
                                    </p:animEffect>
                                    <p:set>
                                      <p:cBhvr>
                                        <p:cTn id="107" dur="1" fill="hold">
                                          <p:stCondLst>
                                            <p:cond delay="499"/>
                                          </p:stCondLst>
                                        </p:cTn>
                                        <p:tgtEl>
                                          <p:spTgt spid="1523712"/>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523713"/>
                                        </p:tgtEl>
                                      </p:cBhvr>
                                    </p:animEffect>
                                    <p:set>
                                      <p:cBhvr>
                                        <p:cTn id="110" dur="1" fill="hold">
                                          <p:stCondLst>
                                            <p:cond delay="499"/>
                                          </p:stCondLst>
                                        </p:cTn>
                                        <p:tgtEl>
                                          <p:spTgt spid="1523713"/>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523715"/>
                                        </p:tgtEl>
                                      </p:cBhvr>
                                    </p:animEffect>
                                    <p:set>
                                      <p:cBhvr>
                                        <p:cTn id="113" dur="1" fill="hold">
                                          <p:stCondLst>
                                            <p:cond delay="499"/>
                                          </p:stCondLst>
                                        </p:cTn>
                                        <p:tgtEl>
                                          <p:spTgt spid="152371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523716"/>
                                        </p:tgtEl>
                                      </p:cBhvr>
                                    </p:animEffect>
                                    <p:set>
                                      <p:cBhvr>
                                        <p:cTn id="116" dur="1" fill="hold">
                                          <p:stCondLst>
                                            <p:cond delay="499"/>
                                          </p:stCondLst>
                                        </p:cTn>
                                        <p:tgtEl>
                                          <p:spTgt spid="1523716"/>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523717"/>
                                        </p:tgtEl>
                                      </p:cBhvr>
                                    </p:animEffect>
                                    <p:set>
                                      <p:cBhvr>
                                        <p:cTn id="119" dur="1" fill="hold">
                                          <p:stCondLst>
                                            <p:cond delay="499"/>
                                          </p:stCondLst>
                                        </p:cTn>
                                        <p:tgtEl>
                                          <p:spTgt spid="1523717"/>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523718"/>
                                        </p:tgtEl>
                                      </p:cBhvr>
                                    </p:animEffect>
                                    <p:set>
                                      <p:cBhvr>
                                        <p:cTn id="122" dur="1" fill="hold">
                                          <p:stCondLst>
                                            <p:cond delay="499"/>
                                          </p:stCondLst>
                                        </p:cTn>
                                        <p:tgtEl>
                                          <p:spTgt spid="1523718"/>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523719"/>
                                        </p:tgtEl>
                                      </p:cBhvr>
                                    </p:animEffect>
                                    <p:set>
                                      <p:cBhvr>
                                        <p:cTn id="125" dur="1" fill="hold">
                                          <p:stCondLst>
                                            <p:cond delay="499"/>
                                          </p:stCondLst>
                                        </p:cTn>
                                        <p:tgtEl>
                                          <p:spTgt spid="1523719"/>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523720"/>
                                        </p:tgtEl>
                                      </p:cBhvr>
                                    </p:animEffect>
                                    <p:set>
                                      <p:cBhvr>
                                        <p:cTn id="128" dur="1" fill="hold">
                                          <p:stCondLst>
                                            <p:cond delay="499"/>
                                          </p:stCondLst>
                                        </p:cTn>
                                        <p:tgtEl>
                                          <p:spTgt spid="1523720"/>
                                        </p:tgtEl>
                                        <p:attrNameLst>
                                          <p:attrName>style.visibility</p:attrName>
                                        </p:attrNameLst>
                                      </p:cBhvr>
                                      <p:to>
                                        <p:strVal val="hidden"/>
                                      </p:to>
                                    </p:set>
                                  </p:childTnLst>
                                </p:cTn>
                              </p:par>
                              <p:par>
                                <p:cTn id="129" presetID="22" presetClass="entr" presetSubtype="2" fill="hold" nodeType="with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right)">
                                      <p:cBhvr>
                                        <p:cTn id="131" dur="500"/>
                                        <p:tgtEl>
                                          <p:spTgt spid="42"/>
                                        </p:tgtEl>
                                      </p:cBhvr>
                                    </p:animEffect>
                                  </p:childTnLst>
                                </p:cTn>
                              </p:par>
                              <p:par>
                                <p:cTn id="132" presetID="22" presetClass="entr" presetSubtype="8" fill="hold" nodeType="withEffect">
                                  <p:stCondLst>
                                    <p:cond delay="0"/>
                                  </p:stCondLst>
                                  <p:childTnLst>
                                    <p:set>
                                      <p:cBhvr>
                                        <p:cTn id="133" dur="1" fill="hold">
                                          <p:stCondLst>
                                            <p:cond delay="0"/>
                                          </p:stCondLst>
                                        </p:cTn>
                                        <p:tgtEl>
                                          <p:spTgt spid="1523721"/>
                                        </p:tgtEl>
                                        <p:attrNameLst>
                                          <p:attrName>style.visibility</p:attrName>
                                        </p:attrNameLst>
                                      </p:cBhvr>
                                      <p:to>
                                        <p:strVal val="visible"/>
                                      </p:to>
                                    </p:set>
                                    <p:animEffect transition="in" filter="wipe(left)">
                                      <p:cBhvr>
                                        <p:cTn id="134" dur="500"/>
                                        <p:tgtEl>
                                          <p:spTgt spid="1523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1523712" grpId="0" animBg="1"/>
      <p:bldP spid="1523712" grpId="1" animBg="1"/>
      <p:bldP spid="1523713" grpId="0" animBg="1"/>
      <p:bldP spid="1523713" grpId="1" animBg="1"/>
      <p:bldP spid="1523715" grpId="0" animBg="1"/>
      <p:bldP spid="1523715" grpId="1" animBg="1"/>
      <p:bldP spid="1523716" grpId="0" animBg="1"/>
      <p:bldP spid="1523716" grpId="1" animBg="1"/>
      <p:bldP spid="1523717" grpId="0" animBg="1"/>
      <p:bldP spid="1523717" grpId="1" animBg="1"/>
      <p:bldP spid="1523718" grpId="0" animBg="1"/>
      <p:bldP spid="1523718" grpId="1" animBg="1"/>
      <p:bldP spid="1523719" grpId="0" animBg="1"/>
      <p:bldP spid="1523719" grpId="1" animBg="1"/>
      <p:bldP spid="1523720" grpId="0" animBg="1"/>
      <p:bldP spid="1523720" grpId="1" animBg="1"/>
      <p:bldP spid="43" grpId="0" animBg="1"/>
      <p:bldP spid="43" grpId="1" animBg="1"/>
      <p:bldP spid="56" grpId="0"/>
      <p:bldP spid="5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are the barriers to new </a:t>
            </a:r>
            <a:r>
              <a:rPr lang="en-GB" dirty="0"/>
              <a:t>a</a:t>
            </a:r>
            <a:r>
              <a:rPr lang="en-GB" dirty="0" smtClean="0"/>
              <a:t>pproaches?</a:t>
            </a:r>
            <a:endParaRPr lang="en-GB" dirty="0"/>
          </a:p>
        </p:txBody>
      </p:sp>
      <p:grpSp>
        <p:nvGrpSpPr>
          <p:cNvPr id="112" name="Track"/>
          <p:cNvGrpSpPr/>
          <p:nvPr/>
        </p:nvGrpSpPr>
        <p:grpSpPr>
          <a:xfrm>
            <a:off x="1143000" y="2438400"/>
            <a:ext cx="7162800" cy="3438525"/>
            <a:chOff x="1143000" y="2438400"/>
            <a:chExt cx="7162800" cy="4430598"/>
          </a:xfrm>
        </p:grpSpPr>
        <p:sp>
          <p:nvSpPr>
            <p:cNvPr id="56" name="Freeform 82"/>
            <p:cNvSpPr>
              <a:spLocks/>
            </p:cNvSpPr>
            <p:nvPr/>
          </p:nvSpPr>
          <p:spPr bwMode="auto">
            <a:xfrm>
              <a:off x="1143000" y="2450592"/>
              <a:ext cx="7162800" cy="4407408"/>
            </a:xfrm>
            <a:custGeom>
              <a:avLst/>
              <a:gdLst/>
              <a:ahLst/>
              <a:cxnLst>
                <a:cxn ang="0">
                  <a:pos x="1226" y="0"/>
                </a:cxn>
                <a:cxn ang="0">
                  <a:pos x="1837" y="1064"/>
                </a:cxn>
                <a:cxn ang="0">
                  <a:pos x="2449" y="2128"/>
                </a:cxn>
                <a:cxn ang="0">
                  <a:pos x="0" y="2128"/>
                </a:cxn>
                <a:cxn ang="0">
                  <a:pos x="1226" y="0"/>
                </a:cxn>
              </a:cxnLst>
              <a:rect l="0" t="0" r="r" b="b"/>
              <a:pathLst>
                <a:path w="2449" h="2128">
                  <a:moveTo>
                    <a:pt x="1226" y="0"/>
                  </a:moveTo>
                  <a:lnTo>
                    <a:pt x="1837" y="1064"/>
                  </a:lnTo>
                  <a:lnTo>
                    <a:pt x="2449" y="2128"/>
                  </a:lnTo>
                  <a:lnTo>
                    <a:pt x="0" y="2128"/>
                  </a:lnTo>
                  <a:lnTo>
                    <a:pt x="1226" y="0"/>
                  </a:lnTo>
                  <a:close/>
                </a:path>
              </a:pathLst>
            </a:custGeom>
            <a:solidFill>
              <a:srgbClr val="C664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83"/>
            <p:cNvSpPr>
              <a:spLocks/>
            </p:cNvSpPr>
            <p:nvPr/>
          </p:nvSpPr>
          <p:spPr bwMode="auto">
            <a:xfrm>
              <a:off x="1630496" y="2450592"/>
              <a:ext cx="6149785" cy="4407408"/>
            </a:xfrm>
            <a:custGeom>
              <a:avLst/>
              <a:gdLst/>
              <a:ahLst/>
              <a:cxnLst>
                <a:cxn ang="0">
                  <a:pos x="1124" y="0"/>
                </a:cxn>
                <a:cxn ang="0">
                  <a:pos x="2232" y="2128"/>
                </a:cxn>
                <a:cxn ang="0">
                  <a:pos x="0" y="2128"/>
                </a:cxn>
                <a:cxn ang="0">
                  <a:pos x="1124" y="0"/>
                </a:cxn>
              </a:cxnLst>
              <a:rect l="0" t="0" r="r" b="b"/>
              <a:pathLst>
                <a:path w="2232" h="2128">
                  <a:moveTo>
                    <a:pt x="1124" y="0"/>
                  </a:moveTo>
                  <a:lnTo>
                    <a:pt x="2232" y="2128"/>
                  </a:lnTo>
                  <a:lnTo>
                    <a:pt x="0" y="2128"/>
                  </a:lnTo>
                  <a:lnTo>
                    <a:pt x="112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84"/>
            <p:cNvSpPr>
              <a:spLocks/>
            </p:cNvSpPr>
            <p:nvPr/>
          </p:nvSpPr>
          <p:spPr bwMode="auto">
            <a:xfrm>
              <a:off x="1827400" y="2458877"/>
              <a:ext cx="5779376" cy="4399123"/>
            </a:xfrm>
            <a:custGeom>
              <a:avLst/>
              <a:gdLst/>
              <a:ahLst/>
              <a:cxnLst>
                <a:cxn ang="0">
                  <a:pos x="992" y="0"/>
                </a:cxn>
                <a:cxn ang="0">
                  <a:pos x="1976" y="2124"/>
                </a:cxn>
                <a:cxn ang="0">
                  <a:pos x="0" y="2124"/>
                </a:cxn>
                <a:cxn ang="0">
                  <a:pos x="992" y="0"/>
                </a:cxn>
              </a:cxnLst>
              <a:rect l="0" t="0" r="r" b="b"/>
              <a:pathLst>
                <a:path w="1976" h="2124">
                  <a:moveTo>
                    <a:pt x="992" y="0"/>
                  </a:moveTo>
                  <a:lnTo>
                    <a:pt x="1976" y="2124"/>
                  </a:lnTo>
                  <a:lnTo>
                    <a:pt x="0" y="2124"/>
                  </a:lnTo>
                  <a:lnTo>
                    <a:pt x="992" y="0"/>
                  </a:lnTo>
                  <a:close/>
                </a:path>
              </a:pathLst>
            </a:custGeom>
            <a:solidFill>
              <a:srgbClr val="C664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85"/>
            <p:cNvSpPr>
              <a:spLocks/>
            </p:cNvSpPr>
            <p:nvPr/>
          </p:nvSpPr>
          <p:spPr bwMode="auto">
            <a:xfrm>
              <a:off x="3355172" y="2458877"/>
              <a:ext cx="1369228" cy="4410121"/>
            </a:xfrm>
            <a:custGeom>
              <a:avLst/>
              <a:gdLst>
                <a:gd name="connsiteX0" fmla="*/ 43241 w 43241"/>
                <a:gd name="connsiteY0" fmla="*/ 0 h 10000"/>
                <a:gd name="connsiteX1" fmla="*/ 40188 w 43241"/>
                <a:gd name="connsiteY1" fmla="*/ 10000 h 10000"/>
                <a:gd name="connsiteX2" fmla="*/ 0 w 43241"/>
                <a:gd name="connsiteY2" fmla="*/ 10000 h 10000"/>
                <a:gd name="connsiteX3" fmla="*/ 43241 w 43241"/>
                <a:gd name="connsiteY3" fmla="*/ 0 h 10000"/>
                <a:gd name="connsiteX0" fmla="*/ 43241 w 43241"/>
                <a:gd name="connsiteY0" fmla="*/ 0 h 10025"/>
                <a:gd name="connsiteX1" fmla="*/ 5810 w 43241"/>
                <a:gd name="connsiteY1" fmla="*/ 10025 h 10025"/>
                <a:gd name="connsiteX2" fmla="*/ 0 w 43241"/>
                <a:gd name="connsiteY2" fmla="*/ 10000 h 10025"/>
                <a:gd name="connsiteX3" fmla="*/ 43241 w 43241"/>
                <a:gd name="connsiteY3" fmla="*/ 0 h 10025"/>
              </a:gdLst>
              <a:ahLst/>
              <a:cxnLst>
                <a:cxn ang="0">
                  <a:pos x="connsiteX0" y="connsiteY0"/>
                </a:cxn>
                <a:cxn ang="0">
                  <a:pos x="connsiteX1" y="connsiteY1"/>
                </a:cxn>
                <a:cxn ang="0">
                  <a:pos x="connsiteX2" y="connsiteY2"/>
                </a:cxn>
                <a:cxn ang="0">
                  <a:pos x="connsiteX3" y="connsiteY3"/>
                </a:cxn>
              </a:cxnLst>
              <a:rect l="l" t="t" r="r" b="b"/>
              <a:pathLst>
                <a:path w="43241" h="10025">
                  <a:moveTo>
                    <a:pt x="43241" y="0"/>
                  </a:moveTo>
                  <a:lnTo>
                    <a:pt x="5810" y="10025"/>
                  </a:lnTo>
                  <a:lnTo>
                    <a:pt x="0" y="10000"/>
                  </a:lnTo>
                  <a:lnTo>
                    <a:pt x="432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85"/>
            <p:cNvSpPr>
              <a:spLocks/>
            </p:cNvSpPr>
            <p:nvPr/>
          </p:nvSpPr>
          <p:spPr bwMode="auto">
            <a:xfrm flipH="1">
              <a:off x="4724400" y="2438400"/>
              <a:ext cx="1244753" cy="4410121"/>
            </a:xfrm>
            <a:custGeom>
              <a:avLst/>
              <a:gdLst>
                <a:gd name="connsiteX0" fmla="*/ 43241 w 43241"/>
                <a:gd name="connsiteY0" fmla="*/ 0 h 10000"/>
                <a:gd name="connsiteX1" fmla="*/ 40188 w 43241"/>
                <a:gd name="connsiteY1" fmla="*/ 10000 h 10000"/>
                <a:gd name="connsiteX2" fmla="*/ 0 w 43241"/>
                <a:gd name="connsiteY2" fmla="*/ 10000 h 10000"/>
                <a:gd name="connsiteX3" fmla="*/ 43241 w 43241"/>
                <a:gd name="connsiteY3" fmla="*/ 0 h 10000"/>
                <a:gd name="connsiteX0" fmla="*/ 43241 w 43241"/>
                <a:gd name="connsiteY0" fmla="*/ 0 h 10025"/>
                <a:gd name="connsiteX1" fmla="*/ 5810 w 43241"/>
                <a:gd name="connsiteY1" fmla="*/ 10025 h 10025"/>
                <a:gd name="connsiteX2" fmla="*/ 0 w 43241"/>
                <a:gd name="connsiteY2" fmla="*/ 10000 h 10025"/>
                <a:gd name="connsiteX3" fmla="*/ 43241 w 43241"/>
                <a:gd name="connsiteY3" fmla="*/ 0 h 10025"/>
              </a:gdLst>
              <a:ahLst/>
              <a:cxnLst>
                <a:cxn ang="0">
                  <a:pos x="connsiteX0" y="connsiteY0"/>
                </a:cxn>
                <a:cxn ang="0">
                  <a:pos x="connsiteX1" y="connsiteY1"/>
                </a:cxn>
                <a:cxn ang="0">
                  <a:pos x="connsiteX2" y="connsiteY2"/>
                </a:cxn>
                <a:cxn ang="0">
                  <a:pos x="connsiteX3" y="connsiteY3"/>
                </a:cxn>
              </a:cxnLst>
              <a:rect l="l" t="t" r="r" b="b"/>
              <a:pathLst>
                <a:path w="43241" h="10025">
                  <a:moveTo>
                    <a:pt x="43241" y="0"/>
                  </a:moveTo>
                  <a:lnTo>
                    <a:pt x="5810" y="10025"/>
                  </a:lnTo>
                  <a:lnTo>
                    <a:pt x="0" y="10000"/>
                  </a:lnTo>
                  <a:lnTo>
                    <a:pt x="432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 name="Barrier 2"/>
          <p:cNvGrpSpPr/>
          <p:nvPr/>
        </p:nvGrpSpPr>
        <p:grpSpPr>
          <a:xfrm>
            <a:off x="3931848" y="3136500"/>
            <a:ext cx="1503752" cy="1220432"/>
            <a:chOff x="3732212" y="4419600"/>
            <a:chExt cx="4789715" cy="1828800"/>
          </a:xfrm>
          <a:scene3d>
            <a:camera prst="perspectiveRelaxed" fov="3600000">
              <a:rot lat="600000" lon="0" rev="0"/>
            </a:camera>
            <a:lightRig rig="balanced" dir="t">
              <a:rot lat="0" lon="0" rev="13800000"/>
            </a:lightRig>
          </a:scene3d>
        </p:grpSpPr>
        <p:grpSp>
          <p:nvGrpSpPr>
            <p:cNvPr id="62" name="Group 131"/>
            <p:cNvGrpSpPr/>
            <p:nvPr/>
          </p:nvGrpSpPr>
          <p:grpSpPr>
            <a:xfrm>
              <a:off x="3732212" y="4419600"/>
              <a:ext cx="4789715" cy="1752600"/>
              <a:chOff x="3732212" y="4419600"/>
              <a:chExt cx="4789715" cy="1752600"/>
            </a:xfrm>
          </p:grpSpPr>
          <p:grpSp>
            <p:nvGrpSpPr>
              <p:cNvPr id="65" name="Group 127"/>
              <p:cNvGrpSpPr/>
              <p:nvPr/>
            </p:nvGrpSpPr>
            <p:grpSpPr>
              <a:xfrm>
                <a:off x="3732212" y="4419600"/>
                <a:ext cx="4789715" cy="304800"/>
                <a:chOff x="3732212" y="4800600"/>
                <a:chExt cx="4789715" cy="304800"/>
              </a:xfrm>
            </p:grpSpPr>
            <p:sp>
              <p:nvSpPr>
                <p:cNvPr id="69" name="Rectangle 68"/>
                <p:cNvSpPr/>
                <p:nvPr/>
              </p:nvSpPr>
              <p:spPr>
                <a:xfrm>
                  <a:off x="3732212"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264251"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796290"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5328329"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860368"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6392407"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6924446"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7456485"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7988527"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130"/>
              <p:cNvGrpSpPr/>
              <p:nvPr/>
            </p:nvGrpSpPr>
            <p:grpSpPr>
              <a:xfrm>
                <a:off x="3960811" y="4724400"/>
                <a:ext cx="4352365" cy="1447800"/>
                <a:chOff x="3960811" y="4724400"/>
                <a:chExt cx="4352365" cy="1447800"/>
              </a:xfrm>
              <a:solidFill>
                <a:schemeClr val="bg1">
                  <a:lumMod val="50000"/>
                </a:schemeClr>
              </a:solidFill>
            </p:grpSpPr>
            <p:sp>
              <p:nvSpPr>
                <p:cNvPr id="67" name="Rectangle 66"/>
                <p:cNvSpPr/>
                <p:nvPr/>
              </p:nvSpPr>
              <p:spPr>
                <a:xfrm>
                  <a:off x="3960811" y="4724400"/>
                  <a:ext cx="85165" cy="1447800"/>
                </a:xfrm>
                <a:prstGeom prst="rect">
                  <a:avLst/>
                </a:prstGeom>
                <a:solidFill>
                  <a:schemeClr val="bg1">
                    <a:lumMod val="7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8228011" y="4724400"/>
                  <a:ext cx="85165" cy="1447800"/>
                </a:xfrm>
                <a:prstGeom prst="rect">
                  <a:avLst/>
                </a:prstGeom>
                <a:solidFill>
                  <a:schemeClr val="bg1">
                    <a:lumMod val="7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Rectangle 62"/>
            <p:cNvSpPr/>
            <p:nvPr/>
          </p:nvSpPr>
          <p:spPr>
            <a:xfrm>
              <a:off x="3819298" y="6096000"/>
              <a:ext cx="228600" cy="152400"/>
            </a:xfrm>
            <a:prstGeom prst="rect">
              <a:avLst/>
            </a:prstGeom>
            <a:solidFill>
              <a:schemeClr val="bg1">
                <a:lumMod val="75000"/>
              </a:schemeClr>
            </a:solidFill>
            <a:ln>
              <a:noFill/>
            </a:ln>
            <a:sp3d prstMaterial="plastic">
              <a:bevelT w="0" h="1143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8238898" y="6096000"/>
              <a:ext cx="228600" cy="152400"/>
            </a:xfrm>
            <a:prstGeom prst="rect">
              <a:avLst/>
            </a:prstGeom>
            <a:solidFill>
              <a:schemeClr val="bg1">
                <a:lumMod val="75000"/>
              </a:schemeClr>
            </a:solidFill>
            <a:ln>
              <a:noFill/>
            </a:ln>
            <a:sp3d prstMaterial="plastic">
              <a:bevelT w="0" h="1143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Barrier 3"/>
          <p:cNvGrpSpPr/>
          <p:nvPr/>
        </p:nvGrpSpPr>
        <p:grpSpPr>
          <a:xfrm>
            <a:off x="4506424" y="2454292"/>
            <a:ext cx="435217" cy="606008"/>
            <a:chOff x="3732212" y="4419600"/>
            <a:chExt cx="4789715" cy="1828800"/>
          </a:xfrm>
          <a:scene3d>
            <a:camera prst="perspectiveRelaxed" fov="3600000">
              <a:rot lat="600000" lon="0" rev="0"/>
            </a:camera>
            <a:lightRig rig="balanced" dir="t">
              <a:rot lat="0" lon="0" rev="13800000"/>
            </a:lightRig>
          </a:scene3d>
        </p:grpSpPr>
        <p:grpSp>
          <p:nvGrpSpPr>
            <p:cNvPr id="79" name="Group 131"/>
            <p:cNvGrpSpPr/>
            <p:nvPr/>
          </p:nvGrpSpPr>
          <p:grpSpPr>
            <a:xfrm>
              <a:off x="3732212" y="4419600"/>
              <a:ext cx="4789715" cy="1752600"/>
              <a:chOff x="3732212" y="4419600"/>
              <a:chExt cx="4789715" cy="1752600"/>
            </a:xfrm>
          </p:grpSpPr>
          <p:grpSp>
            <p:nvGrpSpPr>
              <p:cNvPr id="82" name="Group 127"/>
              <p:cNvGrpSpPr/>
              <p:nvPr/>
            </p:nvGrpSpPr>
            <p:grpSpPr>
              <a:xfrm>
                <a:off x="3732212" y="4419600"/>
                <a:ext cx="4789715" cy="304800"/>
                <a:chOff x="3732212" y="4800600"/>
                <a:chExt cx="4789715" cy="304800"/>
              </a:xfrm>
            </p:grpSpPr>
            <p:sp>
              <p:nvSpPr>
                <p:cNvPr id="86" name="Rectangle 85"/>
                <p:cNvSpPr/>
                <p:nvPr/>
              </p:nvSpPr>
              <p:spPr>
                <a:xfrm>
                  <a:off x="3732212"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264251"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796290"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5328329"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5860368"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392407"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6924446"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456485"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7988527"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130"/>
              <p:cNvGrpSpPr/>
              <p:nvPr/>
            </p:nvGrpSpPr>
            <p:grpSpPr>
              <a:xfrm>
                <a:off x="3960811" y="4724400"/>
                <a:ext cx="4352365" cy="1447800"/>
                <a:chOff x="3960811" y="4724400"/>
                <a:chExt cx="4352365" cy="1447800"/>
              </a:xfrm>
              <a:solidFill>
                <a:schemeClr val="bg1">
                  <a:lumMod val="50000"/>
                </a:schemeClr>
              </a:solidFill>
            </p:grpSpPr>
            <p:sp>
              <p:nvSpPr>
                <p:cNvPr id="84" name="Rectangle 83"/>
                <p:cNvSpPr/>
                <p:nvPr/>
              </p:nvSpPr>
              <p:spPr>
                <a:xfrm>
                  <a:off x="3960811" y="4724400"/>
                  <a:ext cx="85165" cy="1447800"/>
                </a:xfrm>
                <a:prstGeom prst="rect">
                  <a:avLst/>
                </a:prstGeom>
                <a:solidFill>
                  <a:schemeClr val="bg1">
                    <a:lumMod val="7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228011" y="4724400"/>
                  <a:ext cx="85165" cy="1447800"/>
                </a:xfrm>
                <a:prstGeom prst="rect">
                  <a:avLst/>
                </a:prstGeom>
                <a:solidFill>
                  <a:schemeClr val="bg1">
                    <a:lumMod val="7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0" name="Rectangle 79"/>
            <p:cNvSpPr/>
            <p:nvPr/>
          </p:nvSpPr>
          <p:spPr>
            <a:xfrm>
              <a:off x="3819298" y="6096000"/>
              <a:ext cx="228600" cy="152400"/>
            </a:xfrm>
            <a:prstGeom prst="rect">
              <a:avLst/>
            </a:prstGeom>
            <a:solidFill>
              <a:schemeClr val="bg1">
                <a:lumMod val="75000"/>
              </a:schemeClr>
            </a:solidFill>
            <a:ln>
              <a:noFill/>
            </a:ln>
            <a:sp3d prstMaterial="plastic">
              <a:bevelT w="0" h="1143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8238898" y="6096000"/>
              <a:ext cx="228600" cy="152400"/>
            </a:xfrm>
            <a:prstGeom prst="rect">
              <a:avLst/>
            </a:prstGeom>
            <a:solidFill>
              <a:schemeClr val="bg1">
                <a:lumMod val="75000"/>
              </a:schemeClr>
            </a:solidFill>
            <a:ln>
              <a:noFill/>
            </a:ln>
            <a:sp3d prstMaterial="plastic">
              <a:bevelT w="0" h="1143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Barrier 1"/>
          <p:cNvGrpSpPr/>
          <p:nvPr/>
        </p:nvGrpSpPr>
        <p:grpSpPr>
          <a:xfrm>
            <a:off x="3357272" y="4097885"/>
            <a:ext cx="2586328" cy="1786835"/>
            <a:chOff x="3732212" y="4419600"/>
            <a:chExt cx="4789715" cy="1828800"/>
          </a:xfrm>
          <a:scene3d>
            <a:camera prst="perspectiveRelaxed" fov="2100000">
              <a:rot lat="600000" lon="0" rev="0"/>
            </a:camera>
            <a:lightRig rig="balanced" dir="t">
              <a:rot lat="0" lon="0" rev="13800000"/>
            </a:lightRig>
          </a:scene3d>
        </p:grpSpPr>
        <p:grpSp>
          <p:nvGrpSpPr>
            <p:cNvPr id="96" name="Group 131"/>
            <p:cNvGrpSpPr/>
            <p:nvPr/>
          </p:nvGrpSpPr>
          <p:grpSpPr>
            <a:xfrm>
              <a:off x="3732212" y="4419600"/>
              <a:ext cx="4789715" cy="1752600"/>
              <a:chOff x="3732212" y="4419600"/>
              <a:chExt cx="4789715" cy="1752600"/>
            </a:xfrm>
          </p:grpSpPr>
          <p:grpSp>
            <p:nvGrpSpPr>
              <p:cNvPr id="99" name="Group 127"/>
              <p:cNvGrpSpPr/>
              <p:nvPr/>
            </p:nvGrpSpPr>
            <p:grpSpPr>
              <a:xfrm>
                <a:off x="3732212" y="4419600"/>
                <a:ext cx="4789715" cy="304800"/>
                <a:chOff x="3732212" y="4800600"/>
                <a:chExt cx="4789715" cy="304800"/>
              </a:xfrm>
            </p:grpSpPr>
            <p:sp>
              <p:nvSpPr>
                <p:cNvPr id="103" name="Rectangle 102"/>
                <p:cNvSpPr/>
                <p:nvPr/>
              </p:nvSpPr>
              <p:spPr>
                <a:xfrm>
                  <a:off x="3732212"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4264251"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796290"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5328329"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5860368"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6392407"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6924446"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7456485" y="4800600"/>
                  <a:ext cx="533400" cy="304800"/>
                </a:xfrm>
                <a:prstGeom prst="rect">
                  <a:avLst/>
                </a:prstGeom>
                <a:solidFill>
                  <a:srgbClr val="FF0000"/>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7988527" y="4800600"/>
                  <a:ext cx="533400" cy="304800"/>
                </a:xfrm>
                <a:prstGeom prst="rect">
                  <a:avLst/>
                </a:prstGeom>
                <a:solidFill>
                  <a:schemeClr val="bg1">
                    <a:lumMod val="8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130"/>
              <p:cNvGrpSpPr/>
              <p:nvPr/>
            </p:nvGrpSpPr>
            <p:grpSpPr>
              <a:xfrm>
                <a:off x="3960811" y="4724400"/>
                <a:ext cx="4352365" cy="1447800"/>
                <a:chOff x="3960811" y="4724400"/>
                <a:chExt cx="4352365" cy="1447800"/>
              </a:xfrm>
              <a:solidFill>
                <a:schemeClr val="bg1">
                  <a:lumMod val="50000"/>
                </a:schemeClr>
              </a:solidFill>
            </p:grpSpPr>
            <p:sp>
              <p:nvSpPr>
                <p:cNvPr id="101" name="Rectangle 100"/>
                <p:cNvSpPr/>
                <p:nvPr/>
              </p:nvSpPr>
              <p:spPr>
                <a:xfrm>
                  <a:off x="3960811" y="4724400"/>
                  <a:ext cx="85165" cy="1447800"/>
                </a:xfrm>
                <a:prstGeom prst="rect">
                  <a:avLst/>
                </a:prstGeom>
                <a:solidFill>
                  <a:schemeClr val="bg1">
                    <a:lumMod val="7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8228011" y="4724400"/>
                  <a:ext cx="85165" cy="1447800"/>
                </a:xfrm>
                <a:prstGeom prst="rect">
                  <a:avLst/>
                </a:prstGeom>
                <a:solidFill>
                  <a:schemeClr val="bg1">
                    <a:lumMod val="75000"/>
                  </a:schemeClr>
                </a:solidFill>
                <a:ln>
                  <a:noFill/>
                </a:ln>
                <a:sp3d>
                  <a:bevelT w="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7" name="Rectangle 96"/>
            <p:cNvSpPr/>
            <p:nvPr/>
          </p:nvSpPr>
          <p:spPr>
            <a:xfrm>
              <a:off x="3819298" y="6096000"/>
              <a:ext cx="228600" cy="152400"/>
            </a:xfrm>
            <a:prstGeom prst="rect">
              <a:avLst/>
            </a:prstGeom>
            <a:solidFill>
              <a:schemeClr val="bg1">
                <a:lumMod val="75000"/>
              </a:schemeClr>
            </a:solidFill>
            <a:ln>
              <a:noFill/>
            </a:ln>
            <a:sp3d prstMaterial="plastic">
              <a:bevelT w="0" h="1143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8238898" y="6096000"/>
              <a:ext cx="228600" cy="152400"/>
            </a:xfrm>
            <a:prstGeom prst="rect">
              <a:avLst/>
            </a:prstGeom>
            <a:solidFill>
              <a:schemeClr val="bg1">
                <a:lumMod val="75000"/>
              </a:schemeClr>
            </a:solidFill>
            <a:ln>
              <a:noFill/>
            </a:ln>
            <a:sp3d prstMaterial="plastic">
              <a:bevelT w="0" h="1143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Discuss ..."/>
          <p:cNvSpPr txBox="1"/>
          <p:nvPr/>
        </p:nvSpPr>
        <p:spPr>
          <a:xfrm>
            <a:off x="431800" y="1739993"/>
            <a:ext cx="2173993" cy="707886"/>
          </a:xfrm>
          <a:prstGeom prst="rect">
            <a:avLst/>
          </a:prstGeom>
          <a:noFill/>
        </p:spPr>
        <p:txBody>
          <a:bodyPr wrap="none" rtlCol="0">
            <a:spAutoFit/>
          </a:bodyPr>
          <a:lstStyle/>
          <a:p>
            <a:r>
              <a:rPr lang="en-GB" sz="4000" dirty="0" smtClean="0">
                <a:solidFill>
                  <a:srgbClr val="69A830"/>
                </a:solidFill>
                <a:latin typeface="+mj-lt"/>
              </a:rPr>
              <a:t>Discuss …</a:t>
            </a:r>
            <a:endParaRPr lang="en-GB" sz="4000" dirty="0">
              <a:solidFill>
                <a:srgbClr val="69A830"/>
              </a:solidFill>
              <a:latin typeface="+mj-lt"/>
            </a:endParaRPr>
          </a:p>
        </p:txBody>
      </p:sp>
    </p:spTree>
    <p:extLst>
      <p:ext uri="{BB962C8B-B14F-4D97-AF65-F5344CB8AC3E}">
        <p14:creationId xmlns:p14="http://schemas.microsoft.com/office/powerpoint/2010/main" val="175120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anim calcmode="lin" valueType="num">
                                      <p:cBhvr additive="base">
                                        <p:cTn id="11" dur="500" fill="hold"/>
                                        <p:tgtEl>
                                          <p:spTgt spid="95"/>
                                        </p:tgtEl>
                                        <p:attrNameLst>
                                          <p:attrName>ppt_x</p:attrName>
                                        </p:attrNameLst>
                                      </p:cBhvr>
                                      <p:tavLst>
                                        <p:tav tm="0">
                                          <p:val>
                                            <p:strVal val="#ppt_x"/>
                                          </p:val>
                                        </p:tav>
                                        <p:tav tm="100000">
                                          <p:val>
                                            <p:strVal val="#ppt_x"/>
                                          </p:val>
                                        </p:tav>
                                      </p:tavLst>
                                    </p:anim>
                                    <p:anim calcmode="lin" valueType="num">
                                      <p:cBhvr additive="base">
                                        <p:cTn id="12" dur="500" fill="hold"/>
                                        <p:tgtEl>
                                          <p:spTgt spid="9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500" fill="hold"/>
                                        <p:tgtEl>
                                          <p:spTgt spid="61"/>
                                        </p:tgtEl>
                                        <p:attrNameLst>
                                          <p:attrName>ppt_x</p:attrName>
                                        </p:attrNameLst>
                                      </p:cBhvr>
                                      <p:tavLst>
                                        <p:tav tm="0">
                                          <p:val>
                                            <p:strVal val="#ppt_x"/>
                                          </p:val>
                                        </p:tav>
                                        <p:tav tm="100000">
                                          <p:val>
                                            <p:strVal val="#ppt_x"/>
                                          </p:val>
                                        </p:tav>
                                      </p:tavLst>
                                    </p:anim>
                                    <p:anim calcmode="lin" valueType="num">
                                      <p:cBhvr additive="base">
                                        <p:cTn id="17" dur="500" fill="hold"/>
                                        <p:tgtEl>
                                          <p:spTgt spid="61"/>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1" fill="hold" nodeType="afterEffect">
                                  <p:stCondLst>
                                    <p:cond delay="0"/>
                                  </p:stCondLst>
                                  <p:childTnLst>
                                    <p:set>
                                      <p:cBhvr>
                                        <p:cTn id="20" dur="1" fill="hold">
                                          <p:stCondLst>
                                            <p:cond delay="0"/>
                                          </p:stCondLst>
                                        </p:cTn>
                                        <p:tgtEl>
                                          <p:spTgt spid="78"/>
                                        </p:tgtEl>
                                        <p:attrNameLst>
                                          <p:attrName>style.visibility</p:attrName>
                                        </p:attrNameLst>
                                      </p:cBhvr>
                                      <p:to>
                                        <p:strVal val="visible"/>
                                      </p:to>
                                    </p:set>
                                    <p:anim calcmode="lin" valueType="num">
                                      <p:cBhvr additive="base">
                                        <p:cTn id="21" dur="500" fill="hold"/>
                                        <p:tgtEl>
                                          <p:spTgt spid="78"/>
                                        </p:tgtEl>
                                        <p:attrNameLst>
                                          <p:attrName>ppt_x</p:attrName>
                                        </p:attrNameLst>
                                      </p:cBhvr>
                                      <p:tavLst>
                                        <p:tav tm="0">
                                          <p:val>
                                            <p:strVal val="#ppt_x"/>
                                          </p:val>
                                        </p:tav>
                                        <p:tav tm="100000">
                                          <p:val>
                                            <p:strVal val="#ppt_x"/>
                                          </p:val>
                                        </p:tav>
                                      </p:tavLst>
                                    </p:anim>
                                    <p:anim calcmode="lin" valueType="num">
                                      <p:cBhvr additive="base">
                                        <p:cTn id="22" dur="500" fill="hold"/>
                                        <p:tgtEl>
                                          <p:spTgt spid="78"/>
                                        </p:tgtEl>
                                        <p:attrNameLst>
                                          <p:attrName>ppt_y</p:attrName>
                                        </p:attrNameLst>
                                      </p:cBhvr>
                                      <p:tavLst>
                                        <p:tav tm="0">
                                          <p:val>
                                            <p:strVal val="0-#ppt_h/2"/>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113"/>
                                        </p:tgtEl>
                                        <p:attrNameLst>
                                          <p:attrName>style.visibility</p:attrName>
                                        </p:attrNameLst>
                                      </p:cBhvr>
                                      <p:to>
                                        <p:strVal val="visible"/>
                                      </p:to>
                                    </p:set>
                                    <p:animEffect transition="in" filter="fade">
                                      <p:cBhvr>
                                        <p:cTn id="25"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449" y="2784021"/>
            <a:ext cx="8842444" cy="1200329"/>
          </a:xfrm>
          <a:prstGeom prst="rect">
            <a:avLst/>
          </a:prstGeom>
          <a:noFill/>
        </p:spPr>
        <p:txBody>
          <a:bodyPr wrap="square" rtlCol="0">
            <a:spAutoFit/>
          </a:bodyPr>
          <a:lstStyle/>
          <a:p>
            <a:pPr algn="ctr"/>
            <a:r>
              <a:rPr lang="en-GB" sz="7200" dirty="0" smtClean="0">
                <a:solidFill>
                  <a:schemeClr val="bg1"/>
                </a:solidFill>
              </a:rPr>
              <a:t>What’s in a name?</a:t>
            </a:r>
            <a:endParaRPr lang="en-GB" sz="7200" dirty="0">
              <a:solidFill>
                <a:schemeClr val="bg1"/>
              </a:solidFill>
            </a:endParaRPr>
          </a:p>
        </p:txBody>
      </p:sp>
      <p:sp>
        <p:nvSpPr>
          <p:cNvPr id="4" name="Title 3"/>
          <p:cNvSpPr>
            <a:spLocks noGrp="1"/>
          </p:cNvSpPr>
          <p:nvPr>
            <p:ph type="title"/>
          </p:nvPr>
        </p:nvSpPr>
        <p:spPr/>
        <p:txBody>
          <a:bodyPr/>
          <a:lstStyle/>
          <a:p>
            <a:r>
              <a:rPr lang="en-GB" dirty="0"/>
              <a:t>T</a:t>
            </a:r>
            <a:r>
              <a:rPr lang="en-GB" dirty="0" smtClean="0"/>
              <a:t>echnology terminology</a:t>
            </a:r>
            <a:endParaRPr lang="en-GB" dirty="0"/>
          </a:p>
        </p:txBody>
      </p:sp>
      <p:pic>
        <p:nvPicPr>
          <p:cNvPr id="5" name="Picture 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4975" t="11476" r="19369" b="14774"/>
          <a:stretch/>
        </p:blipFill>
        <p:spPr>
          <a:xfrm>
            <a:off x="1320207" y="1376363"/>
            <a:ext cx="6503585" cy="4847530"/>
          </a:xfrm>
          <a:prstGeom prst="rect">
            <a:avLst/>
          </a:prstGeom>
        </p:spPr>
      </p:pic>
    </p:spTree>
    <p:extLst>
      <p:ext uri="{BB962C8B-B14F-4D97-AF65-F5344CB8AC3E}">
        <p14:creationId xmlns:p14="http://schemas.microsoft.com/office/powerpoint/2010/main" val="58674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Exercise – the technology we use everyday</a:t>
            </a:r>
            <a:endParaRPr lang="en-GB" dirty="0"/>
          </a:p>
        </p:txBody>
      </p:sp>
      <p:sp>
        <p:nvSpPr>
          <p:cNvPr id="4" name="Content Placeholder 3"/>
          <p:cNvSpPr>
            <a:spLocks noGrp="1"/>
          </p:cNvSpPr>
          <p:nvPr>
            <p:ph idx="1"/>
          </p:nvPr>
        </p:nvSpPr>
        <p:spPr/>
        <p:txBody>
          <a:bodyPr>
            <a:normAutofit lnSpcReduction="10000"/>
          </a:bodyPr>
          <a:lstStyle/>
          <a:p>
            <a:pPr marL="342900" indent="-342900">
              <a:buFont typeface="Arial" panose="020B0604020202020204" pitchFamily="34" charset="0"/>
              <a:buChar char="•"/>
            </a:pPr>
            <a:r>
              <a:rPr lang="en-GB" dirty="0"/>
              <a:t>Split into teams of </a:t>
            </a:r>
            <a:r>
              <a:rPr lang="en-GB" dirty="0" smtClean="0"/>
              <a:t>three </a:t>
            </a:r>
            <a:r>
              <a:rPr lang="en-GB" dirty="0"/>
              <a:t>or </a:t>
            </a:r>
            <a:r>
              <a:rPr lang="en-GB" dirty="0" smtClean="0"/>
              <a:t>four, </a:t>
            </a:r>
            <a:r>
              <a:rPr lang="en-GB" dirty="0"/>
              <a:t>each with sets of small post-it notes.</a:t>
            </a:r>
          </a:p>
          <a:p>
            <a:pPr marL="342900" indent="-342900">
              <a:buFont typeface="Arial" panose="020B0604020202020204" pitchFamily="34" charset="0"/>
              <a:buChar char="•"/>
            </a:pPr>
            <a:r>
              <a:rPr lang="en-GB" dirty="0"/>
              <a:t>You have 10 minutes to think of as many items of technology that you might have in your home. </a:t>
            </a:r>
          </a:p>
          <a:p>
            <a:pPr marL="342900" indent="-342900">
              <a:buFont typeface="Arial" panose="020B0604020202020204" pitchFamily="34" charset="0"/>
              <a:buChar char="•"/>
            </a:pPr>
            <a:r>
              <a:rPr lang="en-GB" dirty="0"/>
              <a:t>Write each item on a separate post-it note and group them according to the room where they are most likely to be found.</a:t>
            </a:r>
          </a:p>
          <a:p>
            <a:endParaRPr lang="en-GB" dirty="0"/>
          </a:p>
        </p:txBody>
      </p:sp>
    </p:spTree>
    <p:extLst>
      <p:ext uri="{BB962C8B-B14F-4D97-AF65-F5344CB8AC3E}">
        <p14:creationId xmlns:p14="http://schemas.microsoft.com/office/powerpoint/2010/main" val="9040886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GB" dirty="0" smtClean="0"/>
              <a:t>Session 2: Assistive technology and technology enabled care</a:t>
            </a:r>
            <a:endParaRPr lang="en-GB" dirty="0"/>
          </a:p>
        </p:txBody>
      </p:sp>
    </p:spTree>
    <p:extLst>
      <p:ext uri="{BB962C8B-B14F-4D97-AF65-F5344CB8AC3E}">
        <p14:creationId xmlns:p14="http://schemas.microsoft.com/office/powerpoint/2010/main" val="2182727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121" t="4613" r="22576" b="9731"/>
          <a:stretch/>
        </p:blipFill>
        <p:spPr>
          <a:xfrm>
            <a:off x="1122218" y="484909"/>
            <a:ext cx="6830291" cy="5950774"/>
          </a:xfrm>
          <a:prstGeom prst="rect">
            <a:avLst/>
          </a:prstGeom>
        </p:spPr>
      </p:pic>
    </p:spTree>
    <p:extLst>
      <p:ext uri="{BB962C8B-B14F-4D97-AF65-F5344CB8AC3E}">
        <p14:creationId xmlns:p14="http://schemas.microsoft.com/office/powerpoint/2010/main" val="76357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Assistive technology</a:t>
            </a:r>
            <a:endParaRPr lang="en-GB" dirty="0"/>
          </a:p>
        </p:txBody>
      </p:sp>
      <p:sp>
        <p:nvSpPr>
          <p:cNvPr id="4" name="Content Placeholder 3"/>
          <p:cNvSpPr>
            <a:spLocks noGrp="1"/>
          </p:cNvSpPr>
          <p:nvPr>
            <p:ph idx="1"/>
          </p:nvPr>
        </p:nvSpPr>
        <p:spPr>
          <a:xfrm>
            <a:off x="431801" y="2560320"/>
            <a:ext cx="8280400" cy="3316571"/>
          </a:xfrm>
        </p:spPr>
        <p:txBody>
          <a:bodyPr>
            <a:normAutofit/>
          </a:bodyPr>
          <a:lstStyle/>
          <a:p>
            <a:pPr marL="457200" indent="-457200">
              <a:buFont typeface="Arial" panose="020B0604020202020204" pitchFamily="34" charset="0"/>
              <a:buChar char="•"/>
            </a:pPr>
            <a:r>
              <a:rPr lang="en-GB" sz="2400" dirty="0"/>
              <a:t>Perform everyday tasks more easily</a:t>
            </a:r>
          </a:p>
          <a:p>
            <a:pPr marL="457200" indent="-457200">
              <a:buFont typeface="Arial" panose="020B0604020202020204" pitchFamily="34" charset="0"/>
              <a:buChar char="•"/>
            </a:pPr>
            <a:r>
              <a:rPr lang="en-GB" sz="2400" dirty="0"/>
              <a:t>Make tasks or activities safer</a:t>
            </a:r>
          </a:p>
          <a:p>
            <a:pPr marL="457200" indent="-457200">
              <a:buFont typeface="Arial" panose="020B0604020202020204" pitchFamily="34" charset="0"/>
              <a:buChar char="•"/>
            </a:pPr>
            <a:r>
              <a:rPr lang="en-GB" sz="2400" dirty="0"/>
              <a:t>Help carers provide care at times when it is needed</a:t>
            </a:r>
          </a:p>
          <a:p>
            <a:pPr marL="457200" indent="-457200">
              <a:buFont typeface="Arial" panose="020B0604020202020204" pitchFamily="34" charset="0"/>
              <a:buChar char="•"/>
            </a:pPr>
            <a:r>
              <a:rPr lang="en-GB" sz="2400" dirty="0"/>
              <a:t>Reduce anxiety for individuals and their carers</a:t>
            </a:r>
          </a:p>
          <a:p>
            <a:pPr marL="457200" indent="-457200">
              <a:buFont typeface="Arial" panose="020B0604020202020204" pitchFamily="34" charset="0"/>
              <a:buChar char="•"/>
            </a:pPr>
            <a:r>
              <a:rPr lang="en-GB" sz="2400" dirty="0"/>
              <a:t>Improve independence and enhance quality of life</a:t>
            </a:r>
          </a:p>
          <a:p>
            <a:pPr marL="457200" indent="-457200">
              <a:buFont typeface="Arial" panose="020B0604020202020204" pitchFamily="34" charset="0"/>
              <a:buChar char="•"/>
            </a:pPr>
            <a:r>
              <a:rPr lang="en-GB" sz="2400" dirty="0"/>
              <a:t>Give individuals the confidence to get on with their lives</a:t>
            </a:r>
          </a:p>
        </p:txBody>
      </p:sp>
      <p:sp>
        <p:nvSpPr>
          <p:cNvPr id="6" name="TextBox 5"/>
          <p:cNvSpPr txBox="1"/>
          <p:nvPr/>
        </p:nvSpPr>
        <p:spPr>
          <a:xfrm>
            <a:off x="431801" y="1376363"/>
            <a:ext cx="8287474" cy="954107"/>
          </a:xfrm>
          <a:prstGeom prst="rect">
            <a:avLst/>
          </a:prstGeom>
          <a:noFill/>
        </p:spPr>
        <p:txBody>
          <a:bodyPr wrap="square" rtlCol="0">
            <a:spAutoFit/>
          </a:bodyPr>
          <a:lstStyle/>
          <a:p>
            <a:r>
              <a:rPr lang="en-GB" sz="2800" dirty="0">
                <a:solidFill>
                  <a:srgbClr val="582F7A"/>
                </a:solidFill>
                <a:latin typeface="Arial" panose="020B0604020202020204" pitchFamily="34" charset="0"/>
                <a:cs typeface="Arial" panose="020B0604020202020204" pitchFamily="34" charset="0"/>
              </a:rPr>
              <a:t>Technologies (devices </a:t>
            </a:r>
            <a:r>
              <a:rPr lang="en-GB" sz="2800" dirty="0" smtClean="0">
                <a:solidFill>
                  <a:srgbClr val="582F7A"/>
                </a:solidFill>
                <a:latin typeface="Arial" panose="020B0604020202020204" pitchFamily="34" charset="0"/>
                <a:cs typeface="Arial" panose="020B0604020202020204" pitchFamily="34" charset="0"/>
              </a:rPr>
              <a:t>or </a:t>
            </a:r>
            <a:r>
              <a:rPr lang="en-GB" sz="2800" dirty="0">
                <a:solidFill>
                  <a:srgbClr val="582F7A"/>
                </a:solidFill>
                <a:latin typeface="Arial" panose="020B0604020202020204" pitchFamily="34" charset="0"/>
                <a:cs typeface="Arial" panose="020B0604020202020204" pitchFamily="34" charset="0"/>
              </a:rPr>
              <a:t>systems) that help people to get on with their lives by helping them to</a:t>
            </a:r>
            <a:r>
              <a:rPr lang="en-GB" sz="2800" dirty="0" smtClean="0">
                <a:solidFill>
                  <a:srgbClr val="582F7A"/>
                </a:solidFill>
                <a:latin typeface="Arial" panose="020B0604020202020204" pitchFamily="34" charset="0"/>
                <a:cs typeface="Arial" panose="020B0604020202020204" pitchFamily="34" charset="0"/>
              </a:rPr>
              <a:t>…</a:t>
            </a:r>
            <a:endParaRPr lang="en-GB" sz="2800" dirty="0">
              <a:solidFill>
                <a:srgbClr val="582F7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742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Assistive technology (AT) groups</a:t>
            </a:r>
            <a:endParaRPr lang="en-GB" dirty="0"/>
          </a:p>
        </p:txBody>
      </p:sp>
      <p:grpSp>
        <p:nvGrpSpPr>
          <p:cNvPr id="5" name="Group 4"/>
          <p:cNvGrpSpPr>
            <a:grpSpLocks noChangeAspect="1"/>
          </p:cNvGrpSpPr>
          <p:nvPr/>
        </p:nvGrpSpPr>
        <p:grpSpPr bwMode="auto">
          <a:xfrm>
            <a:off x="5174383" y="3786834"/>
            <a:ext cx="2803134" cy="1980000"/>
            <a:chOff x="3198" y="2523"/>
            <a:chExt cx="2374" cy="154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2366" r="15109"/>
            <a:stretch>
              <a:fillRect/>
            </a:stretch>
          </p:blipFill>
          <p:spPr bwMode="auto">
            <a:xfrm>
              <a:off x="5075" y="3385"/>
              <a:ext cx="459" cy="634"/>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8" y="2523"/>
              <a:ext cx="634" cy="772"/>
            </a:xfrm>
            <a:prstGeom prst="rect">
              <a:avLst/>
            </a:prstGeom>
            <a:noFill/>
            <a:ln w="1260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6728" t="4901" r="12613" b="10428"/>
            <a:stretch>
              <a:fillRect/>
            </a:stretch>
          </p:blipFill>
          <p:spPr bwMode="auto">
            <a:xfrm>
              <a:off x="3896" y="2659"/>
              <a:ext cx="587" cy="517"/>
            </a:xfrm>
            <a:prstGeom prst="rect">
              <a:avLst/>
            </a:prstGeom>
            <a:noFill/>
            <a:ln w="12600">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6"/>
            <a:srcRect t="18687"/>
            <a:stretch>
              <a:fillRect/>
            </a:stretch>
          </p:blipFill>
          <p:spPr bwMode="auto">
            <a:xfrm>
              <a:off x="4918" y="2625"/>
              <a:ext cx="654" cy="541"/>
            </a:xfrm>
            <a:prstGeom prst="rect">
              <a:avLst/>
            </a:prstGeom>
            <a:noFill/>
            <a:ln w="12600">
              <a:noFill/>
              <a:miter lim="800000"/>
              <a:headEnd/>
              <a:tailEnd/>
            </a:ln>
            <a:effectLst/>
          </p:spPr>
        </p:pic>
        <p:pic>
          <p:nvPicPr>
            <p:cNvPr id="1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3" y="2563"/>
              <a:ext cx="367" cy="665"/>
            </a:xfrm>
            <a:prstGeom prst="rect">
              <a:avLst/>
            </a:prstGeom>
            <a:noFill/>
            <a:ln w="12600">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4" y="3371"/>
              <a:ext cx="554" cy="692"/>
            </a:xfrm>
            <a:prstGeom prst="rect">
              <a:avLst/>
            </a:prstGeom>
            <a:noFill/>
            <a:ln w="12600">
              <a:noFill/>
              <a:miter lim="800000"/>
              <a:headEnd/>
              <a:tailEnd/>
            </a:ln>
            <a:extLst>
              <a:ext uri="{909E8E84-426E-40DD-AFC4-6F175D3DCCD1}">
                <a14:hiddenFill xmlns:a14="http://schemas.microsoft.com/office/drawing/2010/main">
                  <a:solidFill>
                    <a:srgbClr val="FFFFFF"/>
                  </a:solidFill>
                </a14:hiddenFill>
              </a:ext>
            </a:extLst>
          </p:spPr>
        </p:pic>
        <p:pic>
          <p:nvPicPr>
            <p:cNvPr id="1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21" y="3384"/>
              <a:ext cx="528" cy="665"/>
            </a:xfrm>
            <a:prstGeom prst="rect">
              <a:avLst/>
            </a:prstGeom>
            <a:noFill/>
            <a:ln w="12600">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98" y="3384"/>
              <a:ext cx="528" cy="665"/>
            </a:xfrm>
            <a:prstGeom prst="rect">
              <a:avLst/>
            </a:prstGeom>
            <a:noFill/>
            <a:ln w="12600">
              <a:noFill/>
              <a:miter lim="800000"/>
              <a:headEnd/>
              <a:tailEnd/>
            </a:ln>
            <a:extLst>
              <a:ext uri="{909E8E84-426E-40DD-AFC4-6F175D3DCCD1}">
                <a14:hiddenFill xmlns:a14="http://schemas.microsoft.com/office/drawing/2010/main">
                  <a:solidFill>
                    <a:srgbClr val="FFFFFF"/>
                  </a:solidFill>
                </a14:hiddenFill>
              </a:ext>
            </a:extLst>
          </p:spPr>
        </p:pic>
      </p:grpSp>
      <p:grpSp>
        <p:nvGrpSpPr>
          <p:cNvPr id="14" name="Group 10"/>
          <p:cNvGrpSpPr>
            <a:grpSpLocks noChangeAspect="1"/>
          </p:cNvGrpSpPr>
          <p:nvPr/>
        </p:nvGrpSpPr>
        <p:grpSpPr bwMode="auto">
          <a:xfrm>
            <a:off x="1004942" y="3889793"/>
            <a:ext cx="2816117" cy="1980000"/>
            <a:chOff x="204" y="2458"/>
            <a:chExt cx="2487" cy="1605"/>
          </a:xfrm>
        </p:grpSpPr>
        <p:pic>
          <p:nvPicPr>
            <p:cNvPr id="1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 y="2458"/>
              <a:ext cx="829" cy="769"/>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12"/>
            <p:cNvPicPr>
              <a:picLocks noChangeAspect="1" noChangeArrowheads="1"/>
            </p:cNvPicPr>
            <p:nvPr/>
          </p:nvPicPr>
          <p:blipFill>
            <a:blip r:embed="rId12">
              <a:extLst>
                <a:ext uri="{28A0092B-C50C-407E-A947-70E740481C1C}">
                  <a14:useLocalDpi xmlns:a14="http://schemas.microsoft.com/office/drawing/2010/main" val="0"/>
                </a:ext>
              </a:extLst>
            </a:blip>
            <a:srcRect l="9402" t="3125" r="4814" b="15236"/>
            <a:stretch>
              <a:fillRect/>
            </a:stretch>
          </p:blipFill>
          <p:spPr bwMode="auto">
            <a:xfrm>
              <a:off x="1195" y="3294"/>
              <a:ext cx="882" cy="769"/>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4" y="3294"/>
              <a:ext cx="930" cy="769"/>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pic>
        <p:pic>
          <p:nvPicPr>
            <p:cNvPr id="18"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9" y="3294"/>
              <a:ext cx="552" cy="769"/>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75" y="2458"/>
              <a:ext cx="1016" cy="769"/>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pic>
        <p:pic>
          <p:nvPicPr>
            <p:cNvPr id="20"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4" y="2458"/>
              <a:ext cx="459" cy="769"/>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pic>
      </p:grpSp>
      <p:grpSp>
        <p:nvGrpSpPr>
          <p:cNvPr id="21" name="Group 17"/>
          <p:cNvGrpSpPr>
            <a:grpSpLocks noChangeAspect="1"/>
          </p:cNvGrpSpPr>
          <p:nvPr/>
        </p:nvGrpSpPr>
        <p:grpSpPr bwMode="auto">
          <a:xfrm>
            <a:off x="5203817" y="1393445"/>
            <a:ext cx="2749176" cy="1980000"/>
            <a:chOff x="3059" y="572"/>
            <a:chExt cx="2404" cy="1589"/>
          </a:xfrm>
          <a:effectLst/>
        </p:grpSpPr>
        <p:pic>
          <p:nvPicPr>
            <p:cNvPr id="22" name="Picture 18"/>
            <p:cNvPicPr>
              <a:picLocks noChangeAspect="1" noChangeArrowheads="1"/>
            </p:cNvPicPr>
            <p:nvPr/>
          </p:nvPicPr>
          <p:blipFill>
            <a:blip r:embed="rId17"/>
            <a:srcRect/>
            <a:stretch>
              <a:fillRect/>
            </a:stretch>
          </p:blipFill>
          <p:spPr bwMode="auto">
            <a:xfrm>
              <a:off x="3059" y="572"/>
              <a:ext cx="705" cy="762"/>
            </a:xfrm>
            <a:prstGeom prst="rect">
              <a:avLst/>
            </a:prstGeom>
            <a:noFill/>
            <a:ln w="9360">
              <a:noFill/>
              <a:miter lim="800000"/>
              <a:headEnd/>
              <a:tailEnd/>
            </a:ln>
            <a:effectLst/>
          </p:spPr>
        </p:pic>
        <p:pic>
          <p:nvPicPr>
            <p:cNvPr id="23" name="Picture 19"/>
            <p:cNvPicPr>
              <a:picLocks noChangeAspect="1" noChangeArrowheads="1"/>
            </p:cNvPicPr>
            <p:nvPr/>
          </p:nvPicPr>
          <p:blipFill>
            <a:blip r:embed="rId18"/>
            <a:srcRect/>
            <a:stretch>
              <a:fillRect/>
            </a:stretch>
          </p:blipFill>
          <p:spPr bwMode="auto">
            <a:xfrm>
              <a:off x="3783" y="572"/>
              <a:ext cx="945" cy="762"/>
            </a:xfrm>
            <a:prstGeom prst="rect">
              <a:avLst/>
            </a:prstGeom>
            <a:noFill/>
            <a:ln w="9360">
              <a:noFill/>
              <a:miter lim="800000"/>
              <a:headEnd/>
              <a:tailEnd/>
            </a:ln>
            <a:effectLst/>
          </p:spPr>
        </p:pic>
        <p:pic>
          <p:nvPicPr>
            <p:cNvPr id="24" name="Picture 20"/>
            <p:cNvPicPr>
              <a:picLocks noChangeAspect="1" noChangeArrowheads="1"/>
            </p:cNvPicPr>
            <p:nvPr/>
          </p:nvPicPr>
          <p:blipFill>
            <a:blip r:embed="rId19"/>
            <a:srcRect/>
            <a:stretch>
              <a:fillRect/>
            </a:stretch>
          </p:blipFill>
          <p:spPr bwMode="auto">
            <a:xfrm>
              <a:off x="3059" y="1399"/>
              <a:ext cx="609" cy="762"/>
            </a:xfrm>
            <a:prstGeom prst="rect">
              <a:avLst/>
            </a:prstGeom>
            <a:noFill/>
            <a:ln w="9360">
              <a:noFill/>
              <a:miter lim="800000"/>
              <a:headEnd/>
              <a:tailEnd/>
            </a:ln>
            <a:effectLst/>
          </p:spPr>
        </p:pic>
        <p:pic>
          <p:nvPicPr>
            <p:cNvPr id="25" name="Picture 21"/>
            <p:cNvPicPr>
              <a:picLocks noChangeAspect="1" noChangeArrowheads="1"/>
            </p:cNvPicPr>
            <p:nvPr/>
          </p:nvPicPr>
          <p:blipFill>
            <a:blip r:embed="rId20"/>
            <a:srcRect/>
            <a:stretch>
              <a:fillRect/>
            </a:stretch>
          </p:blipFill>
          <p:spPr bwMode="auto">
            <a:xfrm>
              <a:off x="3715" y="1399"/>
              <a:ext cx="514" cy="762"/>
            </a:xfrm>
            <a:prstGeom prst="rect">
              <a:avLst/>
            </a:prstGeom>
            <a:noFill/>
            <a:ln w="9360">
              <a:noFill/>
              <a:miter lim="800000"/>
              <a:headEnd/>
              <a:tailEnd/>
            </a:ln>
            <a:effectLst/>
          </p:spPr>
        </p:pic>
        <p:pic>
          <p:nvPicPr>
            <p:cNvPr id="26" name="Picture 22"/>
            <p:cNvPicPr>
              <a:picLocks noChangeAspect="1" noChangeArrowheads="1"/>
            </p:cNvPicPr>
            <p:nvPr/>
          </p:nvPicPr>
          <p:blipFill>
            <a:blip r:embed="rId21"/>
            <a:srcRect/>
            <a:stretch>
              <a:fillRect/>
            </a:stretch>
          </p:blipFill>
          <p:spPr bwMode="auto">
            <a:xfrm>
              <a:off x="4275" y="1399"/>
              <a:ext cx="618" cy="762"/>
            </a:xfrm>
            <a:prstGeom prst="rect">
              <a:avLst/>
            </a:prstGeom>
            <a:noFill/>
            <a:ln w="9360">
              <a:noFill/>
              <a:miter lim="800000"/>
              <a:headEnd/>
              <a:tailEnd/>
            </a:ln>
            <a:effectLst/>
          </p:spPr>
        </p:pic>
        <p:pic>
          <p:nvPicPr>
            <p:cNvPr id="27" name="Picture 23"/>
            <p:cNvPicPr>
              <a:picLocks noChangeAspect="1" noChangeArrowheads="1"/>
            </p:cNvPicPr>
            <p:nvPr/>
          </p:nvPicPr>
          <p:blipFill>
            <a:blip r:embed="rId22"/>
            <a:srcRect/>
            <a:stretch>
              <a:fillRect/>
            </a:stretch>
          </p:blipFill>
          <p:spPr bwMode="auto">
            <a:xfrm>
              <a:off x="4956" y="1399"/>
              <a:ext cx="507" cy="762"/>
            </a:xfrm>
            <a:prstGeom prst="rect">
              <a:avLst/>
            </a:prstGeom>
            <a:noFill/>
            <a:ln w="9360">
              <a:noFill/>
              <a:miter lim="800000"/>
              <a:headEnd/>
              <a:tailEnd/>
            </a:ln>
            <a:effectLst/>
          </p:spPr>
        </p:pic>
        <p:pic>
          <p:nvPicPr>
            <p:cNvPr id="28" name="Picture 24"/>
            <p:cNvPicPr>
              <a:picLocks noChangeAspect="1" noChangeArrowheads="1"/>
            </p:cNvPicPr>
            <p:nvPr/>
          </p:nvPicPr>
          <p:blipFill>
            <a:blip r:embed="rId23"/>
            <a:srcRect/>
            <a:stretch>
              <a:fillRect/>
            </a:stretch>
          </p:blipFill>
          <p:spPr bwMode="auto">
            <a:xfrm>
              <a:off x="4746" y="572"/>
              <a:ext cx="717" cy="762"/>
            </a:xfrm>
            <a:prstGeom prst="rect">
              <a:avLst/>
            </a:prstGeom>
            <a:noFill/>
            <a:ln w="9360">
              <a:noFill/>
              <a:miter lim="800000"/>
              <a:headEnd/>
              <a:tailEnd/>
            </a:ln>
            <a:effectLst/>
          </p:spPr>
        </p:pic>
      </p:grpSp>
      <p:grpSp>
        <p:nvGrpSpPr>
          <p:cNvPr id="29" name="Group 25"/>
          <p:cNvGrpSpPr>
            <a:grpSpLocks noChangeAspect="1"/>
          </p:cNvGrpSpPr>
          <p:nvPr/>
        </p:nvGrpSpPr>
        <p:grpSpPr bwMode="auto">
          <a:xfrm>
            <a:off x="1353469" y="1413634"/>
            <a:ext cx="2177153" cy="1980000"/>
            <a:chOff x="567" y="527"/>
            <a:chExt cx="1948" cy="1626"/>
          </a:xfrm>
        </p:grpSpPr>
        <p:pic>
          <p:nvPicPr>
            <p:cNvPr id="30" name="Picture 26"/>
            <p:cNvPicPr>
              <a:picLocks noChangeAspect="1" noChangeArrowheads="1"/>
            </p:cNvPicPr>
            <p:nvPr/>
          </p:nvPicPr>
          <p:blipFill>
            <a:blip r:embed="rId24"/>
            <a:srcRect/>
            <a:stretch>
              <a:fillRect/>
            </a:stretch>
          </p:blipFill>
          <p:spPr bwMode="auto">
            <a:xfrm>
              <a:off x="567" y="527"/>
              <a:ext cx="916" cy="799"/>
            </a:xfrm>
            <a:prstGeom prst="rect">
              <a:avLst/>
            </a:prstGeom>
            <a:noFill/>
            <a:ln w="9360">
              <a:noFill/>
              <a:miter lim="800000"/>
              <a:headEnd/>
              <a:tailEnd/>
            </a:ln>
            <a:effectLst/>
          </p:spPr>
        </p:pic>
        <p:pic>
          <p:nvPicPr>
            <p:cNvPr id="31" name="Picture 27"/>
            <p:cNvPicPr>
              <a:picLocks noChangeAspect="1" noChangeArrowheads="1"/>
            </p:cNvPicPr>
            <p:nvPr/>
          </p:nvPicPr>
          <p:blipFill>
            <a:blip r:embed="rId25"/>
            <a:srcRect/>
            <a:stretch>
              <a:fillRect/>
            </a:stretch>
          </p:blipFill>
          <p:spPr bwMode="auto">
            <a:xfrm>
              <a:off x="1531" y="527"/>
              <a:ext cx="984" cy="799"/>
            </a:xfrm>
            <a:prstGeom prst="rect">
              <a:avLst/>
            </a:prstGeom>
            <a:noFill/>
            <a:ln w="9360">
              <a:noFill/>
              <a:miter lim="800000"/>
              <a:headEnd/>
              <a:tailEnd/>
            </a:ln>
            <a:effectLst/>
          </p:spPr>
        </p:pic>
        <p:pic>
          <p:nvPicPr>
            <p:cNvPr id="32" name="Picture 28"/>
            <p:cNvPicPr>
              <a:picLocks noChangeAspect="1" noChangeArrowheads="1"/>
            </p:cNvPicPr>
            <p:nvPr/>
          </p:nvPicPr>
          <p:blipFill>
            <a:blip r:embed="rId26"/>
            <a:srcRect/>
            <a:stretch>
              <a:fillRect/>
            </a:stretch>
          </p:blipFill>
          <p:spPr bwMode="auto">
            <a:xfrm>
              <a:off x="567" y="1354"/>
              <a:ext cx="1177" cy="799"/>
            </a:xfrm>
            <a:prstGeom prst="rect">
              <a:avLst/>
            </a:prstGeom>
            <a:noFill/>
            <a:ln w="9360">
              <a:noFill/>
              <a:miter lim="800000"/>
              <a:headEnd/>
              <a:tailEnd/>
            </a:ln>
            <a:effectLst/>
          </p:spPr>
        </p:pic>
        <p:pic>
          <p:nvPicPr>
            <p:cNvPr id="33" name="Picture 29"/>
            <p:cNvPicPr>
              <a:picLocks noChangeAspect="1" noChangeArrowheads="1"/>
            </p:cNvPicPr>
            <p:nvPr/>
          </p:nvPicPr>
          <p:blipFill>
            <a:blip r:embed="rId27"/>
            <a:srcRect/>
            <a:stretch>
              <a:fillRect/>
            </a:stretch>
          </p:blipFill>
          <p:spPr bwMode="auto">
            <a:xfrm>
              <a:off x="1790" y="1354"/>
              <a:ext cx="725" cy="799"/>
            </a:xfrm>
            <a:prstGeom prst="rect">
              <a:avLst/>
            </a:prstGeom>
            <a:noFill/>
            <a:ln w="9360">
              <a:noFill/>
              <a:miter lim="800000"/>
              <a:headEnd/>
              <a:tailEnd/>
            </a:ln>
            <a:effectLst/>
          </p:spPr>
        </p:pic>
      </p:grpSp>
      <p:sp>
        <p:nvSpPr>
          <p:cNvPr id="34" name="Vertical dashed line"/>
          <p:cNvSpPr>
            <a:spLocks noChangeShapeType="1"/>
          </p:cNvSpPr>
          <p:nvPr/>
        </p:nvSpPr>
        <p:spPr bwMode="auto">
          <a:xfrm flipH="1">
            <a:off x="4567002" y="1375875"/>
            <a:ext cx="0" cy="4500000"/>
          </a:xfrm>
          <a:prstGeom prst="line">
            <a:avLst/>
          </a:prstGeom>
          <a:noFill/>
          <a:ln w="38100">
            <a:solidFill>
              <a:srgbClr val="582F7A"/>
            </a:solidFill>
            <a:prstDash val="dash"/>
            <a:miter lim="800000"/>
            <a:headEnd/>
            <a:tailEnd/>
          </a:ln>
          <a:effectLst/>
        </p:spPr>
        <p:txBody>
          <a:bodyPr lIns="68573" tIns="34286" rIns="68573" bIns="34286"/>
          <a:lstStyle/>
          <a:p>
            <a:pPr defTabSz="342865">
              <a:defRPr/>
            </a:pPr>
            <a:endParaRPr lang="en-GB" sz="1350">
              <a:latin typeface="Arial" charset="0"/>
            </a:endParaRPr>
          </a:p>
        </p:txBody>
      </p:sp>
      <p:sp>
        <p:nvSpPr>
          <p:cNvPr id="35" name="Slow to provide"/>
          <p:cNvSpPr txBox="1"/>
          <p:nvPr/>
        </p:nvSpPr>
        <p:spPr>
          <a:xfrm>
            <a:off x="1915084" y="5683796"/>
            <a:ext cx="1981435" cy="415498"/>
          </a:xfrm>
          <a:prstGeom prst="rect">
            <a:avLst/>
          </a:prstGeom>
          <a:noFill/>
        </p:spPr>
        <p:txBody>
          <a:bodyPr wrap="square" rtlCol="0">
            <a:spAutoFit/>
          </a:bodyPr>
          <a:lstStyle/>
          <a:p>
            <a:r>
              <a:rPr lang="en-GB" sz="2100" b="1" dirty="0">
                <a:solidFill>
                  <a:srgbClr val="582F7A"/>
                </a:solidFill>
              </a:rPr>
              <a:t>slow to provide</a:t>
            </a:r>
          </a:p>
        </p:txBody>
      </p:sp>
      <p:sp>
        <p:nvSpPr>
          <p:cNvPr id="36" name="Quick to provide"/>
          <p:cNvSpPr txBox="1"/>
          <p:nvPr/>
        </p:nvSpPr>
        <p:spPr>
          <a:xfrm>
            <a:off x="5325719" y="1145199"/>
            <a:ext cx="2180714" cy="415498"/>
          </a:xfrm>
          <a:prstGeom prst="rect">
            <a:avLst/>
          </a:prstGeom>
          <a:noFill/>
        </p:spPr>
        <p:txBody>
          <a:bodyPr wrap="square" rtlCol="0">
            <a:spAutoFit/>
          </a:bodyPr>
          <a:lstStyle/>
          <a:p>
            <a:r>
              <a:rPr lang="en-GB" sz="2100" b="1" dirty="0">
                <a:solidFill>
                  <a:srgbClr val="582F7A"/>
                </a:solidFill>
              </a:rPr>
              <a:t>quick to provide</a:t>
            </a:r>
          </a:p>
        </p:txBody>
      </p:sp>
      <p:sp>
        <p:nvSpPr>
          <p:cNvPr id="37" name="Horizontal dashed line"/>
          <p:cNvSpPr>
            <a:spLocks noChangeShapeType="1"/>
          </p:cNvSpPr>
          <p:nvPr/>
        </p:nvSpPr>
        <p:spPr bwMode="auto">
          <a:xfrm flipH="1">
            <a:off x="428267" y="3628229"/>
            <a:ext cx="8244000" cy="0"/>
          </a:xfrm>
          <a:prstGeom prst="line">
            <a:avLst/>
          </a:prstGeom>
          <a:ln w="38100">
            <a:solidFill>
              <a:srgbClr val="582F7A"/>
            </a:solidFill>
            <a:prstDash val="dash"/>
            <a:headEnd/>
            <a:tailEnd/>
          </a:ln>
          <a:effectLst/>
        </p:spPr>
        <p:style>
          <a:lnRef idx="3">
            <a:schemeClr val="accent1"/>
          </a:lnRef>
          <a:fillRef idx="0">
            <a:schemeClr val="accent1"/>
          </a:fillRef>
          <a:effectRef idx="2">
            <a:schemeClr val="accent1"/>
          </a:effectRef>
          <a:fontRef idx="minor">
            <a:schemeClr val="tx1"/>
          </a:fontRef>
        </p:style>
        <p:txBody>
          <a:bodyPr lIns="68573" tIns="34286" rIns="68573" bIns="34286"/>
          <a:lstStyle/>
          <a:p>
            <a:pPr defTabSz="342865">
              <a:defRPr/>
            </a:pPr>
            <a:endParaRPr lang="en-GB" sz="1350">
              <a:latin typeface="Arial" charset="0"/>
            </a:endParaRPr>
          </a:p>
        </p:txBody>
      </p:sp>
      <p:sp>
        <p:nvSpPr>
          <p:cNvPr id="38" name="Mainly mechanical"/>
          <p:cNvSpPr txBox="1"/>
          <p:nvPr/>
        </p:nvSpPr>
        <p:spPr>
          <a:xfrm>
            <a:off x="4583473" y="3250602"/>
            <a:ext cx="4128727" cy="415498"/>
          </a:xfrm>
          <a:prstGeom prst="rect">
            <a:avLst/>
          </a:prstGeom>
          <a:noFill/>
        </p:spPr>
        <p:txBody>
          <a:bodyPr wrap="square" rtlCol="0">
            <a:spAutoFit/>
          </a:bodyPr>
          <a:lstStyle/>
          <a:p>
            <a:pPr algn="r"/>
            <a:r>
              <a:rPr lang="en-GB" sz="2000" b="1" dirty="0" smtClean="0">
                <a:solidFill>
                  <a:srgbClr val="582F7A"/>
                </a:solidFill>
                <a:latin typeface="Arial" panose="020B0604020202020204" pitchFamily="34" charset="0"/>
                <a:cs typeface="Arial" panose="020B0604020202020204" pitchFamily="34" charset="0"/>
              </a:rPr>
              <a:t>mainly mechanical</a:t>
            </a:r>
            <a:endParaRPr lang="en-GB" sz="2000" b="1" dirty="0">
              <a:solidFill>
                <a:srgbClr val="582F7A"/>
              </a:solidFill>
              <a:latin typeface="Arial" panose="020B0604020202020204" pitchFamily="34" charset="0"/>
              <a:cs typeface="Arial" panose="020B0604020202020204" pitchFamily="34" charset="0"/>
            </a:endParaRPr>
          </a:p>
        </p:txBody>
      </p:sp>
      <p:sp>
        <p:nvSpPr>
          <p:cNvPr id="39" name="Mainly electronic"/>
          <p:cNvSpPr txBox="1"/>
          <p:nvPr/>
        </p:nvSpPr>
        <p:spPr>
          <a:xfrm>
            <a:off x="442831" y="3590842"/>
            <a:ext cx="4129169" cy="415498"/>
          </a:xfrm>
          <a:prstGeom prst="rect">
            <a:avLst/>
          </a:prstGeom>
          <a:noFill/>
        </p:spPr>
        <p:txBody>
          <a:bodyPr wrap="square" rtlCol="0">
            <a:spAutoFit/>
          </a:bodyPr>
          <a:lstStyle/>
          <a:p>
            <a:r>
              <a:rPr lang="en-GB" sz="2000" b="1" dirty="0" smtClean="0">
                <a:solidFill>
                  <a:srgbClr val="582F7A"/>
                </a:solidFill>
                <a:latin typeface="Arial" panose="020B0604020202020204" pitchFamily="34" charset="0"/>
                <a:cs typeface="Arial" panose="020B0604020202020204" pitchFamily="34" charset="0"/>
              </a:rPr>
              <a:t>mainly electronic</a:t>
            </a:r>
            <a:endParaRPr lang="en-GB" sz="2000" b="1" dirty="0">
              <a:solidFill>
                <a:srgbClr val="582F7A"/>
              </a:solidFill>
              <a:latin typeface="Arial" panose="020B0604020202020204" pitchFamily="34" charset="0"/>
              <a:cs typeface="Arial" panose="020B0604020202020204" pitchFamily="34" charset="0"/>
            </a:endParaRPr>
          </a:p>
        </p:txBody>
      </p:sp>
      <p:cxnSp>
        <p:nvCxnSpPr>
          <p:cNvPr id="40" name="Quick to provide arrow"/>
          <p:cNvCxnSpPr/>
          <p:nvPr/>
        </p:nvCxnSpPr>
        <p:spPr>
          <a:xfrm rot="5400000" flipV="1">
            <a:off x="4946361" y="1013475"/>
            <a:ext cx="0" cy="725776"/>
          </a:xfrm>
          <a:prstGeom prst="line">
            <a:avLst/>
          </a:prstGeom>
          <a:ln w="38100">
            <a:solidFill>
              <a:srgbClr val="582F7A"/>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Center Node"/>
          <p:cNvSpPr>
            <a:spLocks noChangeAspect="1"/>
          </p:cNvSpPr>
          <p:nvPr/>
        </p:nvSpPr>
        <p:spPr>
          <a:xfrm>
            <a:off x="4494736" y="3549002"/>
            <a:ext cx="144532" cy="144000"/>
          </a:xfrm>
          <a:prstGeom prst="ellipse">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ed Rectangle 41"/>
          <p:cNvSpPr/>
          <p:nvPr/>
        </p:nvSpPr>
        <p:spPr>
          <a:xfrm>
            <a:off x="4110484" y="3477473"/>
            <a:ext cx="4601715" cy="2392320"/>
          </a:xfrm>
          <a:prstGeom prst="roundRect">
            <a:avLst/>
          </a:prstGeom>
          <a:solidFill>
            <a:schemeClr val="accent1">
              <a:lumMod val="60000"/>
              <a:lumOff val="4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ixed AT Box"/>
          <p:cNvSpPr/>
          <p:nvPr/>
        </p:nvSpPr>
        <p:spPr bwMode="auto">
          <a:xfrm>
            <a:off x="832555" y="1558390"/>
            <a:ext cx="3240088" cy="1692000"/>
          </a:xfrm>
          <a:prstGeom prst="roundRect">
            <a:avLst/>
          </a:prstGeom>
          <a:solidFill>
            <a:srgbClr val="69A830">
              <a:alpha val="74902"/>
            </a:srgb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1"/>
          <a:lstStyle/>
          <a:p>
            <a:pPr algn="ctr" defTabSz="449263">
              <a:lnSpc>
                <a:spcPct val="93000"/>
              </a:lnSpc>
              <a:buClr>
                <a:srgbClr val="000000"/>
              </a:buClr>
              <a:buSzPct val="100000"/>
              <a:buFont typeface="Times New Roman" pitchFamily="16" charset="0"/>
              <a:buNone/>
              <a:defRPr/>
            </a:pPr>
            <a:r>
              <a:rPr lang="en-GB" sz="2800" b="1" dirty="0">
                <a:solidFill>
                  <a:schemeClr val="bg1"/>
                </a:solidFill>
                <a:latin typeface="Arial" charset="0"/>
              </a:rPr>
              <a:t>F</a:t>
            </a:r>
            <a:r>
              <a:rPr lang="en-GB" sz="2800" b="1" dirty="0" smtClean="0">
                <a:solidFill>
                  <a:schemeClr val="bg1"/>
                </a:solidFill>
                <a:latin typeface="Arial" charset="0"/>
              </a:rPr>
              <a:t>ixed AT</a:t>
            </a:r>
            <a:endParaRPr lang="en-GB" sz="2800" b="1" dirty="0">
              <a:solidFill>
                <a:schemeClr val="bg1"/>
              </a:solidFill>
              <a:latin typeface="Arial" charset="0"/>
            </a:endParaRPr>
          </a:p>
        </p:txBody>
      </p:sp>
      <p:sp>
        <p:nvSpPr>
          <p:cNvPr id="44" name="Portable AT Box"/>
          <p:cNvSpPr/>
          <p:nvPr/>
        </p:nvSpPr>
        <p:spPr bwMode="auto">
          <a:xfrm>
            <a:off x="5065586" y="1558390"/>
            <a:ext cx="3240000" cy="1692000"/>
          </a:xfrm>
          <a:prstGeom prst="roundRect">
            <a:avLst/>
          </a:prstGeom>
          <a:solidFill>
            <a:srgbClr val="69A830">
              <a:alpha val="74902"/>
            </a:srgb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1"/>
          <a:lstStyle/>
          <a:p>
            <a:pPr algn="ctr" defTabSz="449263">
              <a:lnSpc>
                <a:spcPct val="93000"/>
              </a:lnSpc>
              <a:buClr>
                <a:srgbClr val="000000"/>
              </a:buClr>
              <a:buSzPct val="100000"/>
              <a:buFont typeface="Times New Roman" pitchFamily="16" charset="0"/>
              <a:buNone/>
              <a:defRPr/>
            </a:pPr>
            <a:r>
              <a:rPr lang="en-GB" sz="2800" b="1" dirty="0">
                <a:solidFill>
                  <a:schemeClr val="bg1"/>
                </a:solidFill>
                <a:latin typeface="Arial" charset="0"/>
              </a:rPr>
              <a:t>P</a:t>
            </a:r>
            <a:r>
              <a:rPr lang="en-GB" sz="2800" b="1" dirty="0" smtClean="0">
                <a:solidFill>
                  <a:schemeClr val="bg1"/>
                </a:solidFill>
                <a:latin typeface="Arial" charset="0"/>
              </a:rPr>
              <a:t>ortable AT</a:t>
            </a:r>
            <a:endParaRPr lang="en-GB" sz="2800" b="1" dirty="0">
              <a:solidFill>
                <a:schemeClr val="bg1"/>
              </a:solidFill>
              <a:latin typeface="Arial" charset="0"/>
            </a:endParaRPr>
          </a:p>
        </p:txBody>
      </p:sp>
      <p:sp>
        <p:nvSpPr>
          <p:cNvPr id="45" name="Environmental Controllers Box"/>
          <p:cNvSpPr/>
          <p:nvPr/>
        </p:nvSpPr>
        <p:spPr bwMode="auto">
          <a:xfrm>
            <a:off x="832599" y="4004402"/>
            <a:ext cx="3240000" cy="1692000"/>
          </a:xfrm>
          <a:prstGeom prst="roundRect">
            <a:avLst/>
          </a:prstGeom>
          <a:solidFill>
            <a:srgbClr val="69A830">
              <a:alpha val="74902"/>
            </a:srgb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1"/>
          <a:lstStyle/>
          <a:p>
            <a:pPr algn="ctr" defTabSz="449263">
              <a:lnSpc>
                <a:spcPct val="93000"/>
              </a:lnSpc>
              <a:buClr>
                <a:srgbClr val="000000"/>
              </a:buClr>
              <a:buSzPct val="100000"/>
              <a:buFont typeface="Times New Roman" pitchFamily="16" charset="0"/>
              <a:buNone/>
              <a:defRPr/>
            </a:pPr>
            <a:r>
              <a:rPr lang="en-GB" sz="2800" b="1" dirty="0">
                <a:solidFill>
                  <a:schemeClr val="bg1"/>
                </a:solidFill>
                <a:latin typeface="Arial" charset="0"/>
              </a:rPr>
              <a:t>E</a:t>
            </a:r>
            <a:r>
              <a:rPr lang="en-GB" sz="2800" b="1" dirty="0" smtClean="0">
                <a:solidFill>
                  <a:schemeClr val="bg1"/>
                </a:solidFill>
                <a:latin typeface="Arial" charset="0"/>
              </a:rPr>
              <a:t>lectronic AT</a:t>
            </a:r>
            <a:endParaRPr lang="en-GB" sz="2400" b="1" dirty="0">
              <a:solidFill>
                <a:schemeClr val="bg1"/>
              </a:solidFill>
              <a:latin typeface="Arial" charset="0"/>
            </a:endParaRPr>
          </a:p>
        </p:txBody>
      </p:sp>
      <p:sp>
        <p:nvSpPr>
          <p:cNvPr id="46" name="Telecare Box"/>
          <p:cNvSpPr/>
          <p:nvPr/>
        </p:nvSpPr>
        <p:spPr bwMode="auto">
          <a:xfrm>
            <a:off x="5065586" y="4004402"/>
            <a:ext cx="3240000" cy="1692000"/>
          </a:xfrm>
          <a:prstGeom prst="roundRect">
            <a:avLst/>
          </a:prstGeom>
          <a:solidFill>
            <a:srgbClr val="69A830">
              <a:alpha val="74902"/>
            </a:srgb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1"/>
          <a:lstStyle/>
          <a:p>
            <a:pPr algn="ctr" defTabSz="449263">
              <a:lnSpc>
                <a:spcPct val="93000"/>
              </a:lnSpc>
              <a:buClr>
                <a:srgbClr val="000000"/>
              </a:buClr>
              <a:buSzPct val="100000"/>
              <a:buFont typeface="Times New Roman" pitchFamily="16" charset="0"/>
              <a:buNone/>
              <a:defRPr/>
            </a:pPr>
            <a:r>
              <a:rPr lang="en-GB" sz="2800" b="1" dirty="0">
                <a:solidFill>
                  <a:schemeClr val="bg1"/>
                </a:solidFill>
                <a:latin typeface="Arial" charset="0"/>
              </a:rPr>
              <a:t>C</a:t>
            </a:r>
            <a:r>
              <a:rPr lang="en-GB" sz="2800" b="1" dirty="0" smtClean="0">
                <a:solidFill>
                  <a:schemeClr val="bg1"/>
                </a:solidFill>
                <a:latin typeface="Arial" charset="0"/>
              </a:rPr>
              <a:t>onnected AT</a:t>
            </a:r>
            <a:endParaRPr lang="en-GB" sz="2800" b="1" dirty="0">
              <a:solidFill>
                <a:schemeClr val="bg1"/>
              </a:solidFill>
              <a:latin typeface="Arial" charset="0"/>
            </a:endParaRPr>
          </a:p>
        </p:txBody>
      </p:sp>
      <p:cxnSp>
        <p:nvCxnSpPr>
          <p:cNvPr id="47" name="Slow to provide arrow"/>
          <p:cNvCxnSpPr/>
          <p:nvPr/>
        </p:nvCxnSpPr>
        <p:spPr>
          <a:xfrm rot="16200000" flipH="1" flipV="1">
            <a:off x="4209112" y="5514037"/>
            <a:ext cx="0" cy="725776"/>
          </a:xfrm>
          <a:prstGeom prst="line">
            <a:avLst/>
          </a:prstGeom>
          <a:ln w="38100">
            <a:solidFill>
              <a:srgbClr val="582F7A"/>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23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29"/>
                                        </p:tgtEl>
                                      </p:cBhvr>
                                      <p:by x="75000" y="75000"/>
                                    </p:animScale>
                                  </p:childTnLst>
                                </p:cTn>
                              </p:par>
                              <p:par>
                                <p:cTn id="21" presetID="6" presetClass="emph" presetSubtype="0" fill="hold" nodeType="withEffect">
                                  <p:stCondLst>
                                    <p:cond delay="0"/>
                                  </p:stCondLst>
                                  <p:childTnLst>
                                    <p:animScale>
                                      <p:cBhvr>
                                        <p:cTn id="22" dur="2000" fill="hold"/>
                                        <p:tgtEl>
                                          <p:spTgt spid="21"/>
                                        </p:tgtEl>
                                      </p:cBhvr>
                                      <p:by x="75000" y="75000"/>
                                    </p:animScale>
                                  </p:childTnLst>
                                </p:cTn>
                              </p:par>
                              <p:par>
                                <p:cTn id="23" presetID="6" presetClass="emph" presetSubtype="0" fill="hold" nodeType="withEffect">
                                  <p:stCondLst>
                                    <p:cond delay="0"/>
                                  </p:stCondLst>
                                  <p:childTnLst>
                                    <p:animScale>
                                      <p:cBhvr>
                                        <p:cTn id="24" dur="2000" fill="hold"/>
                                        <p:tgtEl>
                                          <p:spTgt spid="14"/>
                                        </p:tgtEl>
                                      </p:cBhvr>
                                      <p:by x="75000" y="75000"/>
                                    </p:animScale>
                                  </p:childTnLst>
                                </p:cTn>
                              </p:par>
                              <p:par>
                                <p:cTn id="25" presetID="6" presetClass="emph" presetSubtype="0" fill="hold" nodeType="withEffect">
                                  <p:stCondLst>
                                    <p:cond delay="0"/>
                                  </p:stCondLst>
                                  <p:childTnLst>
                                    <p:animScale>
                                      <p:cBhvr>
                                        <p:cTn id="26" dur="2000" fill="hold"/>
                                        <p:tgtEl>
                                          <p:spTgt spid="5"/>
                                        </p:tgtEl>
                                      </p:cBhvr>
                                      <p:by x="75000" y="75000"/>
                                    </p:animScale>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dissolv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dissolve">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dissolve">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dissolve">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par>
                          <p:cTn id="52" fill="hold">
                            <p:stCondLst>
                              <p:cond delay="500"/>
                            </p:stCondLst>
                            <p:childTnLst>
                              <p:par>
                                <p:cTn id="53" presetID="16" presetClass="entr" presetSubtype="37"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outVertical)">
                                      <p:cBhvr>
                                        <p:cTn id="55" dur="500"/>
                                        <p:tgtEl>
                                          <p:spTgt spid="37"/>
                                        </p:tgtEl>
                                      </p:cBhvr>
                                    </p:animEffec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1000"/>
                                        <p:tgtEl>
                                          <p:spTgt spid="39"/>
                                        </p:tgtEl>
                                      </p:cBhvr>
                                    </p:animEffect>
                                    <p:anim calcmode="lin" valueType="num">
                                      <p:cBhvr>
                                        <p:cTn id="65" dur="1000" fill="hold"/>
                                        <p:tgtEl>
                                          <p:spTgt spid="39"/>
                                        </p:tgtEl>
                                        <p:attrNameLst>
                                          <p:attrName>ppt_x</p:attrName>
                                        </p:attrNameLst>
                                      </p:cBhvr>
                                      <p:tavLst>
                                        <p:tav tm="0">
                                          <p:val>
                                            <p:strVal val="#ppt_x"/>
                                          </p:val>
                                        </p:tav>
                                        <p:tav tm="100000">
                                          <p:val>
                                            <p:strVal val="#ppt_x"/>
                                          </p:val>
                                        </p:tav>
                                      </p:tavLst>
                                    </p:anim>
                                    <p:anim calcmode="lin" valueType="num">
                                      <p:cBhvr>
                                        <p:cTn id="6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42"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barn(outHorizontal)">
                                      <p:cBhvr>
                                        <p:cTn id="71" dur="500"/>
                                        <p:tgtEl>
                                          <p:spTgt spid="34"/>
                                        </p:tgtEl>
                                      </p:cBhvr>
                                    </p:animEffect>
                                  </p:childTnLst>
                                </p:cTn>
                              </p:par>
                            </p:childTnLst>
                          </p:cTn>
                        </p:par>
                        <p:par>
                          <p:cTn id="72" fill="hold">
                            <p:stCondLst>
                              <p:cond delay="500"/>
                            </p:stCondLst>
                            <p:childTnLst>
                              <p:par>
                                <p:cTn id="73" presetID="22" presetClass="entr" presetSubtype="8" fill="hold" nodeType="after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wipe(left)">
                                      <p:cBhvr>
                                        <p:cTn id="75" dur="500"/>
                                        <p:tgtEl>
                                          <p:spTgt spid="40"/>
                                        </p:tgtEl>
                                      </p:cBhvr>
                                    </p:animEffect>
                                  </p:childTnLst>
                                </p:cTn>
                              </p:par>
                              <p:par>
                                <p:cTn id="76" presetID="22" presetClass="entr" presetSubtype="2" fill="hold"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wipe(right)">
                                      <p:cBhvr>
                                        <p:cTn id="78" dur="500"/>
                                        <p:tgtEl>
                                          <p:spTgt spid="47"/>
                                        </p:tgtEl>
                                      </p:cBhvr>
                                    </p:animEffect>
                                  </p:childTnLst>
                                </p:cTn>
                              </p:par>
                            </p:childTnLst>
                          </p:cTn>
                        </p:par>
                        <p:par>
                          <p:cTn id="79" fill="hold">
                            <p:stCondLst>
                              <p:cond delay="1000"/>
                            </p:stCondLst>
                            <p:childTnLst>
                              <p:par>
                                <p:cTn id="80" presetID="22" presetClass="entr" presetSubtype="8" fill="hold" grpId="0" nodeType="after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par>
                                <p:cTn id="83" presetID="22" presetClass="entr" presetSubtype="2"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right)">
                                      <p:cBhvr>
                                        <p:cTn id="85" dur="500"/>
                                        <p:tgtEl>
                                          <p:spTgt spid="35"/>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wheel(1)">
                                      <p:cBhvr>
                                        <p:cTn id="9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p:bldP spid="37" grpId="0" animBg="1"/>
      <p:bldP spid="38" grpId="0"/>
      <p:bldP spid="39" grpId="0"/>
      <p:bldP spid="41" grpId="0" animBg="1"/>
      <p:bldP spid="42" grpId="0" animBg="1"/>
      <p:bldP spid="43" grpId="0" animBg="1"/>
      <p:bldP spid="44" grpId="0" animBg="1"/>
      <p:bldP spid="45" grpId="0" animBg="1"/>
      <p:bldP spid="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ircular Spectrum"/>
          <p:cNvPicPr>
            <a:picLocks noChangeAspect="1"/>
          </p:cNvPicPr>
          <p:nvPr/>
        </p:nvPicPr>
        <p:blipFill rotWithShape="1">
          <a:blip r:embed="rId3" cstate="print">
            <a:extLst>
              <a:ext uri="{28A0092B-C50C-407E-A947-70E740481C1C}">
                <a14:useLocalDpi xmlns:a14="http://schemas.microsoft.com/office/drawing/2010/main" val="0"/>
              </a:ext>
            </a:extLst>
          </a:blip>
          <a:srcRect l="13863" t="4470" r="12697" b="4291"/>
          <a:stretch/>
        </p:blipFill>
        <p:spPr>
          <a:xfrm>
            <a:off x="3138483" y="2149629"/>
            <a:ext cx="2897662" cy="2880000"/>
          </a:xfrm>
          <a:prstGeom prst="rect">
            <a:avLst/>
          </a:prstGeom>
        </p:spPr>
      </p:pic>
      <p:cxnSp>
        <p:nvCxnSpPr>
          <p:cNvPr id="12" name="Elbow Connector 11"/>
          <p:cNvCxnSpPr>
            <a:stCxn id="21" idx="2"/>
          </p:cNvCxnSpPr>
          <p:nvPr/>
        </p:nvCxnSpPr>
        <p:spPr>
          <a:xfrm rot="5400000">
            <a:off x="4336670" y="2427381"/>
            <a:ext cx="1111228" cy="470210"/>
          </a:xfrm>
          <a:prstGeom prst="bentConnector3">
            <a:avLst>
              <a:gd name="adj1" fmla="val 50000"/>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004145" y="1460541"/>
            <a:ext cx="2246487" cy="646331"/>
          </a:xfrm>
          <a:prstGeom prst="rect">
            <a:avLst/>
          </a:prstGeom>
          <a:solidFill>
            <a:srgbClr val="582F7A"/>
          </a:solidFill>
        </p:spPr>
        <p:txBody>
          <a:bodyPr wrap="square" rtlCol="0">
            <a:spAutoFit/>
          </a:bodyPr>
          <a:lstStyle/>
          <a:p>
            <a:pPr algn="ctr"/>
            <a:r>
              <a:rPr lang="en-GB" dirty="0" smtClean="0">
                <a:solidFill>
                  <a:schemeClr val="bg1"/>
                </a:solidFill>
                <a:latin typeface="Arial" panose="020B0604020202020204" pitchFamily="34" charset="0"/>
                <a:cs typeface="Arial" panose="020B0604020202020204" pitchFamily="34" charset="0"/>
              </a:rPr>
              <a:t>medical monitoring</a:t>
            </a:r>
          </a:p>
          <a:p>
            <a:pPr algn="ctr"/>
            <a:r>
              <a:rPr lang="en-GB" dirty="0" smtClean="0">
                <a:solidFill>
                  <a:schemeClr val="bg1"/>
                </a:solidFill>
                <a:latin typeface="Arial" panose="020B0604020202020204" pitchFamily="34" charset="0"/>
                <a:cs typeface="Arial" panose="020B0604020202020204" pitchFamily="34" charset="0"/>
              </a:rPr>
              <a:t>and alarms</a:t>
            </a:r>
            <a:endParaRPr lang="en-GB" dirty="0">
              <a:solidFill>
                <a:schemeClr val="bg1"/>
              </a:solidFill>
              <a:latin typeface="Arial" panose="020B0604020202020204" pitchFamily="34" charset="0"/>
              <a:cs typeface="Arial" panose="020B0604020202020204" pitchFamily="34" charset="0"/>
            </a:endParaRPr>
          </a:p>
        </p:txBody>
      </p:sp>
      <p:sp>
        <p:nvSpPr>
          <p:cNvPr id="23" name="TextBox 22"/>
          <p:cNvSpPr txBox="1"/>
          <p:nvPr/>
        </p:nvSpPr>
        <p:spPr>
          <a:xfrm>
            <a:off x="6170352" y="3602315"/>
            <a:ext cx="2441695" cy="646331"/>
          </a:xfrm>
          <a:prstGeom prst="rect">
            <a:avLst/>
          </a:prstGeom>
          <a:solidFill>
            <a:srgbClr val="69A830"/>
          </a:solidFill>
        </p:spPr>
        <p:txBody>
          <a:bodyPr wrap="none" rtlCol="0">
            <a:spAutoFit/>
          </a:bodyPr>
          <a:lstStyle/>
          <a:p>
            <a:pPr algn="ctr"/>
            <a:r>
              <a:rPr lang="en-GB" dirty="0" smtClean="0">
                <a:solidFill>
                  <a:schemeClr val="bg1"/>
                </a:solidFill>
                <a:latin typeface="Arial" panose="020B0604020202020204" pitchFamily="34" charset="0"/>
                <a:cs typeface="Arial" panose="020B0604020202020204" pitchFamily="34" charset="0"/>
              </a:rPr>
              <a:t>activity and well-being</a:t>
            </a:r>
          </a:p>
          <a:p>
            <a:pPr algn="ctr"/>
            <a:r>
              <a:rPr lang="en-GB" dirty="0">
                <a:solidFill>
                  <a:schemeClr val="bg1"/>
                </a:solidFill>
                <a:latin typeface="Arial" panose="020B0604020202020204" pitchFamily="34" charset="0"/>
                <a:cs typeface="Arial" panose="020B0604020202020204" pitchFamily="34" charset="0"/>
              </a:rPr>
              <a:t>m</a:t>
            </a:r>
            <a:r>
              <a:rPr lang="en-GB" smtClean="0">
                <a:solidFill>
                  <a:schemeClr val="bg1"/>
                </a:solidFill>
                <a:latin typeface="Arial" panose="020B0604020202020204" pitchFamily="34" charset="0"/>
                <a:cs typeface="Arial" panose="020B0604020202020204" pitchFamily="34" charset="0"/>
              </a:rPr>
              <a:t>onitoring </a:t>
            </a:r>
            <a:r>
              <a:rPr lang="en-GB" dirty="0" smtClean="0">
                <a:solidFill>
                  <a:schemeClr val="bg1"/>
                </a:solidFill>
                <a:latin typeface="Arial" panose="020B0604020202020204" pitchFamily="34" charset="0"/>
                <a:cs typeface="Arial" panose="020B0604020202020204" pitchFamily="34" charset="0"/>
              </a:rPr>
              <a:t>and alerts</a:t>
            </a:r>
            <a:endParaRPr lang="en-GB" dirty="0">
              <a:solidFill>
                <a:schemeClr val="bg1"/>
              </a:solidFill>
              <a:latin typeface="Arial" panose="020B0604020202020204" pitchFamily="34" charset="0"/>
              <a:cs typeface="Arial" panose="020B0604020202020204" pitchFamily="34" charset="0"/>
            </a:endParaRPr>
          </a:p>
        </p:txBody>
      </p:sp>
      <p:cxnSp>
        <p:nvCxnSpPr>
          <p:cNvPr id="24" name="Elbow Connector 23"/>
          <p:cNvCxnSpPr>
            <a:stCxn id="23" idx="1"/>
          </p:cNvCxnSpPr>
          <p:nvPr/>
        </p:nvCxnSpPr>
        <p:spPr>
          <a:xfrm rot="10800000">
            <a:off x="5106848" y="3602315"/>
            <a:ext cx="1063505" cy="323166"/>
          </a:xfrm>
          <a:prstGeom prst="bentConnector3">
            <a:avLst>
              <a:gd name="adj1" fmla="val 50000"/>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037449" y="2686377"/>
            <a:ext cx="1620957" cy="646331"/>
          </a:xfrm>
          <a:prstGeom prst="rect">
            <a:avLst/>
          </a:prstGeom>
          <a:solidFill>
            <a:srgbClr val="582F7A"/>
          </a:solidFill>
        </p:spPr>
        <p:txBody>
          <a:bodyPr wrap="none" rtlCol="0">
            <a:spAutoFit/>
          </a:bodyPr>
          <a:lstStyle/>
          <a:p>
            <a:pPr algn="ctr"/>
            <a:r>
              <a:rPr lang="en-GB" dirty="0">
                <a:solidFill>
                  <a:schemeClr val="bg1"/>
                </a:solidFill>
                <a:latin typeface="Arial" panose="020B0604020202020204" pitchFamily="34" charset="0"/>
                <a:cs typeface="Arial" panose="020B0604020202020204" pitchFamily="34" charset="0"/>
              </a:rPr>
              <a:t>w</a:t>
            </a:r>
            <a:r>
              <a:rPr lang="en-GB" dirty="0" smtClean="0">
                <a:solidFill>
                  <a:schemeClr val="bg1"/>
                </a:solidFill>
                <a:latin typeface="Arial" panose="020B0604020202020204" pitchFamily="34" charset="0"/>
                <a:cs typeface="Arial" panose="020B0604020202020204" pitchFamily="34" charset="0"/>
              </a:rPr>
              <a:t>earables/</a:t>
            </a:r>
          </a:p>
          <a:p>
            <a:pPr algn="ctr"/>
            <a:r>
              <a:rPr lang="en-GB" dirty="0" smtClean="0">
                <a:solidFill>
                  <a:schemeClr val="bg1"/>
                </a:solidFill>
                <a:latin typeface="Arial" panose="020B0604020202020204" pitchFamily="34" charset="0"/>
                <a:cs typeface="Arial" panose="020B0604020202020204" pitchFamily="34" charset="0"/>
              </a:rPr>
              <a:t>quantified-self</a:t>
            </a:r>
            <a:endParaRPr lang="en-GB" dirty="0">
              <a:solidFill>
                <a:schemeClr val="bg1"/>
              </a:solidFill>
              <a:latin typeface="Arial" panose="020B0604020202020204" pitchFamily="34" charset="0"/>
              <a:cs typeface="Arial" panose="020B0604020202020204" pitchFamily="34" charset="0"/>
            </a:endParaRPr>
          </a:p>
        </p:txBody>
      </p:sp>
      <p:cxnSp>
        <p:nvCxnSpPr>
          <p:cNvPr id="29" name="Elbow Connector 28"/>
          <p:cNvCxnSpPr>
            <a:stCxn id="28" idx="1"/>
          </p:cNvCxnSpPr>
          <p:nvPr/>
        </p:nvCxnSpPr>
        <p:spPr>
          <a:xfrm rot="10800000" flipV="1">
            <a:off x="5127389" y="3009542"/>
            <a:ext cx="1910061" cy="208557"/>
          </a:xfrm>
          <a:prstGeom prst="bentConnector3">
            <a:avLst>
              <a:gd name="adj1" fmla="val 50000"/>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901973" y="5876925"/>
            <a:ext cx="979756" cy="646331"/>
          </a:xfrm>
          <a:prstGeom prst="rect">
            <a:avLst/>
          </a:prstGeom>
          <a:solidFill>
            <a:srgbClr val="582F7A"/>
          </a:solidFill>
        </p:spPr>
        <p:txBody>
          <a:bodyPr wrap="none" rtlCol="0">
            <a:spAutoFit/>
          </a:bodyPr>
          <a:lstStyle/>
          <a:p>
            <a:pPr algn="ctr"/>
            <a:r>
              <a:rPr lang="en-GB" dirty="0" smtClean="0">
                <a:solidFill>
                  <a:schemeClr val="bg1"/>
                </a:solidFill>
                <a:latin typeface="Arial" panose="020B0604020202020204" pitchFamily="34" charset="0"/>
                <a:cs typeface="Arial" panose="020B0604020202020204" pitchFamily="34" charset="0"/>
              </a:rPr>
              <a:t>home</a:t>
            </a:r>
          </a:p>
          <a:p>
            <a:pPr algn="ctr"/>
            <a:r>
              <a:rPr lang="en-GB" dirty="0">
                <a:solidFill>
                  <a:schemeClr val="bg1"/>
                </a:solidFill>
                <a:latin typeface="Arial" panose="020B0604020202020204" pitchFamily="34" charset="0"/>
                <a:cs typeface="Arial" panose="020B0604020202020204" pitchFamily="34" charset="0"/>
              </a:rPr>
              <a:t>s</a:t>
            </a:r>
            <a:r>
              <a:rPr lang="en-GB" dirty="0" smtClean="0">
                <a:solidFill>
                  <a:schemeClr val="bg1"/>
                </a:solidFill>
                <a:latin typeface="Arial" panose="020B0604020202020204" pitchFamily="34" charset="0"/>
                <a:cs typeface="Arial" panose="020B0604020202020204" pitchFamily="34" charset="0"/>
              </a:rPr>
              <a:t>ecurity</a:t>
            </a:r>
            <a:endParaRPr lang="en-GB" dirty="0">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4971852" y="5077284"/>
            <a:ext cx="1402948" cy="646331"/>
          </a:xfrm>
          <a:prstGeom prst="rect">
            <a:avLst/>
          </a:prstGeom>
          <a:solidFill>
            <a:srgbClr val="69A830"/>
          </a:solidFill>
        </p:spPr>
        <p:txBody>
          <a:bodyPr wrap="none" rtlCol="0">
            <a:spAutoFit/>
          </a:bodyPr>
          <a:lstStyle/>
          <a:p>
            <a:pPr algn="ctr"/>
            <a:r>
              <a:rPr lang="en-GB" dirty="0" smtClean="0">
                <a:solidFill>
                  <a:schemeClr val="bg1"/>
                </a:solidFill>
                <a:latin typeface="Arial" panose="020B0604020202020204" pitchFamily="34" charset="0"/>
                <a:cs typeface="Arial" panose="020B0604020202020204" pitchFamily="34" charset="0"/>
              </a:rPr>
              <a:t>smart home</a:t>
            </a:r>
          </a:p>
          <a:p>
            <a:pPr algn="ctr"/>
            <a:r>
              <a:rPr lang="en-GB" dirty="0" smtClean="0">
                <a:solidFill>
                  <a:schemeClr val="bg1"/>
                </a:solidFill>
                <a:latin typeface="Arial" panose="020B0604020202020204" pitchFamily="34" charset="0"/>
                <a:cs typeface="Arial" panose="020B0604020202020204" pitchFamily="34" charset="0"/>
              </a:rPr>
              <a:t>applications</a:t>
            </a:r>
            <a:endParaRPr lang="en-GB" dirty="0">
              <a:solidFill>
                <a:schemeClr val="bg1"/>
              </a:solidFill>
              <a:latin typeface="Arial" panose="020B0604020202020204" pitchFamily="34" charset="0"/>
              <a:cs typeface="Arial" panose="020B0604020202020204" pitchFamily="34" charset="0"/>
            </a:endParaRPr>
          </a:p>
        </p:txBody>
      </p:sp>
      <p:cxnSp>
        <p:nvCxnSpPr>
          <p:cNvPr id="47" name="Elbow Connector 46"/>
          <p:cNvCxnSpPr>
            <a:stCxn id="46" idx="1"/>
          </p:cNvCxnSpPr>
          <p:nvPr/>
        </p:nvCxnSpPr>
        <p:spPr>
          <a:xfrm rot="10800000">
            <a:off x="4817098" y="4506498"/>
            <a:ext cx="154755" cy="893952"/>
          </a:xfrm>
          <a:prstGeom prst="bentConnector2">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512583" y="4553526"/>
            <a:ext cx="1646605" cy="646331"/>
          </a:xfrm>
          <a:prstGeom prst="rect">
            <a:avLst/>
          </a:prstGeom>
          <a:solidFill>
            <a:srgbClr val="582F7A"/>
          </a:solidFill>
        </p:spPr>
        <p:txBody>
          <a:bodyPr wrap="none" rtlCol="0">
            <a:spAutoFit/>
          </a:bodyPr>
          <a:lstStyle/>
          <a:p>
            <a:pPr algn="ctr"/>
            <a:r>
              <a:rPr lang="en-GB" dirty="0" smtClean="0">
                <a:solidFill>
                  <a:schemeClr val="bg1"/>
                </a:solidFill>
                <a:latin typeface="Arial" panose="020B0604020202020204" pitchFamily="34" charset="0"/>
                <a:cs typeface="Arial" panose="020B0604020202020204" pitchFamily="34" charset="0"/>
              </a:rPr>
              <a:t>personal and</a:t>
            </a:r>
          </a:p>
          <a:p>
            <a:pPr algn="ctr"/>
            <a:r>
              <a:rPr lang="en-GB" dirty="0" smtClean="0">
                <a:solidFill>
                  <a:schemeClr val="bg1"/>
                </a:solidFill>
                <a:latin typeface="Arial" panose="020B0604020202020204" pitchFamily="34" charset="0"/>
                <a:cs typeface="Arial" panose="020B0604020202020204" pitchFamily="34" charset="0"/>
              </a:rPr>
              <a:t>activity alarms</a:t>
            </a:r>
            <a:endParaRPr lang="en-GB" dirty="0">
              <a:solidFill>
                <a:schemeClr val="bg1"/>
              </a:solidFill>
              <a:latin typeface="Arial" panose="020B0604020202020204" pitchFamily="34" charset="0"/>
              <a:cs typeface="Arial" panose="020B0604020202020204" pitchFamily="34" charset="0"/>
            </a:endParaRPr>
          </a:p>
        </p:txBody>
      </p:sp>
      <p:cxnSp>
        <p:nvCxnSpPr>
          <p:cNvPr id="58" name="Elbow Connector 57"/>
          <p:cNvCxnSpPr>
            <a:stCxn id="57" idx="1"/>
          </p:cNvCxnSpPr>
          <p:nvPr/>
        </p:nvCxnSpPr>
        <p:spPr>
          <a:xfrm rot="10800000">
            <a:off x="4779281" y="3864798"/>
            <a:ext cx="1733302" cy="1011894"/>
          </a:xfrm>
          <a:prstGeom prst="bentConnector3">
            <a:avLst>
              <a:gd name="adj1" fmla="val 72705"/>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cxnSp>
        <p:nvCxnSpPr>
          <p:cNvPr id="66" name="Elbow Connector 65"/>
          <p:cNvCxnSpPr>
            <a:stCxn id="41" idx="3"/>
          </p:cNvCxnSpPr>
          <p:nvPr/>
        </p:nvCxnSpPr>
        <p:spPr>
          <a:xfrm flipV="1">
            <a:off x="3881729" y="4033402"/>
            <a:ext cx="488779" cy="2166689"/>
          </a:xfrm>
          <a:prstGeom prst="bentConnector2">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431799" y="4817155"/>
            <a:ext cx="2944534" cy="646331"/>
          </a:xfrm>
          <a:prstGeom prst="rect">
            <a:avLst/>
          </a:prstGeom>
          <a:solidFill>
            <a:srgbClr val="582F7A"/>
          </a:solidFill>
        </p:spPr>
        <p:txBody>
          <a:bodyPr wrap="square" rtlCol="0">
            <a:spAutoFit/>
          </a:bodyPr>
          <a:lstStyle/>
          <a:p>
            <a:pPr algn="ctr"/>
            <a:r>
              <a:rPr lang="en-GB" dirty="0" smtClean="0">
                <a:solidFill>
                  <a:schemeClr val="bg1"/>
                </a:solidFill>
                <a:latin typeface="Arial" panose="020B0604020202020204" pitchFamily="34" charset="0"/>
                <a:cs typeface="Arial" panose="020B0604020202020204" pitchFamily="34" charset="0"/>
              </a:rPr>
              <a:t>reminders, prompts,</a:t>
            </a:r>
          </a:p>
          <a:p>
            <a:pPr algn="ctr"/>
            <a:r>
              <a:rPr lang="en-GB" dirty="0" smtClean="0">
                <a:solidFill>
                  <a:schemeClr val="bg1"/>
                </a:solidFill>
                <a:latin typeface="Arial" panose="020B0604020202020204" pitchFamily="34" charset="0"/>
                <a:cs typeface="Arial" panose="020B0604020202020204" pitchFamily="34" charset="0"/>
              </a:rPr>
              <a:t>planning and scheduling</a:t>
            </a:r>
            <a:endParaRPr lang="en-GB"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400446" y="3972406"/>
            <a:ext cx="2185214" cy="646331"/>
          </a:xfrm>
          <a:prstGeom prst="rect">
            <a:avLst/>
          </a:prstGeom>
          <a:solidFill>
            <a:srgbClr val="69A830"/>
          </a:solidFill>
        </p:spPr>
        <p:txBody>
          <a:bodyPr wrap="none" rtlCol="0">
            <a:spAutoFit/>
          </a:bodyPr>
          <a:lstStyle/>
          <a:p>
            <a:pPr algn="ctr"/>
            <a:r>
              <a:rPr lang="en-GB" dirty="0" smtClean="0">
                <a:solidFill>
                  <a:schemeClr val="bg1"/>
                </a:solidFill>
                <a:latin typeface="Arial" panose="020B0604020202020204" pitchFamily="34" charset="0"/>
                <a:cs typeface="Arial" panose="020B0604020202020204" pitchFamily="34" charset="0"/>
              </a:rPr>
              <a:t>safety confirmation/</a:t>
            </a:r>
          </a:p>
          <a:p>
            <a:pPr algn="ctr"/>
            <a:r>
              <a:rPr lang="en-GB" dirty="0" smtClean="0">
                <a:solidFill>
                  <a:schemeClr val="bg1"/>
                </a:solidFill>
                <a:latin typeface="Arial" panose="020B0604020202020204" pitchFamily="34" charset="0"/>
                <a:cs typeface="Arial" panose="020B0604020202020204" pitchFamily="34" charset="0"/>
              </a:rPr>
              <a:t>proactive calling</a:t>
            </a:r>
            <a:endParaRPr lang="en-GB" dirty="0">
              <a:solidFill>
                <a:schemeClr val="bg1"/>
              </a:solidFill>
              <a:latin typeface="Arial" panose="020B0604020202020204" pitchFamily="34" charset="0"/>
              <a:cs typeface="Arial" panose="020B0604020202020204" pitchFamily="34" charset="0"/>
            </a:endParaRPr>
          </a:p>
        </p:txBody>
      </p:sp>
      <p:sp>
        <p:nvSpPr>
          <p:cNvPr id="81" name="TextBox 80"/>
          <p:cNvSpPr txBox="1"/>
          <p:nvPr/>
        </p:nvSpPr>
        <p:spPr>
          <a:xfrm>
            <a:off x="435669" y="2073070"/>
            <a:ext cx="1556837" cy="369332"/>
          </a:xfrm>
          <a:prstGeom prst="rect">
            <a:avLst/>
          </a:prstGeom>
          <a:solidFill>
            <a:srgbClr val="582F7A"/>
          </a:solidFill>
        </p:spPr>
        <p:txBody>
          <a:bodyPr wrap="none" rtlCol="0">
            <a:spAutoFit/>
          </a:bodyPr>
          <a:lstStyle/>
          <a:p>
            <a:pPr algn="ctr"/>
            <a:r>
              <a:rPr lang="en-GB" dirty="0" smtClean="0">
                <a:solidFill>
                  <a:schemeClr val="bg1"/>
                </a:solidFill>
                <a:latin typeface="Arial" panose="020B0604020202020204" pitchFamily="34" charset="0"/>
                <a:cs typeface="Arial" panose="020B0604020202020204" pitchFamily="34" charset="0"/>
              </a:rPr>
              <a:t>tele-coaching</a:t>
            </a:r>
            <a:endParaRPr lang="en-GB" dirty="0">
              <a:solidFill>
                <a:schemeClr val="bg1"/>
              </a:solidFill>
              <a:latin typeface="Arial" panose="020B0604020202020204" pitchFamily="34" charset="0"/>
              <a:cs typeface="Arial" panose="020B0604020202020204" pitchFamily="34" charset="0"/>
            </a:endParaRPr>
          </a:p>
        </p:txBody>
      </p:sp>
      <p:sp>
        <p:nvSpPr>
          <p:cNvPr id="82" name="Information and entertainment"/>
          <p:cNvSpPr txBox="1"/>
          <p:nvPr/>
        </p:nvSpPr>
        <p:spPr>
          <a:xfrm>
            <a:off x="2109252" y="1467143"/>
            <a:ext cx="1774846" cy="646331"/>
          </a:xfrm>
          <a:prstGeom prst="rect">
            <a:avLst/>
          </a:prstGeom>
          <a:solidFill>
            <a:srgbClr val="69A830"/>
          </a:solidFill>
        </p:spPr>
        <p:txBody>
          <a:bodyPr wrap="none" rtlCol="0">
            <a:spAutoFit/>
          </a:bodyPr>
          <a:lstStyle/>
          <a:p>
            <a:pPr algn="ctr"/>
            <a:r>
              <a:rPr lang="en-GB" dirty="0" smtClean="0">
                <a:solidFill>
                  <a:schemeClr val="bg1"/>
                </a:solidFill>
                <a:latin typeface="Arial" panose="020B0604020202020204" pitchFamily="34" charset="0"/>
                <a:cs typeface="Arial" panose="020B0604020202020204" pitchFamily="34" charset="0"/>
              </a:rPr>
              <a:t>information and</a:t>
            </a:r>
          </a:p>
          <a:p>
            <a:pPr algn="ctr"/>
            <a:r>
              <a:rPr lang="en-GB" dirty="0" smtClean="0">
                <a:solidFill>
                  <a:schemeClr val="bg1"/>
                </a:solidFill>
                <a:latin typeface="Arial" panose="020B0604020202020204" pitchFamily="34" charset="0"/>
                <a:cs typeface="Arial" panose="020B0604020202020204" pitchFamily="34" charset="0"/>
              </a:rPr>
              <a:t>entertainment</a:t>
            </a:r>
            <a:endParaRPr lang="en-GB" dirty="0">
              <a:solidFill>
                <a:schemeClr val="bg1"/>
              </a:solidFill>
              <a:latin typeface="Arial" panose="020B0604020202020204" pitchFamily="34" charset="0"/>
              <a:cs typeface="Arial" panose="020B0604020202020204" pitchFamily="34" charset="0"/>
            </a:endParaRPr>
          </a:p>
        </p:txBody>
      </p:sp>
      <p:sp>
        <p:nvSpPr>
          <p:cNvPr id="83" name="TextBox 82"/>
          <p:cNvSpPr txBox="1"/>
          <p:nvPr/>
        </p:nvSpPr>
        <p:spPr>
          <a:xfrm>
            <a:off x="540366" y="3302279"/>
            <a:ext cx="1736374" cy="369332"/>
          </a:xfrm>
          <a:prstGeom prst="rect">
            <a:avLst/>
          </a:prstGeom>
          <a:solidFill>
            <a:srgbClr val="582F7A"/>
          </a:solidFill>
        </p:spPr>
        <p:txBody>
          <a:bodyPr wrap="none" rtlCol="0">
            <a:spAutoFit/>
          </a:bodyPr>
          <a:lstStyle/>
          <a:p>
            <a:pPr algn="ctr"/>
            <a:r>
              <a:rPr lang="en-GB" dirty="0" smtClean="0">
                <a:solidFill>
                  <a:schemeClr val="bg1"/>
                </a:solidFill>
                <a:latin typeface="Arial" panose="020B0604020202020204" pitchFamily="34" charset="0"/>
                <a:cs typeface="Arial" panose="020B0604020202020204" pitchFamily="34" charset="0"/>
              </a:rPr>
              <a:t>communication</a:t>
            </a:r>
            <a:endParaRPr lang="en-GB" dirty="0">
              <a:solidFill>
                <a:schemeClr val="bg1"/>
              </a:solidFill>
              <a:latin typeface="Arial" panose="020B0604020202020204" pitchFamily="34" charset="0"/>
              <a:cs typeface="Arial" panose="020B0604020202020204" pitchFamily="34" charset="0"/>
            </a:endParaRPr>
          </a:p>
        </p:txBody>
      </p:sp>
      <p:sp>
        <p:nvSpPr>
          <p:cNvPr id="84" name="TextBox 83"/>
          <p:cNvSpPr txBox="1"/>
          <p:nvPr/>
        </p:nvSpPr>
        <p:spPr>
          <a:xfrm>
            <a:off x="886375" y="2603255"/>
            <a:ext cx="1236236" cy="369332"/>
          </a:xfrm>
          <a:prstGeom prst="rect">
            <a:avLst/>
          </a:prstGeom>
          <a:solidFill>
            <a:srgbClr val="69A830"/>
          </a:solidFill>
        </p:spPr>
        <p:txBody>
          <a:bodyPr wrap="none" rtlCol="0">
            <a:spAutoFit/>
          </a:bodyPr>
          <a:lstStyle/>
          <a:p>
            <a:pPr algn="ctr"/>
            <a:r>
              <a:rPr lang="en-GB" dirty="0" smtClean="0">
                <a:solidFill>
                  <a:schemeClr val="bg1"/>
                </a:solidFill>
                <a:latin typeface="Arial" panose="020B0604020202020204" pitchFamily="34" charset="0"/>
                <a:cs typeface="Arial" panose="020B0604020202020204" pitchFamily="34" charset="0"/>
              </a:rPr>
              <a:t>e-services</a:t>
            </a:r>
            <a:endParaRPr lang="en-GB" dirty="0">
              <a:solidFill>
                <a:schemeClr val="bg1"/>
              </a:solidFill>
              <a:latin typeface="Arial" panose="020B0604020202020204" pitchFamily="34" charset="0"/>
              <a:cs typeface="Arial" panose="020B0604020202020204" pitchFamily="34" charset="0"/>
            </a:endParaRPr>
          </a:p>
        </p:txBody>
      </p:sp>
      <p:sp>
        <p:nvSpPr>
          <p:cNvPr id="86" name="TextBox 85"/>
          <p:cNvSpPr txBox="1"/>
          <p:nvPr/>
        </p:nvSpPr>
        <p:spPr>
          <a:xfrm>
            <a:off x="6512583" y="1595903"/>
            <a:ext cx="1300356" cy="646331"/>
          </a:xfrm>
          <a:prstGeom prst="rect">
            <a:avLst/>
          </a:prstGeom>
          <a:solidFill>
            <a:srgbClr val="69A830"/>
          </a:solidFill>
        </p:spPr>
        <p:txBody>
          <a:bodyPr wrap="none" rtlCol="0">
            <a:spAutoFit/>
          </a:bodyPr>
          <a:lstStyle/>
          <a:p>
            <a:pPr algn="ctr"/>
            <a:r>
              <a:rPr lang="en-GB" dirty="0" smtClean="0">
                <a:solidFill>
                  <a:schemeClr val="bg1"/>
                </a:solidFill>
                <a:latin typeface="Arial" panose="020B0604020202020204" pitchFamily="34" charset="0"/>
                <a:cs typeface="Arial" panose="020B0604020202020204" pitchFamily="34" charset="0"/>
              </a:rPr>
              <a:t>medication</a:t>
            </a:r>
          </a:p>
          <a:p>
            <a:pPr algn="ctr"/>
            <a:r>
              <a:rPr lang="en-GB" dirty="0" smtClean="0">
                <a:solidFill>
                  <a:schemeClr val="bg1"/>
                </a:solidFill>
                <a:latin typeface="Arial" panose="020B0604020202020204" pitchFamily="34" charset="0"/>
                <a:cs typeface="Arial" panose="020B0604020202020204" pitchFamily="34" charset="0"/>
              </a:rPr>
              <a:t>dispensing</a:t>
            </a:r>
            <a:endParaRPr lang="en-GB" dirty="0">
              <a:solidFill>
                <a:schemeClr val="bg1"/>
              </a:solidFill>
              <a:latin typeface="Arial" panose="020B0604020202020204" pitchFamily="34" charset="0"/>
              <a:cs typeface="Arial" panose="020B0604020202020204" pitchFamily="34" charset="0"/>
            </a:endParaRPr>
          </a:p>
        </p:txBody>
      </p:sp>
      <p:sp>
        <p:nvSpPr>
          <p:cNvPr id="95" name="TextBox 94"/>
          <p:cNvSpPr txBox="1"/>
          <p:nvPr/>
        </p:nvSpPr>
        <p:spPr>
          <a:xfrm>
            <a:off x="1042750" y="5601479"/>
            <a:ext cx="1236237" cy="369332"/>
          </a:xfrm>
          <a:prstGeom prst="rect">
            <a:avLst/>
          </a:prstGeom>
          <a:solidFill>
            <a:srgbClr val="69A830"/>
          </a:solidFill>
        </p:spPr>
        <p:txBody>
          <a:bodyPr wrap="none" rtlCol="0">
            <a:spAutoFit/>
          </a:bodyPr>
          <a:lstStyle/>
          <a:p>
            <a:pPr algn="ctr"/>
            <a:r>
              <a:rPr lang="en-GB" dirty="0" smtClean="0">
                <a:solidFill>
                  <a:schemeClr val="bg1"/>
                </a:solidFill>
                <a:latin typeface="Arial" panose="020B0604020202020204" pitchFamily="34" charset="0"/>
                <a:cs typeface="Arial" panose="020B0604020202020204" pitchFamily="34" charset="0"/>
              </a:rPr>
              <a:t>navigation</a:t>
            </a:r>
            <a:endParaRPr lang="en-GB" dirty="0">
              <a:solidFill>
                <a:schemeClr val="bg1"/>
              </a:solidFill>
              <a:latin typeface="Arial" panose="020B0604020202020204" pitchFamily="34" charset="0"/>
              <a:cs typeface="Arial" panose="020B0604020202020204" pitchFamily="34" charset="0"/>
            </a:endParaRPr>
          </a:p>
        </p:txBody>
      </p:sp>
      <p:cxnSp>
        <p:nvCxnSpPr>
          <p:cNvPr id="96" name="Elbow Connector 95"/>
          <p:cNvCxnSpPr>
            <a:stCxn id="86" idx="2"/>
          </p:cNvCxnSpPr>
          <p:nvPr/>
        </p:nvCxnSpPr>
        <p:spPr>
          <a:xfrm rot="5400000">
            <a:off x="6094696" y="1535191"/>
            <a:ext cx="361023" cy="1775108"/>
          </a:xfrm>
          <a:prstGeom prst="bentConnector2">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cxnSp>
        <p:nvCxnSpPr>
          <p:cNvPr id="100" name="Elbow Connector 99"/>
          <p:cNvCxnSpPr>
            <a:stCxn id="95" idx="3"/>
          </p:cNvCxnSpPr>
          <p:nvPr/>
        </p:nvCxnSpPr>
        <p:spPr>
          <a:xfrm flipV="1">
            <a:off x="2278987" y="4332641"/>
            <a:ext cx="1773141" cy="1453504"/>
          </a:xfrm>
          <a:prstGeom prst="bentConnector3">
            <a:avLst>
              <a:gd name="adj1" fmla="val 92431"/>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cxnSp>
        <p:nvCxnSpPr>
          <p:cNvPr id="106" name="Elbow Connector 105"/>
          <p:cNvCxnSpPr>
            <a:stCxn id="78" idx="3"/>
          </p:cNvCxnSpPr>
          <p:nvPr/>
        </p:nvCxnSpPr>
        <p:spPr>
          <a:xfrm flipV="1">
            <a:off x="3376333" y="4166050"/>
            <a:ext cx="174496" cy="974271"/>
          </a:xfrm>
          <a:prstGeom prst="bentConnector2">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cxnSp>
        <p:nvCxnSpPr>
          <p:cNvPr id="112" name="Elbow Connector 111"/>
          <p:cNvCxnSpPr>
            <a:stCxn id="80" idx="3"/>
          </p:cNvCxnSpPr>
          <p:nvPr/>
        </p:nvCxnSpPr>
        <p:spPr>
          <a:xfrm flipV="1">
            <a:off x="2585660" y="3874811"/>
            <a:ext cx="1349066" cy="420761"/>
          </a:xfrm>
          <a:prstGeom prst="bentConnector3">
            <a:avLst>
              <a:gd name="adj1" fmla="val 50000"/>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cxnSp>
        <p:nvCxnSpPr>
          <p:cNvPr id="115" name="Elbow Connector 114"/>
          <p:cNvCxnSpPr>
            <a:stCxn id="83" idx="3"/>
          </p:cNvCxnSpPr>
          <p:nvPr/>
        </p:nvCxnSpPr>
        <p:spPr>
          <a:xfrm>
            <a:off x="2276740" y="3486945"/>
            <a:ext cx="1170663" cy="160619"/>
          </a:xfrm>
          <a:prstGeom prst="bentConnector3">
            <a:avLst>
              <a:gd name="adj1" fmla="val 50000"/>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cxnSp>
        <p:nvCxnSpPr>
          <p:cNvPr id="119" name="Elbow Connector 118"/>
          <p:cNvCxnSpPr>
            <a:stCxn id="84" idx="3"/>
          </p:cNvCxnSpPr>
          <p:nvPr/>
        </p:nvCxnSpPr>
        <p:spPr>
          <a:xfrm>
            <a:off x="2122611" y="2787921"/>
            <a:ext cx="1625812" cy="509508"/>
          </a:xfrm>
          <a:prstGeom prst="bentConnector3">
            <a:avLst>
              <a:gd name="adj1" fmla="val 31490"/>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cxnSp>
        <p:nvCxnSpPr>
          <p:cNvPr id="122" name="Elbow Connector 121"/>
          <p:cNvCxnSpPr>
            <a:stCxn id="81" idx="3"/>
          </p:cNvCxnSpPr>
          <p:nvPr/>
        </p:nvCxnSpPr>
        <p:spPr>
          <a:xfrm>
            <a:off x="1992506" y="2257736"/>
            <a:ext cx="1586453" cy="559306"/>
          </a:xfrm>
          <a:prstGeom prst="bentConnector3">
            <a:avLst>
              <a:gd name="adj1" fmla="val 50000"/>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cxnSp>
        <p:nvCxnSpPr>
          <p:cNvPr id="126" name="Elbow Connector 125"/>
          <p:cNvCxnSpPr>
            <a:stCxn id="82" idx="2"/>
          </p:cNvCxnSpPr>
          <p:nvPr/>
        </p:nvCxnSpPr>
        <p:spPr>
          <a:xfrm rot="16200000" flipH="1">
            <a:off x="3317080" y="1793069"/>
            <a:ext cx="349605" cy="990414"/>
          </a:xfrm>
          <a:prstGeom prst="bentConnector2">
            <a:avLst/>
          </a:prstGeom>
          <a:ln w="38100">
            <a:solidFill>
              <a:srgbClr val="595959"/>
            </a:solidFill>
            <a:tailEnd type="ova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normAutofit/>
          </a:bodyPr>
          <a:lstStyle/>
          <a:p>
            <a:r>
              <a:rPr lang="en-GB" dirty="0"/>
              <a:t>A </a:t>
            </a:r>
            <a:r>
              <a:rPr lang="en-GB" dirty="0" smtClean="0"/>
              <a:t>spectrum </a:t>
            </a:r>
            <a:r>
              <a:rPr lang="en-GB" dirty="0"/>
              <a:t>of </a:t>
            </a:r>
            <a:r>
              <a:rPr lang="en-GB" dirty="0" smtClean="0"/>
              <a:t>technology enabled care</a:t>
            </a:r>
            <a:endParaRPr lang="en-GB" dirty="0"/>
          </a:p>
        </p:txBody>
      </p:sp>
    </p:spTree>
    <p:extLst>
      <p:ext uri="{BB962C8B-B14F-4D97-AF65-F5344CB8AC3E}">
        <p14:creationId xmlns:p14="http://schemas.microsoft.com/office/powerpoint/2010/main" val="24254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500"/>
                                        <p:tgtEl>
                                          <p:spTgt spid="82"/>
                                        </p:tgtEl>
                                      </p:cBhvr>
                                    </p:animEffect>
                                  </p:childTnLst>
                                </p:cTn>
                              </p:par>
                              <p:par>
                                <p:cTn id="12" presetID="22" presetClass="entr" presetSubtype="8" fill="hold" nodeType="with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wipe(left)">
                                      <p:cBhvr>
                                        <p:cTn id="14" dur="500"/>
                                        <p:tgtEl>
                                          <p:spTgt spid="126"/>
                                        </p:tgtEl>
                                      </p:cBhvr>
                                    </p:animEffect>
                                  </p:childTnLst>
                                </p:cTn>
                              </p:par>
                            </p:childTnLst>
                          </p:cTn>
                        </p:par>
                        <p:par>
                          <p:cTn id="15" fill="hold">
                            <p:stCondLst>
                              <p:cond delay="2500"/>
                            </p:stCondLst>
                            <p:childTnLst>
                              <p:par>
                                <p:cTn id="16" presetID="10" presetClass="entr" presetSubtype="0"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500"/>
                                        <p:tgtEl>
                                          <p:spTgt spid="81"/>
                                        </p:tgtEl>
                                      </p:cBhvr>
                                    </p:animEffect>
                                  </p:childTnLst>
                                </p:cTn>
                              </p:par>
                              <p:par>
                                <p:cTn id="19" presetID="22" presetClass="entr" presetSubtype="8" fill="hold" nodeType="withEffect">
                                  <p:stCondLst>
                                    <p:cond delay="0"/>
                                  </p:stCondLst>
                                  <p:childTnLst>
                                    <p:set>
                                      <p:cBhvr>
                                        <p:cTn id="20" dur="1" fill="hold">
                                          <p:stCondLst>
                                            <p:cond delay="0"/>
                                          </p:stCondLst>
                                        </p:cTn>
                                        <p:tgtEl>
                                          <p:spTgt spid="122"/>
                                        </p:tgtEl>
                                        <p:attrNameLst>
                                          <p:attrName>style.visibility</p:attrName>
                                        </p:attrNameLst>
                                      </p:cBhvr>
                                      <p:to>
                                        <p:strVal val="visible"/>
                                      </p:to>
                                    </p:set>
                                    <p:animEffect transition="in" filter="wipe(left)">
                                      <p:cBhvr>
                                        <p:cTn id="21" dur="500"/>
                                        <p:tgtEl>
                                          <p:spTgt spid="122"/>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fade">
                                      <p:cBhvr>
                                        <p:cTn id="25" dur="500"/>
                                        <p:tgtEl>
                                          <p:spTgt spid="84"/>
                                        </p:tgtEl>
                                      </p:cBhvr>
                                    </p:animEffect>
                                  </p:childTnLst>
                                </p:cTn>
                              </p:par>
                              <p:par>
                                <p:cTn id="26" presetID="22" presetClass="entr" presetSubtype="8" fill="hold" nodeType="withEffect">
                                  <p:stCondLst>
                                    <p:cond delay="0"/>
                                  </p:stCondLst>
                                  <p:childTnLst>
                                    <p:set>
                                      <p:cBhvr>
                                        <p:cTn id="27" dur="1" fill="hold">
                                          <p:stCondLst>
                                            <p:cond delay="0"/>
                                          </p:stCondLst>
                                        </p:cTn>
                                        <p:tgtEl>
                                          <p:spTgt spid="119"/>
                                        </p:tgtEl>
                                        <p:attrNameLst>
                                          <p:attrName>style.visibility</p:attrName>
                                        </p:attrNameLst>
                                      </p:cBhvr>
                                      <p:to>
                                        <p:strVal val="visible"/>
                                      </p:to>
                                    </p:set>
                                    <p:animEffect transition="in" filter="wipe(left)">
                                      <p:cBhvr>
                                        <p:cTn id="28" dur="500"/>
                                        <p:tgtEl>
                                          <p:spTgt spid="119"/>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500"/>
                                        <p:tgtEl>
                                          <p:spTgt spid="83"/>
                                        </p:tgtEl>
                                      </p:cBhvr>
                                    </p:animEffect>
                                  </p:childTnLst>
                                </p:cTn>
                              </p:par>
                              <p:par>
                                <p:cTn id="33" presetID="22" presetClass="entr" presetSubtype="8" fill="hold" nodeType="withEffect">
                                  <p:stCondLst>
                                    <p:cond delay="0"/>
                                  </p:stCondLst>
                                  <p:childTnLst>
                                    <p:set>
                                      <p:cBhvr>
                                        <p:cTn id="34" dur="1" fill="hold">
                                          <p:stCondLst>
                                            <p:cond delay="0"/>
                                          </p:stCondLst>
                                        </p:cTn>
                                        <p:tgtEl>
                                          <p:spTgt spid="115"/>
                                        </p:tgtEl>
                                        <p:attrNameLst>
                                          <p:attrName>style.visibility</p:attrName>
                                        </p:attrNameLst>
                                      </p:cBhvr>
                                      <p:to>
                                        <p:strVal val="visible"/>
                                      </p:to>
                                    </p:set>
                                    <p:animEffect transition="in" filter="wipe(left)">
                                      <p:cBhvr>
                                        <p:cTn id="35" dur="500"/>
                                        <p:tgtEl>
                                          <p:spTgt spid="11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500"/>
                                        <p:tgtEl>
                                          <p:spTgt spid="80"/>
                                        </p:tgtEl>
                                      </p:cBhvr>
                                    </p:animEffect>
                                  </p:childTnLst>
                                </p:cTn>
                              </p:par>
                              <p:par>
                                <p:cTn id="40" presetID="22" presetClass="entr" presetSubtype="8" fill="hold" nodeType="withEffect">
                                  <p:stCondLst>
                                    <p:cond delay="0"/>
                                  </p:stCondLst>
                                  <p:childTnLst>
                                    <p:set>
                                      <p:cBhvr>
                                        <p:cTn id="41" dur="1" fill="hold">
                                          <p:stCondLst>
                                            <p:cond delay="0"/>
                                          </p:stCondLst>
                                        </p:cTn>
                                        <p:tgtEl>
                                          <p:spTgt spid="112"/>
                                        </p:tgtEl>
                                        <p:attrNameLst>
                                          <p:attrName>style.visibility</p:attrName>
                                        </p:attrNameLst>
                                      </p:cBhvr>
                                      <p:to>
                                        <p:strVal val="visible"/>
                                      </p:to>
                                    </p:set>
                                    <p:animEffect transition="in" filter="wipe(left)">
                                      <p:cBhvr>
                                        <p:cTn id="42" dur="500"/>
                                        <p:tgtEl>
                                          <p:spTgt spid="112"/>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fade">
                                      <p:cBhvr>
                                        <p:cTn id="46" dur="500"/>
                                        <p:tgtEl>
                                          <p:spTgt spid="78"/>
                                        </p:tgtEl>
                                      </p:cBhvr>
                                    </p:animEffect>
                                  </p:childTnLst>
                                </p:cTn>
                              </p:par>
                              <p:par>
                                <p:cTn id="47" presetID="22" presetClass="entr" presetSubtype="4" fill="hold" nodeType="withEffect">
                                  <p:stCondLst>
                                    <p:cond delay="0"/>
                                  </p:stCondLst>
                                  <p:childTnLst>
                                    <p:set>
                                      <p:cBhvr>
                                        <p:cTn id="48" dur="1" fill="hold">
                                          <p:stCondLst>
                                            <p:cond delay="0"/>
                                          </p:stCondLst>
                                        </p:cTn>
                                        <p:tgtEl>
                                          <p:spTgt spid="106"/>
                                        </p:tgtEl>
                                        <p:attrNameLst>
                                          <p:attrName>style.visibility</p:attrName>
                                        </p:attrNameLst>
                                      </p:cBhvr>
                                      <p:to>
                                        <p:strVal val="visible"/>
                                      </p:to>
                                    </p:set>
                                    <p:animEffect transition="in" filter="wipe(down)">
                                      <p:cBhvr>
                                        <p:cTn id="49" dur="500"/>
                                        <p:tgtEl>
                                          <p:spTgt spid="106"/>
                                        </p:tgtEl>
                                      </p:cBhvr>
                                    </p:animEffect>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fade">
                                      <p:cBhvr>
                                        <p:cTn id="53" dur="500"/>
                                        <p:tgtEl>
                                          <p:spTgt spid="95"/>
                                        </p:tgtEl>
                                      </p:cBhvr>
                                    </p:animEffect>
                                  </p:childTnLst>
                                </p:cTn>
                              </p:par>
                              <p:par>
                                <p:cTn id="54" presetID="22" presetClass="entr" presetSubtype="4" fill="hold" nodeType="withEffect">
                                  <p:stCondLst>
                                    <p:cond delay="0"/>
                                  </p:stCondLst>
                                  <p:childTnLst>
                                    <p:set>
                                      <p:cBhvr>
                                        <p:cTn id="55" dur="1" fill="hold">
                                          <p:stCondLst>
                                            <p:cond delay="0"/>
                                          </p:stCondLst>
                                        </p:cTn>
                                        <p:tgtEl>
                                          <p:spTgt spid="100"/>
                                        </p:tgtEl>
                                        <p:attrNameLst>
                                          <p:attrName>style.visibility</p:attrName>
                                        </p:attrNameLst>
                                      </p:cBhvr>
                                      <p:to>
                                        <p:strVal val="visible"/>
                                      </p:to>
                                    </p:set>
                                    <p:animEffect transition="in" filter="wipe(down)">
                                      <p:cBhvr>
                                        <p:cTn id="56" dur="500"/>
                                        <p:tgtEl>
                                          <p:spTgt spid="100"/>
                                        </p:tgtEl>
                                      </p:cBhvr>
                                    </p:animEffect>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par>
                                <p:cTn id="61" presetID="22" presetClass="entr" presetSubtype="4" fill="hold"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down)">
                                      <p:cBhvr>
                                        <p:cTn id="63" dur="500"/>
                                        <p:tgtEl>
                                          <p:spTgt spid="66"/>
                                        </p:tgtEl>
                                      </p:cBhvr>
                                    </p:animEffect>
                                  </p:childTnLst>
                                </p:cTn>
                              </p:par>
                            </p:childTnLst>
                          </p:cTn>
                        </p:par>
                        <p:par>
                          <p:cTn id="64" fill="hold">
                            <p:stCondLst>
                              <p:cond delay="6000"/>
                            </p:stCondLst>
                            <p:childTnLst>
                              <p:par>
                                <p:cTn id="65" presetID="10" presetClass="entr" presetSubtype="0"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22" presetClass="entr" presetSubtype="4" fill="hold"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wipe(down)">
                                      <p:cBhvr>
                                        <p:cTn id="70" dur="500"/>
                                        <p:tgtEl>
                                          <p:spTgt spid="47"/>
                                        </p:tgtEl>
                                      </p:cBhvr>
                                    </p:animEffect>
                                  </p:childTnLst>
                                </p:cTn>
                              </p:par>
                            </p:childTnLst>
                          </p:cTn>
                        </p:par>
                        <p:par>
                          <p:cTn id="71" fill="hold">
                            <p:stCondLst>
                              <p:cond delay="6500"/>
                            </p:stCondLst>
                            <p:childTnLst>
                              <p:par>
                                <p:cTn id="72" presetID="10" presetClass="entr" presetSubtype="0" fill="hold" grpId="0" nodeType="after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childTnLst>
                                </p:cTn>
                              </p:par>
                              <p:par>
                                <p:cTn id="75" presetID="22" presetClass="entr" presetSubtype="4"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wipe(down)">
                                      <p:cBhvr>
                                        <p:cTn id="77" dur="500"/>
                                        <p:tgtEl>
                                          <p:spTgt spid="58"/>
                                        </p:tgtEl>
                                      </p:cBhvr>
                                    </p:animEffect>
                                  </p:childTnLst>
                                </p:cTn>
                              </p:par>
                            </p:childTnLst>
                          </p:cTn>
                        </p:par>
                        <p:par>
                          <p:cTn id="78" fill="hold">
                            <p:stCondLst>
                              <p:cond delay="7000"/>
                            </p:stCondLst>
                            <p:childTnLst>
                              <p:par>
                                <p:cTn id="79" presetID="10" presetClass="entr" presetSubtype="0"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par>
                                <p:cTn id="82" presetID="22" presetClass="entr" presetSubtype="4" fill="hold"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down)">
                                      <p:cBhvr>
                                        <p:cTn id="84" dur="500"/>
                                        <p:tgtEl>
                                          <p:spTgt spid="24"/>
                                        </p:tgtEl>
                                      </p:cBhvr>
                                    </p:animEffect>
                                  </p:childTnLst>
                                </p:cTn>
                              </p:par>
                            </p:childTnLst>
                          </p:cTn>
                        </p:par>
                        <p:par>
                          <p:cTn id="85" fill="hold">
                            <p:stCondLst>
                              <p:cond delay="7500"/>
                            </p:stCondLst>
                            <p:childTnLst>
                              <p:par>
                                <p:cTn id="86" presetID="10" presetClass="entr" presetSubtype="0" fill="hold" grpId="0" nodeType="after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par>
                                <p:cTn id="89" presetID="22" presetClass="entr" presetSubtype="2" fill="hold"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ipe(right)">
                                      <p:cBhvr>
                                        <p:cTn id="91" dur="500"/>
                                        <p:tgtEl>
                                          <p:spTgt spid="29"/>
                                        </p:tgtEl>
                                      </p:cBhvr>
                                    </p:animEffect>
                                  </p:childTnLst>
                                </p:cTn>
                              </p:par>
                            </p:childTnLst>
                          </p:cTn>
                        </p:par>
                        <p:par>
                          <p:cTn id="92" fill="hold">
                            <p:stCondLst>
                              <p:cond delay="8000"/>
                            </p:stCondLst>
                            <p:childTnLst>
                              <p:par>
                                <p:cTn id="93" presetID="10" presetClass="entr" presetSubtype="0" fill="hold" grpId="0" nodeType="afterEffect">
                                  <p:stCondLst>
                                    <p:cond delay="0"/>
                                  </p:stCondLst>
                                  <p:childTnLst>
                                    <p:set>
                                      <p:cBhvr>
                                        <p:cTn id="94" dur="1" fill="hold">
                                          <p:stCondLst>
                                            <p:cond delay="0"/>
                                          </p:stCondLst>
                                        </p:cTn>
                                        <p:tgtEl>
                                          <p:spTgt spid="86"/>
                                        </p:tgtEl>
                                        <p:attrNameLst>
                                          <p:attrName>style.visibility</p:attrName>
                                        </p:attrNameLst>
                                      </p:cBhvr>
                                      <p:to>
                                        <p:strVal val="visible"/>
                                      </p:to>
                                    </p:set>
                                    <p:animEffect transition="in" filter="fade">
                                      <p:cBhvr>
                                        <p:cTn id="95" dur="500"/>
                                        <p:tgtEl>
                                          <p:spTgt spid="86"/>
                                        </p:tgtEl>
                                      </p:cBhvr>
                                    </p:animEffect>
                                  </p:childTnLst>
                                </p:cTn>
                              </p:par>
                              <p:par>
                                <p:cTn id="96" presetID="22" presetClass="entr" presetSubtype="2" fill="hold" nodeType="withEffect">
                                  <p:stCondLst>
                                    <p:cond delay="0"/>
                                  </p:stCondLst>
                                  <p:childTnLst>
                                    <p:set>
                                      <p:cBhvr>
                                        <p:cTn id="97" dur="1" fill="hold">
                                          <p:stCondLst>
                                            <p:cond delay="0"/>
                                          </p:stCondLst>
                                        </p:cTn>
                                        <p:tgtEl>
                                          <p:spTgt spid="96"/>
                                        </p:tgtEl>
                                        <p:attrNameLst>
                                          <p:attrName>style.visibility</p:attrName>
                                        </p:attrNameLst>
                                      </p:cBhvr>
                                      <p:to>
                                        <p:strVal val="visible"/>
                                      </p:to>
                                    </p:set>
                                    <p:animEffect transition="in" filter="wipe(right)">
                                      <p:cBhvr>
                                        <p:cTn id="98" dur="500"/>
                                        <p:tgtEl>
                                          <p:spTgt spid="96"/>
                                        </p:tgtEl>
                                      </p:cBhvr>
                                    </p:animEffect>
                                  </p:childTnLst>
                                </p:cTn>
                              </p:par>
                            </p:childTnLst>
                          </p:cTn>
                        </p:par>
                        <p:par>
                          <p:cTn id="99" fill="hold">
                            <p:stCondLst>
                              <p:cond delay="8500"/>
                            </p:stCondLst>
                            <p:childTnLst>
                              <p:par>
                                <p:cTn id="100" presetID="10" presetClass="entr" presetSubtype="0" fill="hold" grpId="0" nodeType="after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500"/>
                                        <p:tgtEl>
                                          <p:spTgt spid="21"/>
                                        </p:tgtEl>
                                      </p:cBhvr>
                                    </p:animEffect>
                                  </p:childTnLst>
                                </p:cTn>
                              </p:par>
                              <p:par>
                                <p:cTn id="103" presetID="22" presetClass="entr" presetSubtype="1" fill="hold" nodeType="with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wipe(up)">
                                      <p:cBhvr>
                                        <p:cTn id="10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8" grpId="0" animBg="1"/>
      <p:bldP spid="41" grpId="0" animBg="1"/>
      <p:bldP spid="46" grpId="0" animBg="1"/>
      <p:bldP spid="57" grpId="0" animBg="1"/>
      <p:bldP spid="78" grpId="0" animBg="1"/>
      <p:bldP spid="80" grpId="0" animBg="1"/>
      <p:bldP spid="81" grpId="0" animBg="1"/>
      <p:bldP spid="82" grpId="0" animBg="1"/>
      <p:bldP spid="83" grpId="0" animBg="1"/>
      <p:bldP spid="84" grpId="0" animBg="1"/>
      <p:bldP spid="86" grpId="0" animBg="1"/>
      <p:bldP spid="9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p:txBody>
          <a:bodyPr>
            <a:normAutofit/>
          </a:bodyPr>
          <a:lstStyle/>
          <a:p>
            <a:r>
              <a:rPr lang="en-GB" dirty="0" smtClean="0"/>
              <a:t>Benefits </a:t>
            </a:r>
            <a:r>
              <a:rPr lang="en-GB" dirty="0"/>
              <a:t>of </a:t>
            </a:r>
            <a:r>
              <a:rPr lang="en-GB" dirty="0" smtClean="0"/>
              <a:t>tech-enabled care</a:t>
            </a:r>
            <a:endParaRPr lang="en-GB" dirty="0"/>
          </a:p>
        </p:txBody>
      </p:sp>
      <p:graphicFrame>
        <p:nvGraphicFramePr>
          <p:cNvPr id="3" name="Table: Stakeholder benefits"/>
          <p:cNvGraphicFramePr>
            <a:graphicFrameLocks noGrp="1"/>
          </p:cNvGraphicFramePr>
          <p:nvPr>
            <p:extLst>
              <p:ext uri="{D42A27DB-BD31-4B8C-83A1-F6EECF244321}">
                <p14:modId xmlns:p14="http://schemas.microsoft.com/office/powerpoint/2010/main" val="879628106"/>
              </p:ext>
            </p:extLst>
          </p:nvPr>
        </p:nvGraphicFramePr>
        <p:xfrm>
          <a:off x="468774" y="1396996"/>
          <a:ext cx="8243425" cy="4513740"/>
        </p:xfrm>
        <a:graphic>
          <a:graphicData uri="http://schemas.openxmlformats.org/drawingml/2006/table">
            <a:tbl>
              <a:tblPr firstRow="1" bandRow="1">
                <a:tableStyleId>{5C22544A-7EE6-4342-B048-85BDC9FD1C3A}</a:tableStyleId>
              </a:tblPr>
              <a:tblGrid>
                <a:gridCol w="1648685"/>
                <a:gridCol w="1648685"/>
                <a:gridCol w="1648685"/>
                <a:gridCol w="1648685"/>
                <a:gridCol w="1648685"/>
              </a:tblGrid>
              <a:tr h="634354">
                <a:tc>
                  <a:txBody>
                    <a:bodyPr/>
                    <a:lstStyle/>
                    <a:p>
                      <a:pPr algn="ctr"/>
                      <a:r>
                        <a:rPr lang="en-GB" dirty="0" smtClean="0">
                          <a:latin typeface="Arial" panose="020B0604020202020204" pitchFamily="34" charset="0"/>
                          <a:cs typeface="Arial" panose="020B0604020202020204" pitchFamily="34" charset="0"/>
                        </a:rPr>
                        <a:t>Individuals</a:t>
                      </a:r>
                      <a:endParaRPr lang="en-GB" dirty="0">
                        <a:latin typeface="Arial" panose="020B0604020202020204" pitchFamily="34" charset="0"/>
                        <a:cs typeface="Arial" panose="020B0604020202020204" pitchFamily="34" charset="0"/>
                      </a:endParaRPr>
                    </a:p>
                  </a:txBody>
                  <a:tcPr anchor="ctr">
                    <a:solidFill>
                      <a:srgbClr val="582F7A"/>
                    </a:solidFill>
                  </a:tcPr>
                </a:tc>
                <a:tc>
                  <a:txBody>
                    <a:bodyPr/>
                    <a:lstStyle/>
                    <a:p>
                      <a:pPr algn="ctr"/>
                      <a:r>
                        <a:rPr lang="en-GB" dirty="0" smtClean="0">
                          <a:latin typeface="Arial" panose="020B0604020202020204" pitchFamily="34" charset="0"/>
                          <a:cs typeface="Arial" panose="020B0604020202020204" pitchFamily="34" charset="0"/>
                        </a:rPr>
                        <a:t>Carers</a:t>
                      </a:r>
                      <a:endParaRPr lang="en-GB" dirty="0">
                        <a:latin typeface="Arial" panose="020B0604020202020204" pitchFamily="34" charset="0"/>
                        <a:cs typeface="Arial" panose="020B0604020202020204" pitchFamily="34" charset="0"/>
                      </a:endParaRPr>
                    </a:p>
                  </a:txBody>
                  <a:tcPr anchor="ctr">
                    <a:solidFill>
                      <a:schemeClr val="accent5">
                        <a:lumMod val="75000"/>
                      </a:schemeClr>
                    </a:solidFill>
                  </a:tcPr>
                </a:tc>
                <a:tc>
                  <a:txBody>
                    <a:bodyPr/>
                    <a:lstStyle/>
                    <a:p>
                      <a:pPr algn="ctr"/>
                      <a:r>
                        <a:rPr lang="en-GB" dirty="0" smtClean="0">
                          <a:latin typeface="Arial" panose="020B0604020202020204" pitchFamily="34" charset="0"/>
                          <a:cs typeface="Arial" panose="020B0604020202020204" pitchFamily="34" charset="0"/>
                        </a:rPr>
                        <a:t>Social</a:t>
                      </a:r>
                      <a:r>
                        <a:rPr lang="en-GB" baseline="0" dirty="0" smtClean="0">
                          <a:latin typeface="Arial" panose="020B0604020202020204" pitchFamily="34" charset="0"/>
                          <a:cs typeface="Arial" panose="020B0604020202020204" pitchFamily="34" charset="0"/>
                        </a:rPr>
                        <a:t> care</a:t>
                      </a:r>
                      <a:endParaRPr lang="en-GB" dirty="0">
                        <a:latin typeface="Arial" panose="020B0604020202020204" pitchFamily="34" charset="0"/>
                        <a:cs typeface="Arial" panose="020B0604020202020204" pitchFamily="34" charset="0"/>
                      </a:endParaRPr>
                    </a:p>
                  </a:txBody>
                  <a:tcPr anchor="ctr">
                    <a:solidFill>
                      <a:srgbClr val="FFC000"/>
                    </a:solidFill>
                  </a:tcPr>
                </a:tc>
                <a:tc>
                  <a:txBody>
                    <a:bodyPr/>
                    <a:lstStyle/>
                    <a:p>
                      <a:pPr algn="ctr"/>
                      <a:r>
                        <a:rPr lang="en-GB" dirty="0" smtClean="0">
                          <a:latin typeface="Arial" panose="020B0604020202020204" pitchFamily="34" charset="0"/>
                          <a:cs typeface="Arial" panose="020B0604020202020204" pitchFamily="34" charset="0"/>
                        </a:rPr>
                        <a:t>Housing providers</a:t>
                      </a:r>
                      <a:endParaRPr lang="en-GB" dirty="0">
                        <a:latin typeface="Arial" panose="020B0604020202020204" pitchFamily="34" charset="0"/>
                        <a:cs typeface="Arial" panose="020B0604020202020204" pitchFamily="34" charset="0"/>
                      </a:endParaRPr>
                    </a:p>
                  </a:txBody>
                  <a:tcPr anchor="ctr">
                    <a:solidFill>
                      <a:srgbClr val="69A830"/>
                    </a:solidFill>
                  </a:tcPr>
                </a:tc>
                <a:tc>
                  <a:txBody>
                    <a:bodyPr/>
                    <a:lstStyle/>
                    <a:p>
                      <a:pPr algn="ctr"/>
                      <a:r>
                        <a:rPr lang="en-GB" dirty="0" smtClean="0">
                          <a:latin typeface="Arial" panose="020B0604020202020204" pitchFamily="34" charset="0"/>
                          <a:cs typeface="Arial" panose="020B0604020202020204" pitchFamily="34" charset="0"/>
                        </a:rPr>
                        <a:t>Health economy</a:t>
                      </a:r>
                      <a:endParaRPr lang="en-GB" dirty="0">
                        <a:latin typeface="Arial" panose="020B0604020202020204" pitchFamily="34" charset="0"/>
                        <a:cs typeface="Arial" panose="020B0604020202020204" pitchFamily="34" charset="0"/>
                      </a:endParaRPr>
                    </a:p>
                  </a:txBody>
                  <a:tcPr anchor="ctr">
                    <a:solidFill>
                      <a:srgbClr val="C00000"/>
                    </a:solidFill>
                  </a:tcPr>
                </a:tc>
              </a:tr>
              <a:tr h="734220">
                <a:tc>
                  <a:txBody>
                    <a:bodyPr/>
                    <a:lstStyle>
                      <a:lvl1pPr>
                        <a:spcBef>
                          <a:spcPct val="20000"/>
                        </a:spcBef>
                        <a:defRPr sz="28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anose="02020603050405020304"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Increased choice in managing risk</a:t>
                      </a:r>
                    </a:p>
                  </a:txBody>
                  <a:tcPr marT="45719" marB="45719"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Improved peace of mind</a:t>
                      </a:r>
                    </a:p>
                  </a:txBody>
                  <a:tcPr anchor="ct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Reduced/delay admissions to care homes</a:t>
                      </a:r>
                    </a:p>
                  </a:txBody>
                  <a:tcPr anchor="ctr" horzOverflow="overflow">
                    <a:solidFill>
                      <a:srgbClr val="FEF2AC"/>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Reduced voids in sheltered housing</a:t>
                      </a:r>
                    </a:p>
                  </a:txBody>
                  <a:tcPr anchor="ctr"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lang="en-GB" sz="1400" b="0" dirty="0" smtClean="0">
                          <a:latin typeface="Arial" panose="020B0604020202020204" pitchFamily="34" charset="0"/>
                          <a:cs typeface="Arial" panose="020B0604020202020204" pitchFamily="34" charset="0"/>
                        </a:rPr>
                        <a:t>Reduced hospital admissions and readmissions</a:t>
                      </a:r>
                    </a:p>
                  </a:txBody>
                  <a:tcPr anchor="ctr" horzOverflow="overflow">
                    <a:solidFill>
                      <a:schemeClr val="accent2">
                        <a:lumMod val="20000"/>
                        <a:lumOff val="80000"/>
                      </a:schemeClr>
                    </a:solidFill>
                  </a:tcPr>
                </a:tc>
              </a:tr>
              <a:tr h="936427">
                <a:tc>
                  <a:txBody>
                    <a:bodyPr/>
                    <a:lstStyle>
                      <a:lvl1pPr>
                        <a:spcBef>
                          <a:spcPct val="20000"/>
                        </a:spcBef>
                        <a:defRPr sz="28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anose="02020603050405020304"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Support for self-care and prevention</a:t>
                      </a:r>
                    </a:p>
                  </a:txBody>
                  <a:tcPr marT="45719" marB="45719"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Reduces anxiety</a:t>
                      </a:r>
                    </a:p>
                  </a:txBody>
                  <a:tcPr anchor="ct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Improved assessments of needs and risks</a:t>
                      </a:r>
                    </a:p>
                  </a:txBody>
                  <a:tcPr anchor="ctr" horzOverflow="overflow">
                    <a:solidFill>
                      <a:srgbClr val="FEF2AC"/>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Increased demand for shared housing</a:t>
                      </a:r>
                    </a:p>
                  </a:txBody>
                  <a:tcPr anchor="ctr"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lang="en-GB" sz="1400" b="0" dirty="0" smtClean="0">
                          <a:latin typeface="Arial" panose="020B0604020202020204" pitchFamily="34" charset="0"/>
                          <a:cs typeface="Arial" panose="020B0604020202020204" pitchFamily="34" charset="0"/>
                        </a:rPr>
                        <a:t>Improved medication</a:t>
                      </a:r>
                      <a:r>
                        <a:rPr lang="en-GB" sz="1400" b="0" baseline="0" dirty="0" smtClean="0">
                          <a:latin typeface="Arial" panose="020B0604020202020204" pitchFamily="34" charset="0"/>
                          <a:cs typeface="Arial" panose="020B0604020202020204" pitchFamily="34" charset="0"/>
                        </a:rPr>
                        <a:t> / </a:t>
                      </a:r>
                      <a:r>
                        <a:rPr lang="en-GB" sz="1400" b="0" dirty="0" smtClean="0">
                          <a:latin typeface="Arial" panose="020B0604020202020204" pitchFamily="34" charset="0"/>
                          <a:cs typeface="Arial" panose="020B0604020202020204" pitchFamily="34" charset="0"/>
                        </a:rPr>
                        <a:t>therapy compliance</a:t>
                      </a:r>
                    </a:p>
                  </a:txBody>
                  <a:tcPr anchor="ctr" horzOverflow="overflow">
                    <a:solidFill>
                      <a:schemeClr val="accent2">
                        <a:lumMod val="20000"/>
                        <a:lumOff val="80000"/>
                      </a:schemeClr>
                    </a:solidFill>
                  </a:tcPr>
                </a:tc>
              </a:tr>
              <a:tr h="724976">
                <a:tc>
                  <a:txBody>
                    <a:bodyPr/>
                    <a:lstStyle>
                      <a:lvl1pPr>
                        <a:spcBef>
                          <a:spcPct val="20000"/>
                        </a:spcBef>
                        <a:defRPr sz="28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anose="02020603050405020304"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Improved quality of life</a:t>
                      </a:r>
                    </a:p>
                  </a:txBody>
                  <a:tcPr marT="45719" marB="45719"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Improved quality of life</a:t>
                      </a:r>
                    </a:p>
                  </a:txBody>
                  <a:tcPr anchor="ct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Fewer delayed transfers of care</a:t>
                      </a:r>
                    </a:p>
                  </a:txBody>
                  <a:tcPr anchor="ctr" horzOverflow="overflow">
                    <a:solidFill>
                      <a:srgbClr val="FEF2AC"/>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Fewer incidents of accidental damage</a:t>
                      </a:r>
                    </a:p>
                  </a:txBody>
                  <a:tcPr anchor="ctr"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lang="en-GB" sz="1400" b="0" dirty="0" smtClean="0">
                          <a:latin typeface="Arial" panose="020B0604020202020204" pitchFamily="34" charset="0"/>
                          <a:cs typeface="Arial" panose="020B0604020202020204" pitchFamily="34" charset="0"/>
                        </a:rPr>
                        <a:t>Fewer ambulance call outs and A&amp;E presentations</a:t>
                      </a:r>
                    </a:p>
                  </a:txBody>
                  <a:tcPr anchor="ctr" horzOverflow="overflow">
                    <a:solidFill>
                      <a:schemeClr val="accent2">
                        <a:lumMod val="20000"/>
                        <a:lumOff val="80000"/>
                      </a:schemeClr>
                    </a:solidFill>
                  </a:tcPr>
                </a:tc>
              </a:tr>
              <a:tr h="724976">
                <a:tc>
                  <a:txBody>
                    <a:bodyPr/>
                    <a:lstStyle>
                      <a:lvl1pPr>
                        <a:spcBef>
                          <a:spcPct val="20000"/>
                        </a:spcBef>
                        <a:defRPr sz="28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anose="02020603050405020304"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Increased independence</a:t>
                      </a:r>
                    </a:p>
                  </a:txBody>
                  <a:tcPr marT="45719" marB="45719"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Increased independence</a:t>
                      </a:r>
                    </a:p>
                  </a:txBody>
                  <a:tcPr anchor="ct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Reduction of loneliness and social isolation</a:t>
                      </a:r>
                    </a:p>
                  </a:txBody>
                  <a:tcPr anchor="ctr" horzOverflow="overflow">
                    <a:solidFill>
                      <a:srgbClr val="FEF2AC"/>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New roles for wardens and support staff</a:t>
                      </a:r>
                    </a:p>
                  </a:txBody>
                  <a:tcPr anchor="ctr"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lang="en-GB" sz="1400" b="0" dirty="0" smtClean="0">
                          <a:latin typeface="Arial" panose="020B0604020202020204" pitchFamily="34" charset="0"/>
                          <a:cs typeface="Arial" panose="020B0604020202020204" pitchFamily="34" charset="0"/>
                        </a:rPr>
                        <a:t>Improved access to specialists and 2</a:t>
                      </a:r>
                      <a:r>
                        <a:rPr lang="en-GB" sz="1400" b="0" baseline="30000" dirty="0" smtClean="0">
                          <a:latin typeface="Arial" panose="020B0604020202020204" pitchFamily="34" charset="0"/>
                          <a:cs typeface="Arial" panose="020B0604020202020204" pitchFamily="34" charset="0"/>
                        </a:rPr>
                        <a:t>nd</a:t>
                      </a:r>
                      <a:r>
                        <a:rPr lang="en-GB" sz="1400" b="0" dirty="0" smtClean="0">
                          <a:latin typeface="Arial" panose="020B0604020202020204" pitchFamily="34" charset="0"/>
                          <a:cs typeface="Arial" panose="020B0604020202020204" pitchFamily="34" charset="0"/>
                        </a:rPr>
                        <a:t> opinions</a:t>
                      </a:r>
                    </a:p>
                  </a:txBody>
                  <a:tcPr anchor="ctr" horzOverflow="overflow">
                    <a:solidFill>
                      <a:schemeClr val="accent2">
                        <a:lumMod val="20000"/>
                        <a:lumOff val="80000"/>
                      </a:schemeClr>
                    </a:solidFill>
                  </a:tcPr>
                </a:tc>
              </a:tr>
              <a:tr h="724976">
                <a:tc>
                  <a:txBody>
                    <a:bodyPr/>
                    <a:lstStyle>
                      <a:lvl1pPr>
                        <a:spcBef>
                          <a:spcPct val="20000"/>
                        </a:spcBef>
                        <a:defRPr sz="28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anose="02020603050405020304"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anose="020B0609070205080204" pitchFamily="49" charset="-128"/>
                          <a:cs typeface="Arial" panose="020B0604020202020204" pitchFamily="34" charset="0"/>
                        </a:rPr>
                        <a:t>Improved access to services</a:t>
                      </a:r>
                    </a:p>
                  </a:txBody>
                  <a:tcPr marT="45719" marB="45719"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More opportunities for respite</a:t>
                      </a:r>
                    </a:p>
                  </a:txBody>
                  <a:tcPr anchor="ct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Reduced demand for homecare </a:t>
                      </a:r>
                    </a:p>
                  </a:txBody>
                  <a:tcPr anchor="ctr" horzOverflow="overflow">
                    <a:solidFill>
                      <a:srgbClr val="FEF2AC"/>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kumimoji="0" lang="en-GB" sz="1400" b="0" i="0" u="none" strike="noStrike" cap="none" normalizeH="0" baseline="0" dirty="0" smtClean="0">
                          <a:ln>
                            <a:noFill/>
                          </a:ln>
                          <a:solidFill>
                            <a:srgbClr val="000000"/>
                          </a:solidFill>
                          <a:effectLst/>
                          <a:latin typeface="Arial" panose="020B0604020202020204" pitchFamily="34" charset="0"/>
                          <a:ea typeface="MS Gothic" pitchFamily="49" charset="-128"/>
                          <a:cs typeface="Arial" panose="020B0604020202020204" pitchFamily="34" charset="0"/>
                        </a:rPr>
                        <a:t>Improved security of properties</a:t>
                      </a:r>
                    </a:p>
                  </a:txBody>
                  <a:tcPr anchor="ctr"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ts val="0"/>
                        </a:spcAft>
                        <a:buClr>
                          <a:srgbClr val="000000"/>
                        </a:buClr>
                        <a:buSzPct val="100000"/>
                        <a:buFont typeface="Times New Roman" pitchFamily="18" charset="0"/>
                        <a:buNone/>
                        <a:tabLst/>
                      </a:pPr>
                      <a:r>
                        <a:rPr lang="en-GB" sz="1400" b="0" dirty="0" smtClean="0">
                          <a:latin typeface="Arial" panose="020B0604020202020204" pitchFamily="34" charset="0"/>
                          <a:cs typeface="Arial" panose="020B0604020202020204" pitchFamily="34" charset="0"/>
                        </a:rPr>
                        <a:t>Shorter hospital stays and rapid discharge</a:t>
                      </a:r>
                    </a:p>
                  </a:txBody>
                  <a:tcPr anchor="ctr" horzOverflow="overflow">
                    <a:solidFill>
                      <a:schemeClr val="accent2">
                        <a:lumMod val="20000"/>
                        <a:lumOff val="80000"/>
                      </a:schemeClr>
                    </a:solidFill>
                  </a:tcPr>
                </a:tc>
              </a:tr>
            </a:tbl>
          </a:graphicData>
        </a:graphic>
      </p:graphicFrame>
      <p:sp>
        <p:nvSpPr>
          <p:cNvPr id="4" name="Mask: Table headings"/>
          <p:cNvSpPr/>
          <p:nvPr/>
        </p:nvSpPr>
        <p:spPr>
          <a:xfrm>
            <a:off x="468774" y="1396996"/>
            <a:ext cx="8243426" cy="628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ask: Column 1"/>
          <p:cNvSpPr/>
          <p:nvPr/>
        </p:nvSpPr>
        <p:spPr>
          <a:xfrm>
            <a:off x="468773" y="2046203"/>
            <a:ext cx="1660969" cy="3885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Mask: Column 2"/>
          <p:cNvSpPr/>
          <p:nvPr/>
        </p:nvSpPr>
        <p:spPr>
          <a:xfrm>
            <a:off x="2129742" y="2046203"/>
            <a:ext cx="1632030" cy="3885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Mask: Column 3"/>
          <p:cNvSpPr/>
          <p:nvPr/>
        </p:nvSpPr>
        <p:spPr>
          <a:xfrm>
            <a:off x="3761772" y="2046203"/>
            <a:ext cx="1660969" cy="3885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Mask: Column 4"/>
          <p:cNvSpPr/>
          <p:nvPr/>
        </p:nvSpPr>
        <p:spPr>
          <a:xfrm>
            <a:off x="5422740" y="2046204"/>
            <a:ext cx="1632031" cy="3885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ask: Column 5"/>
          <p:cNvSpPr/>
          <p:nvPr/>
        </p:nvSpPr>
        <p:spPr>
          <a:xfrm>
            <a:off x="7054770" y="2025570"/>
            <a:ext cx="1657429" cy="3905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586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3000"/>
                                        <p:tgtEl>
                                          <p:spTgt spid="4"/>
                                        </p:tgtEl>
                                      </p:cBhvr>
                                    </p:animEffect>
                                    <p:set>
                                      <p:cBhvr>
                                        <p:cTn id="7" dur="1" fill="hold">
                                          <p:stCondLst>
                                            <p:cond delay="2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3000"/>
                                        <p:tgtEl>
                                          <p:spTgt spid="5"/>
                                        </p:tgtEl>
                                      </p:cBhvr>
                                    </p:animEffect>
                                    <p:set>
                                      <p:cBhvr>
                                        <p:cTn id="12" dur="1" fill="hold">
                                          <p:stCondLst>
                                            <p:cond delay="2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3000"/>
                                        <p:tgtEl>
                                          <p:spTgt spid="6"/>
                                        </p:tgtEl>
                                      </p:cBhvr>
                                    </p:animEffect>
                                    <p:set>
                                      <p:cBhvr>
                                        <p:cTn id="17" dur="1" fill="hold">
                                          <p:stCondLst>
                                            <p:cond delay="29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3000"/>
                                        <p:tgtEl>
                                          <p:spTgt spid="7"/>
                                        </p:tgtEl>
                                      </p:cBhvr>
                                    </p:animEffect>
                                    <p:set>
                                      <p:cBhvr>
                                        <p:cTn id="22" dur="1" fill="hold">
                                          <p:stCondLst>
                                            <p:cond delay="2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3000"/>
                                        <p:tgtEl>
                                          <p:spTgt spid="8"/>
                                        </p:tgtEl>
                                      </p:cBhvr>
                                    </p:animEffect>
                                    <p:set>
                                      <p:cBhvr>
                                        <p:cTn id="27" dur="1" fill="hold">
                                          <p:stCondLst>
                                            <p:cond delay="29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3000"/>
                                        <p:tgtEl>
                                          <p:spTgt spid="9"/>
                                        </p:tgtEl>
                                      </p:cBhvr>
                                    </p:animEffect>
                                    <p:set>
                                      <p:cBhvr>
                                        <p:cTn id="32"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The </a:t>
            </a:r>
            <a:r>
              <a:rPr lang="en-GB" dirty="0" smtClean="0"/>
              <a:t>process </a:t>
            </a:r>
            <a:r>
              <a:rPr lang="en-GB" dirty="0"/>
              <a:t>for </a:t>
            </a:r>
            <a:r>
              <a:rPr lang="en-GB" dirty="0" smtClean="0"/>
              <a:t>providing </a:t>
            </a:r>
            <a:r>
              <a:rPr lang="en-GB" dirty="0"/>
              <a:t>t</a:t>
            </a:r>
            <a:r>
              <a:rPr lang="en-GB" dirty="0" smtClean="0"/>
              <a:t>elecare</a:t>
            </a:r>
            <a:endParaRPr lang="en-GB" dirty="0"/>
          </a:p>
        </p:txBody>
      </p:sp>
      <p:graphicFrame>
        <p:nvGraphicFramePr>
          <p:cNvPr id="6" name="Diagram 5"/>
          <p:cNvGraphicFramePr/>
          <p:nvPr>
            <p:extLst>
              <p:ext uri="{D42A27DB-BD31-4B8C-83A1-F6EECF244321}">
                <p14:modId xmlns:p14="http://schemas.microsoft.com/office/powerpoint/2010/main" val="3438377918"/>
              </p:ext>
            </p:extLst>
          </p:nvPr>
        </p:nvGraphicFramePr>
        <p:xfrm>
          <a:off x="2152892" y="1250067"/>
          <a:ext cx="4872943" cy="479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277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dgm id="{DB4D8A1E-7D24-4158-843F-9BA31AFEF524}"/>
                                            </p:graphicEl>
                                          </p:spTgt>
                                        </p:tgtEl>
                                        <p:attrNameLst>
                                          <p:attrName>style.visibility</p:attrName>
                                        </p:attrNameLst>
                                      </p:cBhvr>
                                      <p:to>
                                        <p:strVal val="visible"/>
                                      </p:to>
                                    </p:set>
                                    <p:animEffect transition="in" filter="wipe(left)">
                                      <p:cBhvr>
                                        <p:cTn id="7" dur="500"/>
                                        <p:tgtEl>
                                          <p:spTgt spid="6">
                                            <p:graphicEl>
                                              <a:dgm id="{DB4D8A1E-7D24-4158-843F-9BA31AFEF524}"/>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graphicEl>
                                              <a:dgm id="{2B043695-2009-47DA-83DE-5EB972CA78AA}"/>
                                            </p:graphicEl>
                                          </p:spTgt>
                                        </p:tgtEl>
                                        <p:attrNameLst>
                                          <p:attrName>style.visibility</p:attrName>
                                        </p:attrNameLst>
                                      </p:cBhvr>
                                      <p:to>
                                        <p:strVal val="visible"/>
                                      </p:to>
                                    </p:set>
                                    <p:animEffect transition="in" filter="wipe(left)">
                                      <p:cBhvr>
                                        <p:cTn id="10" dur="500"/>
                                        <p:tgtEl>
                                          <p:spTgt spid="6">
                                            <p:graphicEl>
                                              <a:dgm id="{2B043695-2009-47DA-83DE-5EB972CA78A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graphicEl>
                                              <a:dgm id="{0254F4E4-A207-4F98-A501-6B06EB7FB0D4}"/>
                                            </p:graphicEl>
                                          </p:spTgt>
                                        </p:tgtEl>
                                        <p:attrNameLst>
                                          <p:attrName>style.visibility</p:attrName>
                                        </p:attrNameLst>
                                      </p:cBhvr>
                                      <p:to>
                                        <p:strVal val="visible"/>
                                      </p:to>
                                    </p:set>
                                    <p:animEffect transition="in" filter="wipe(up)">
                                      <p:cBhvr>
                                        <p:cTn id="15" dur="500"/>
                                        <p:tgtEl>
                                          <p:spTgt spid="6">
                                            <p:graphicEl>
                                              <a:dgm id="{0254F4E4-A207-4F98-A501-6B06EB7FB0D4}"/>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graphicEl>
                                              <a:dgm id="{474DD3EF-AE0E-4482-ADEB-078536D15C1F}"/>
                                            </p:graphicEl>
                                          </p:spTgt>
                                        </p:tgtEl>
                                        <p:attrNameLst>
                                          <p:attrName>style.visibility</p:attrName>
                                        </p:attrNameLst>
                                      </p:cBhvr>
                                      <p:to>
                                        <p:strVal val="visible"/>
                                      </p:to>
                                    </p:set>
                                    <p:animEffect transition="in" filter="wipe(up)">
                                      <p:cBhvr>
                                        <p:cTn id="18" dur="500"/>
                                        <p:tgtEl>
                                          <p:spTgt spid="6">
                                            <p:graphicEl>
                                              <a:dgm id="{474DD3EF-AE0E-4482-ADEB-078536D15C1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
                                            <p:graphicEl>
                                              <a:dgm id="{26F4DB96-1CD0-461C-9837-4CB8E7C11D8A}"/>
                                            </p:graphicEl>
                                          </p:spTgt>
                                        </p:tgtEl>
                                        <p:attrNameLst>
                                          <p:attrName>style.visibility</p:attrName>
                                        </p:attrNameLst>
                                      </p:cBhvr>
                                      <p:to>
                                        <p:strVal val="visible"/>
                                      </p:to>
                                    </p:set>
                                    <p:animEffect transition="in" filter="wipe(up)">
                                      <p:cBhvr>
                                        <p:cTn id="23" dur="500"/>
                                        <p:tgtEl>
                                          <p:spTgt spid="6">
                                            <p:graphicEl>
                                              <a:dgm id="{26F4DB96-1CD0-461C-9837-4CB8E7C11D8A}"/>
                                            </p:graphic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6">
                                            <p:graphicEl>
                                              <a:dgm id="{CACE2408-5C98-410C-9511-B5FDCA8BA753}"/>
                                            </p:graphicEl>
                                          </p:spTgt>
                                        </p:tgtEl>
                                        <p:attrNameLst>
                                          <p:attrName>style.visibility</p:attrName>
                                        </p:attrNameLst>
                                      </p:cBhvr>
                                      <p:to>
                                        <p:strVal val="visible"/>
                                      </p:to>
                                    </p:set>
                                    <p:animEffect transition="in" filter="wipe(up)">
                                      <p:cBhvr>
                                        <p:cTn id="26" dur="500"/>
                                        <p:tgtEl>
                                          <p:spTgt spid="6">
                                            <p:graphicEl>
                                              <a:dgm id="{CACE2408-5C98-410C-9511-B5FDCA8BA75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6">
                                            <p:graphicEl>
                                              <a:dgm id="{ECC169F0-7E68-4D0D-BF26-A4C3C7B0459F}"/>
                                            </p:graphicEl>
                                          </p:spTgt>
                                        </p:tgtEl>
                                        <p:attrNameLst>
                                          <p:attrName>style.visibility</p:attrName>
                                        </p:attrNameLst>
                                      </p:cBhvr>
                                      <p:to>
                                        <p:strVal val="visible"/>
                                      </p:to>
                                    </p:set>
                                    <p:animEffect transition="in" filter="wipe(right)">
                                      <p:cBhvr>
                                        <p:cTn id="31" dur="500"/>
                                        <p:tgtEl>
                                          <p:spTgt spid="6">
                                            <p:graphicEl>
                                              <a:dgm id="{ECC169F0-7E68-4D0D-BF26-A4C3C7B0459F}"/>
                                            </p:graphicEl>
                                          </p:spTgt>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6">
                                            <p:graphicEl>
                                              <a:dgm id="{B0A49762-6C78-40AA-83B2-33E21E4B62AD}"/>
                                            </p:graphicEl>
                                          </p:spTgt>
                                        </p:tgtEl>
                                        <p:attrNameLst>
                                          <p:attrName>style.visibility</p:attrName>
                                        </p:attrNameLst>
                                      </p:cBhvr>
                                      <p:to>
                                        <p:strVal val="visible"/>
                                      </p:to>
                                    </p:set>
                                    <p:animEffect transition="in" filter="wipe(right)">
                                      <p:cBhvr>
                                        <p:cTn id="34" dur="500"/>
                                        <p:tgtEl>
                                          <p:spTgt spid="6">
                                            <p:graphicEl>
                                              <a:dgm id="{B0A49762-6C78-40AA-83B2-33E21E4B62AD}"/>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6">
                                            <p:graphicEl>
                                              <a:dgm id="{DED003DA-3E5B-4EC5-A500-A3F5FC1F549C}"/>
                                            </p:graphicEl>
                                          </p:spTgt>
                                        </p:tgtEl>
                                        <p:attrNameLst>
                                          <p:attrName>style.visibility</p:attrName>
                                        </p:attrNameLst>
                                      </p:cBhvr>
                                      <p:to>
                                        <p:strVal val="visible"/>
                                      </p:to>
                                    </p:set>
                                    <p:animEffect transition="in" filter="wipe(right)">
                                      <p:cBhvr>
                                        <p:cTn id="39" dur="500"/>
                                        <p:tgtEl>
                                          <p:spTgt spid="6">
                                            <p:graphicEl>
                                              <a:dgm id="{DED003DA-3E5B-4EC5-A500-A3F5FC1F549C}"/>
                                            </p:graphicEl>
                                          </p:spTgt>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6">
                                            <p:graphicEl>
                                              <a:dgm id="{7CFD5789-19A6-48D6-A8B2-241875F525C7}"/>
                                            </p:graphicEl>
                                          </p:spTgt>
                                        </p:tgtEl>
                                        <p:attrNameLst>
                                          <p:attrName>style.visibility</p:attrName>
                                        </p:attrNameLst>
                                      </p:cBhvr>
                                      <p:to>
                                        <p:strVal val="visible"/>
                                      </p:to>
                                    </p:set>
                                    <p:animEffect transition="in" filter="wipe(right)">
                                      <p:cBhvr>
                                        <p:cTn id="42" dur="500"/>
                                        <p:tgtEl>
                                          <p:spTgt spid="6">
                                            <p:graphicEl>
                                              <a:dgm id="{7CFD5789-19A6-48D6-A8B2-241875F525C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graphicEl>
                                              <a:dgm id="{2CE21298-0F25-404A-8257-079E32914F04}"/>
                                            </p:graphicEl>
                                          </p:spTgt>
                                        </p:tgtEl>
                                        <p:attrNameLst>
                                          <p:attrName>style.visibility</p:attrName>
                                        </p:attrNameLst>
                                      </p:cBhvr>
                                      <p:to>
                                        <p:strVal val="visible"/>
                                      </p:to>
                                    </p:set>
                                    <p:animEffect transition="in" filter="wipe(down)">
                                      <p:cBhvr>
                                        <p:cTn id="47" dur="500"/>
                                        <p:tgtEl>
                                          <p:spTgt spid="6">
                                            <p:graphicEl>
                                              <a:dgm id="{2CE21298-0F25-404A-8257-079E32914F04}"/>
                                            </p:graphicEl>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
                                            <p:graphicEl>
                                              <a:dgm id="{F40ED3CD-9116-46B7-BF8F-0B54D1CA9576}"/>
                                            </p:graphicEl>
                                          </p:spTgt>
                                        </p:tgtEl>
                                        <p:attrNameLst>
                                          <p:attrName>style.visibility</p:attrName>
                                        </p:attrNameLst>
                                      </p:cBhvr>
                                      <p:to>
                                        <p:strVal val="visible"/>
                                      </p:to>
                                    </p:set>
                                    <p:animEffect transition="in" filter="wipe(down)">
                                      <p:cBhvr>
                                        <p:cTn id="50" dur="500"/>
                                        <p:tgtEl>
                                          <p:spTgt spid="6">
                                            <p:graphicEl>
                                              <a:dgm id="{F40ED3CD-9116-46B7-BF8F-0B54D1CA9576}"/>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6">
                                            <p:graphicEl>
                                              <a:dgm id="{5EC1D541-E9D3-4C9B-90E7-F4DBE0518644}"/>
                                            </p:graphicEl>
                                          </p:spTgt>
                                        </p:tgtEl>
                                        <p:attrNameLst>
                                          <p:attrName>style.visibility</p:attrName>
                                        </p:attrNameLst>
                                      </p:cBhvr>
                                      <p:to>
                                        <p:strVal val="visible"/>
                                      </p:to>
                                    </p:set>
                                    <p:animEffect transition="in" filter="wipe(left)">
                                      <p:cBhvr>
                                        <p:cTn id="55" dur="500"/>
                                        <p:tgtEl>
                                          <p:spTgt spid="6">
                                            <p:graphicEl>
                                              <a:dgm id="{5EC1D541-E9D3-4C9B-90E7-F4DBE0518644}"/>
                                            </p:graphic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6">
                                            <p:graphicEl>
                                              <a:dgm id="{5E70CF9D-AA67-4825-8725-A86489855D04}"/>
                                            </p:graphicEl>
                                          </p:spTgt>
                                        </p:tgtEl>
                                        <p:attrNameLst>
                                          <p:attrName>style.visibility</p:attrName>
                                        </p:attrNameLst>
                                      </p:cBhvr>
                                      <p:to>
                                        <p:strVal val="visible"/>
                                      </p:to>
                                    </p:set>
                                    <p:animEffect transition="in" filter="wipe(left)">
                                      <p:cBhvr>
                                        <p:cTn id="58" dur="500"/>
                                        <p:tgtEl>
                                          <p:spTgt spid="6">
                                            <p:graphicEl>
                                              <a:dgm id="{5E70CF9D-AA67-4825-8725-A86489855D0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Assessing for risk</a:t>
            </a:r>
            <a:endParaRPr lang="en-GB" dirty="0"/>
          </a:p>
        </p:txBody>
      </p:sp>
      <p:sp>
        <p:nvSpPr>
          <p:cNvPr id="4" name="Risk"/>
          <p:cNvSpPr/>
          <p:nvPr/>
        </p:nvSpPr>
        <p:spPr>
          <a:xfrm>
            <a:off x="686523" y="1402289"/>
            <a:ext cx="7905509" cy="1080000"/>
          </a:xfrm>
          <a:prstGeom prst="roundRect">
            <a:avLst/>
          </a:prstGeom>
          <a:solidFill>
            <a:srgbClr val="69A8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smtClean="0"/>
              <a:t>The </a:t>
            </a:r>
            <a:r>
              <a:rPr lang="en-GB" sz="2800" b="1" dirty="0" smtClean="0"/>
              <a:t>risk</a:t>
            </a:r>
            <a:r>
              <a:rPr lang="en-GB" sz="2800" dirty="0" smtClean="0"/>
              <a:t> associated with a potential accident/dangerous incident</a:t>
            </a:r>
            <a:endParaRPr lang="en-GB" sz="2800" dirty="0"/>
          </a:p>
        </p:txBody>
      </p:sp>
      <p:sp>
        <p:nvSpPr>
          <p:cNvPr id="5" name="Equals"/>
          <p:cNvSpPr txBox="1">
            <a:spLocks noChangeArrowheads="1"/>
          </p:cNvSpPr>
          <p:nvPr/>
        </p:nvSpPr>
        <p:spPr bwMode="auto">
          <a:xfrm>
            <a:off x="4312157" y="2375331"/>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4800" b="1" dirty="0">
                <a:solidFill>
                  <a:schemeClr val="tx1">
                    <a:lumMod val="75000"/>
                    <a:lumOff val="25000"/>
                  </a:schemeClr>
                </a:solidFill>
              </a:rPr>
              <a:t>=</a:t>
            </a:r>
          </a:p>
        </p:txBody>
      </p:sp>
      <p:sp>
        <p:nvSpPr>
          <p:cNvPr id="6" name="Likelihood"/>
          <p:cNvSpPr/>
          <p:nvPr/>
        </p:nvSpPr>
        <p:spPr>
          <a:xfrm>
            <a:off x="686523" y="3102195"/>
            <a:ext cx="7905509" cy="1080000"/>
          </a:xfrm>
          <a:prstGeom prst="roundRect">
            <a:avLst/>
          </a:prstGeom>
          <a:solidFill>
            <a:srgbClr val="D63B1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smtClean="0"/>
              <a:t>The </a:t>
            </a:r>
            <a:r>
              <a:rPr lang="en-GB" sz="2800" b="1" dirty="0" smtClean="0"/>
              <a:t>likelihood</a:t>
            </a:r>
            <a:r>
              <a:rPr lang="en-GB" sz="2800" dirty="0" smtClean="0"/>
              <a:t> of the event occurring</a:t>
            </a:r>
          </a:p>
          <a:p>
            <a:pPr algn="ctr"/>
            <a:r>
              <a:rPr lang="en-GB" sz="2800" dirty="0" smtClean="0"/>
              <a:t>(never, sometimes, often)</a:t>
            </a:r>
            <a:endParaRPr lang="en-GB" sz="2800" dirty="0"/>
          </a:p>
        </p:txBody>
      </p:sp>
      <p:sp>
        <p:nvSpPr>
          <p:cNvPr id="7" name="Consequence"/>
          <p:cNvSpPr/>
          <p:nvPr/>
        </p:nvSpPr>
        <p:spPr>
          <a:xfrm>
            <a:off x="686523" y="4802101"/>
            <a:ext cx="7905509" cy="1080000"/>
          </a:xfrm>
          <a:prstGeom prst="roundRect">
            <a:avLst/>
          </a:prstGeom>
          <a:solidFill>
            <a:srgbClr val="44546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smtClean="0"/>
              <a:t>The </a:t>
            </a:r>
            <a:r>
              <a:rPr lang="en-GB" sz="2800" b="1" dirty="0" smtClean="0"/>
              <a:t>degree of harm</a:t>
            </a:r>
            <a:r>
              <a:rPr lang="en-GB" sz="2800" dirty="0" smtClean="0"/>
              <a:t> that occurs as a consequence</a:t>
            </a:r>
          </a:p>
          <a:p>
            <a:pPr algn="ctr"/>
            <a:r>
              <a:rPr lang="en-GB" sz="2800" dirty="0" smtClean="0"/>
              <a:t>(none, minor injury, serious injury, death)</a:t>
            </a:r>
            <a:endParaRPr lang="en-GB" sz="2800" dirty="0"/>
          </a:p>
        </p:txBody>
      </p:sp>
      <p:sp>
        <p:nvSpPr>
          <p:cNvPr id="8" name="Multiplied by"/>
          <p:cNvSpPr txBox="1">
            <a:spLocks noChangeArrowheads="1"/>
          </p:cNvSpPr>
          <p:nvPr/>
        </p:nvSpPr>
        <p:spPr bwMode="auto">
          <a:xfrm>
            <a:off x="4335176" y="4045961"/>
            <a:ext cx="498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4400" b="1" dirty="0">
                <a:solidFill>
                  <a:schemeClr val="tx1">
                    <a:lumMod val="75000"/>
                    <a:lumOff val="25000"/>
                  </a:schemeClr>
                </a:solidFill>
              </a:rPr>
              <a:t>x</a:t>
            </a:r>
          </a:p>
        </p:txBody>
      </p:sp>
    </p:spTree>
    <p:extLst>
      <p:ext uri="{BB962C8B-B14F-4D97-AF65-F5344CB8AC3E}">
        <p14:creationId xmlns:p14="http://schemas.microsoft.com/office/powerpoint/2010/main" val="11281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8"/>
                                        </p:tgtEl>
                                        <p:attrNameLst>
                                          <p:attrName>style.visibility</p:attrName>
                                        </p:attrNameLst>
                                      </p:cBhvr>
                                      <p:to>
                                        <p:strVal val="visible"/>
                                      </p:to>
                                    </p:se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utoUpdateAnimBg="0"/>
      <p:bldP spid="6" grpId="0" animBg="1"/>
      <p:bldP spid="7" grpId="0" animBg="1"/>
      <p:bldP spid="8"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Risk </a:t>
            </a:r>
            <a:r>
              <a:rPr lang="en-GB" dirty="0" smtClean="0"/>
              <a:t>reduction </a:t>
            </a:r>
            <a:r>
              <a:rPr lang="en-GB" dirty="0"/>
              <a:t>or </a:t>
            </a:r>
            <a:r>
              <a:rPr lang="en-GB" dirty="0" smtClean="0"/>
              <a:t>management</a:t>
            </a:r>
            <a:endParaRPr lang="en-GB" dirty="0"/>
          </a:p>
        </p:txBody>
      </p:sp>
      <p:sp>
        <p:nvSpPr>
          <p:cNvPr id="3" name="Content Placeholder 2"/>
          <p:cNvSpPr>
            <a:spLocks noGrp="1"/>
          </p:cNvSpPr>
          <p:nvPr>
            <p:ph idx="4294967295"/>
          </p:nvPr>
        </p:nvSpPr>
        <p:spPr>
          <a:xfrm>
            <a:off x="696913" y="1392238"/>
            <a:ext cx="8447087" cy="4500562"/>
          </a:xfrm>
        </p:spPr>
        <p:txBody>
          <a:bodyPr>
            <a:noAutofit/>
          </a:bodyPr>
          <a:lstStyle/>
          <a:p>
            <a:pPr marL="0" indent="0">
              <a:lnSpc>
                <a:spcPct val="110000"/>
              </a:lnSpc>
              <a:spcBef>
                <a:spcPts val="1200"/>
              </a:spcBef>
              <a:spcAft>
                <a:spcPts val="1200"/>
              </a:spcAft>
              <a:buNone/>
            </a:pPr>
            <a:r>
              <a:rPr lang="en-GB" sz="2800" b="1" dirty="0" smtClean="0">
                <a:solidFill>
                  <a:schemeClr val="tx1">
                    <a:lumMod val="95000"/>
                    <a:lumOff val="5000"/>
                  </a:schemeClr>
                </a:solidFill>
              </a:rPr>
              <a:t>We need to either:</a:t>
            </a:r>
          </a:p>
          <a:p>
            <a:r>
              <a:rPr lang="en-GB" sz="2800" b="1" dirty="0" smtClean="0"/>
              <a:t>Make an incident less likely to happen (e.g. remove some hazards)</a:t>
            </a:r>
          </a:p>
          <a:p>
            <a:pPr marL="0" indent="0">
              <a:lnSpc>
                <a:spcPct val="100000"/>
              </a:lnSpc>
              <a:spcBef>
                <a:spcPts val="1200"/>
              </a:spcBef>
              <a:spcAft>
                <a:spcPts val="1200"/>
              </a:spcAft>
              <a:buNone/>
            </a:pPr>
            <a:r>
              <a:rPr lang="en-GB" sz="2800" b="1" dirty="0" smtClean="0">
                <a:solidFill>
                  <a:schemeClr val="tx1">
                    <a:lumMod val="95000"/>
                    <a:lumOff val="5000"/>
                  </a:schemeClr>
                </a:solidFill>
              </a:rPr>
              <a:t>and/or</a:t>
            </a:r>
          </a:p>
          <a:p>
            <a:r>
              <a:rPr lang="en-GB" sz="2800" b="1" dirty="0" smtClean="0">
                <a:solidFill>
                  <a:srgbClr val="44546A"/>
                </a:solidFill>
              </a:rPr>
              <a:t>Reduce the level of harm that can occur if it does happen (e.g. detect and respond quickly to an incident, or change the local environment)</a:t>
            </a:r>
            <a:endParaRPr lang="en-GB" sz="2800" b="1" dirty="0">
              <a:solidFill>
                <a:srgbClr val="44546A"/>
              </a:solidFill>
            </a:endParaRPr>
          </a:p>
        </p:txBody>
      </p:sp>
    </p:spTree>
    <p:extLst>
      <p:ext uri="{BB962C8B-B14F-4D97-AF65-F5344CB8AC3E}">
        <p14:creationId xmlns:p14="http://schemas.microsoft.com/office/powerpoint/2010/main" val="25559245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a:t>Reduce risk of being killed in a car accident</a:t>
            </a:r>
          </a:p>
        </p:txBody>
      </p:sp>
      <p:graphicFrame>
        <p:nvGraphicFramePr>
          <p:cNvPr id="4" name="Table 3"/>
          <p:cNvGraphicFramePr>
            <a:graphicFrameLocks noGrp="1"/>
          </p:cNvGraphicFramePr>
          <p:nvPr>
            <p:extLst>
              <p:ext uri="{D42A27DB-BD31-4B8C-83A1-F6EECF244321}">
                <p14:modId xmlns:p14="http://schemas.microsoft.com/office/powerpoint/2010/main" val="3812385745"/>
              </p:ext>
            </p:extLst>
          </p:nvPr>
        </p:nvGraphicFramePr>
        <p:xfrm>
          <a:off x="431800" y="1973771"/>
          <a:ext cx="8280400" cy="3840480"/>
        </p:xfrm>
        <a:graphic>
          <a:graphicData uri="http://schemas.openxmlformats.org/drawingml/2006/table">
            <a:tbl>
              <a:tblPr firstRow="1" bandRow="1">
                <a:tableStyleId>{5C22544A-7EE6-4342-B048-85BDC9FD1C3A}</a:tableStyleId>
              </a:tblPr>
              <a:tblGrid>
                <a:gridCol w="2851780"/>
                <a:gridCol w="5428620"/>
              </a:tblGrid>
              <a:tr h="15117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chemeClr val="tx1">
                              <a:lumMod val="85000"/>
                              <a:lumOff val="15000"/>
                            </a:schemeClr>
                          </a:solidFill>
                          <a:latin typeface="Arial" panose="020B0604020202020204" pitchFamily="34" charset="0"/>
                          <a:cs typeface="Arial" panose="020B0604020202020204" pitchFamily="34" charset="0"/>
                        </a:rPr>
                        <a:t>Reduce the likelihood of having an accident</a:t>
                      </a:r>
                    </a:p>
                    <a:p>
                      <a:endParaRPr lang="en-GB" sz="2400" b="1" dirty="0">
                        <a:solidFill>
                          <a:schemeClr val="tx1">
                            <a:lumMod val="85000"/>
                            <a:lumOff val="15000"/>
                          </a:schemeClr>
                        </a:solidFill>
                        <a:latin typeface="Arial" panose="020B0604020202020204" pitchFamily="34" charset="0"/>
                        <a:cs typeface="Arial" panose="020B0604020202020204" pitchFamily="34" charset="0"/>
                      </a:endParaRPr>
                    </a:p>
                  </a:txBody>
                  <a:tcPr>
                    <a:solidFill>
                      <a:srgbClr val="69A83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dirty="0" smtClean="0">
                          <a:solidFill>
                            <a:schemeClr val="tx1">
                              <a:lumMod val="85000"/>
                              <a:lumOff val="15000"/>
                            </a:schemeClr>
                          </a:solidFill>
                          <a:latin typeface="Arial" panose="020B0604020202020204" pitchFamily="34" charset="0"/>
                          <a:cs typeface="Arial" panose="020B0604020202020204" pitchFamily="34" charset="0"/>
                        </a:rPr>
                        <a:t>e.g. good training, not driving when tired or under the influence of alcohol, reduce distractions, don’t go out at night or in poor weather</a:t>
                      </a:r>
                    </a:p>
                  </a:txBody>
                  <a:tcPr>
                    <a:solidFill>
                      <a:srgbClr val="69A830"/>
                    </a:solidFill>
                  </a:tcPr>
                </a:tc>
              </a:tr>
              <a:tr h="1661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chemeClr val="bg1"/>
                          </a:solidFill>
                          <a:latin typeface="Arial" panose="020B0604020202020204" pitchFamily="34" charset="0"/>
                          <a:cs typeface="Arial" panose="020B0604020202020204" pitchFamily="34" charset="0"/>
                        </a:rPr>
                        <a:t>Reduce the level of harm possible as a consequence of a crash</a:t>
                      </a:r>
                    </a:p>
                  </a:txBody>
                  <a:tcPr>
                    <a:solidFill>
                      <a:srgbClr val="44546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dirty="0" smtClean="0">
                          <a:solidFill>
                            <a:schemeClr val="bg1"/>
                          </a:solidFill>
                          <a:latin typeface="Arial" panose="020B0604020202020204" pitchFamily="34" charset="0"/>
                          <a:cs typeface="Arial" panose="020B0604020202020204" pitchFamily="34" charset="0"/>
                        </a:rPr>
                        <a:t>e.g. limit speed, wear seat-belts, have air bags fitted, drive a car with added protection such as roll bars, have vehicle tracker and impact alert system</a:t>
                      </a:r>
                    </a:p>
                  </a:txBody>
                  <a:tcPr>
                    <a:solidFill>
                      <a:srgbClr val="44546A"/>
                    </a:solidFill>
                  </a:tcPr>
                </a:tc>
              </a:tr>
            </a:tbl>
          </a:graphicData>
        </a:graphic>
      </p:graphicFrame>
    </p:spTree>
    <p:extLst>
      <p:ext uri="{BB962C8B-B14F-4D97-AF65-F5344CB8AC3E}">
        <p14:creationId xmlns:p14="http://schemas.microsoft.com/office/powerpoint/2010/main" val="781135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a:t>Reduce risk of being killed in a house fire</a:t>
            </a:r>
          </a:p>
        </p:txBody>
      </p:sp>
      <p:graphicFrame>
        <p:nvGraphicFramePr>
          <p:cNvPr id="4" name="Table 3"/>
          <p:cNvGraphicFramePr>
            <a:graphicFrameLocks noGrp="1"/>
          </p:cNvGraphicFramePr>
          <p:nvPr>
            <p:extLst>
              <p:ext uri="{D42A27DB-BD31-4B8C-83A1-F6EECF244321}">
                <p14:modId xmlns:p14="http://schemas.microsoft.com/office/powerpoint/2010/main" val="1255989972"/>
              </p:ext>
            </p:extLst>
          </p:nvPr>
        </p:nvGraphicFramePr>
        <p:xfrm>
          <a:off x="431800" y="1963293"/>
          <a:ext cx="8280400" cy="3840480"/>
        </p:xfrm>
        <a:graphic>
          <a:graphicData uri="http://schemas.openxmlformats.org/drawingml/2006/table">
            <a:tbl>
              <a:tblPr firstRow="1" bandRow="1">
                <a:tableStyleId>{5C22544A-7EE6-4342-B048-85BDC9FD1C3A}</a:tableStyleId>
              </a:tblPr>
              <a:tblGrid>
                <a:gridCol w="2851780"/>
                <a:gridCol w="542862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chemeClr val="tx1">
                              <a:lumMod val="85000"/>
                              <a:lumOff val="15000"/>
                            </a:schemeClr>
                          </a:solidFill>
                          <a:latin typeface="Arial" panose="020B0604020202020204" pitchFamily="34" charset="0"/>
                          <a:cs typeface="Arial" panose="020B0604020202020204" pitchFamily="34" charset="0"/>
                        </a:rPr>
                        <a:t>Reduce the likelihood of having an accident</a:t>
                      </a:r>
                    </a:p>
                    <a:p>
                      <a:endParaRPr lang="en-GB" sz="2400" dirty="0">
                        <a:solidFill>
                          <a:schemeClr val="tx1">
                            <a:lumMod val="85000"/>
                            <a:lumOff val="15000"/>
                          </a:schemeClr>
                        </a:solidFill>
                        <a:latin typeface="Arial" panose="020B0604020202020204" pitchFamily="34" charset="0"/>
                        <a:cs typeface="Arial" panose="020B0604020202020204" pitchFamily="34" charset="0"/>
                      </a:endParaRPr>
                    </a:p>
                  </a:txBody>
                  <a:tcPr>
                    <a:solidFill>
                      <a:srgbClr val="69A83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dirty="0" smtClean="0">
                          <a:solidFill>
                            <a:schemeClr val="tx1">
                              <a:lumMod val="85000"/>
                              <a:lumOff val="15000"/>
                            </a:schemeClr>
                          </a:solidFill>
                          <a:latin typeface="Arial" panose="020B0604020202020204" pitchFamily="34" charset="0"/>
                          <a:cs typeface="Arial" panose="020B0604020202020204" pitchFamily="34" charset="0"/>
                        </a:rPr>
                        <a:t>e.g. don’t smoke, don’t use candles, don’t overload electricity circuits, don’t use a chip pan, don’t put paper or cloths on the hob, don’t put food for long in the oven or microwave oven, switch off appliances after use</a:t>
                      </a:r>
                      <a:endParaRPr lang="en-GB" sz="2400" b="0" dirty="0">
                        <a:solidFill>
                          <a:schemeClr val="tx1">
                            <a:lumMod val="85000"/>
                            <a:lumOff val="15000"/>
                          </a:schemeClr>
                        </a:solidFill>
                        <a:latin typeface="Arial" panose="020B0604020202020204" pitchFamily="34" charset="0"/>
                        <a:cs typeface="Arial" panose="020B0604020202020204" pitchFamily="34" charset="0"/>
                      </a:endParaRPr>
                    </a:p>
                  </a:txBody>
                  <a:tcPr>
                    <a:solidFill>
                      <a:srgbClr val="69A830"/>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chemeClr val="bg1"/>
                          </a:solidFill>
                          <a:latin typeface="Arial" panose="020B0604020202020204" pitchFamily="34" charset="0"/>
                          <a:cs typeface="Arial" panose="020B0604020202020204" pitchFamily="34" charset="0"/>
                        </a:rPr>
                        <a:t>Reduce the level of harm possible as a consequence of a fire</a:t>
                      </a:r>
                    </a:p>
                  </a:txBody>
                  <a:tcPr>
                    <a:solidFill>
                      <a:srgbClr val="44546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dirty="0" smtClean="0">
                          <a:solidFill>
                            <a:schemeClr val="bg1"/>
                          </a:solidFill>
                          <a:latin typeface="Arial" panose="020B0604020202020204" pitchFamily="34" charset="0"/>
                          <a:cs typeface="Arial" panose="020B0604020202020204" pitchFamily="34" charset="0"/>
                        </a:rPr>
                        <a:t>e.g. sprinkler system, fire bucket, fire extinguisher, smoke or heat detectors linked to call centre</a:t>
                      </a:r>
                    </a:p>
                  </a:txBody>
                  <a:tcPr>
                    <a:solidFill>
                      <a:srgbClr val="44546A"/>
                    </a:solidFill>
                  </a:tcPr>
                </a:tc>
              </a:tr>
            </a:tbl>
          </a:graphicData>
        </a:graphic>
      </p:graphicFrame>
    </p:spTree>
    <p:extLst>
      <p:ext uri="{BB962C8B-B14F-4D97-AF65-F5344CB8AC3E}">
        <p14:creationId xmlns:p14="http://schemas.microsoft.com/office/powerpoint/2010/main" val="27131614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Reduce </a:t>
            </a:r>
            <a:r>
              <a:rPr lang="en-GB" dirty="0" smtClean="0"/>
              <a:t>risk </a:t>
            </a:r>
            <a:r>
              <a:rPr lang="en-GB" dirty="0"/>
              <a:t>of </a:t>
            </a:r>
            <a:r>
              <a:rPr lang="en-GB" dirty="0" smtClean="0"/>
              <a:t>breaking hip </a:t>
            </a:r>
            <a:r>
              <a:rPr lang="en-GB" dirty="0"/>
              <a:t>in a </a:t>
            </a:r>
            <a:r>
              <a:rPr lang="en-GB" dirty="0" smtClean="0"/>
              <a:t>fall</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413455005"/>
              </p:ext>
            </p:extLst>
          </p:nvPr>
        </p:nvGraphicFramePr>
        <p:xfrm>
          <a:off x="431800" y="1973771"/>
          <a:ext cx="8280400" cy="3840480"/>
        </p:xfrm>
        <a:graphic>
          <a:graphicData uri="http://schemas.openxmlformats.org/drawingml/2006/table">
            <a:tbl>
              <a:tblPr firstRow="1" bandRow="1">
                <a:tableStyleId>{5C22544A-7EE6-4342-B048-85BDC9FD1C3A}</a:tableStyleId>
              </a:tblPr>
              <a:tblGrid>
                <a:gridCol w="2851780"/>
                <a:gridCol w="542862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chemeClr val="tx1">
                              <a:lumMod val="85000"/>
                              <a:lumOff val="15000"/>
                            </a:schemeClr>
                          </a:solidFill>
                          <a:latin typeface="Arial" panose="020B0604020202020204" pitchFamily="34" charset="0"/>
                          <a:cs typeface="Arial" panose="020B0604020202020204" pitchFamily="34" charset="0"/>
                        </a:rPr>
                        <a:t>Reduce the likelihood of having an accident</a:t>
                      </a:r>
                    </a:p>
                    <a:p>
                      <a:endParaRPr lang="en-GB" sz="2400" dirty="0">
                        <a:solidFill>
                          <a:schemeClr val="tx1">
                            <a:lumMod val="85000"/>
                            <a:lumOff val="15000"/>
                          </a:schemeClr>
                        </a:solidFill>
                        <a:latin typeface="Arial" panose="020B0604020202020204" pitchFamily="34" charset="0"/>
                        <a:cs typeface="Arial" panose="020B0604020202020204" pitchFamily="34" charset="0"/>
                      </a:endParaRPr>
                    </a:p>
                  </a:txBody>
                  <a:tcPr>
                    <a:solidFill>
                      <a:srgbClr val="69A83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dirty="0" smtClean="0">
                          <a:solidFill>
                            <a:schemeClr val="tx1">
                              <a:lumMod val="85000"/>
                              <a:lumOff val="15000"/>
                            </a:schemeClr>
                          </a:solidFill>
                          <a:latin typeface="Arial" panose="020B0604020202020204" pitchFamily="34" charset="0"/>
                          <a:cs typeface="Arial" panose="020B0604020202020204" pitchFamily="34" charset="0"/>
                        </a:rPr>
                        <a:t>e.g. don’t drink alcohol, keep active, don’t get up quickly from a chair/bed, use ramps and grab-rails, improve lighting, have reminder devices for use of walking aids, slippers and lights, remember medication</a:t>
                      </a:r>
                    </a:p>
                  </a:txBody>
                  <a:tcPr>
                    <a:solidFill>
                      <a:srgbClr val="69A830"/>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chemeClr val="bg1"/>
                          </a:solidFill>
                          <a:latin typeface="Arial" panose="020B0604020202020204" pitchFamily="34" charset="0"/>
                          <a:cs typeface="Arial" panose="020B0604020202020204" pitchFamily="34" charset="0"/>
                        </a:rPr>
                        <a:t>Reduce the level of harm possible as a consequence of a fall</a:t>
                      </a:r>
                    </a:p>
                  </a:txBody>
                  <a:tcPr>
                    <a:solidFill>
                      <a:srgbClr val="44546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dirty="0" smtClean="0">
                          <a:solidFill>
                            <a:schemeClr val="bg1"/>
                          </a:solidFill>
                          <a:latin typeface="Arial" panose="020B0604020202020204" pitchFamily="34" charset="0"/>
                          <a:cs typeface="Arial" panose="020B0604020202020204" pitchFamily="34" charset="0"/>
                        </a:rPr>
                        <a:t>e.g. wear hip protectors and gloves, use fall mats, use linked fall detectors and bed occupancy alerts</a:t>
                      </a:r>
                    </a:p>
                  </a:txBody>
                  <a:tcPr>
                    <a:solidFill>
                      <a:srgbClr val="44546A"/>
                    </a:solidFill>
                  </a:tcPr>
                </a:tc>
              </a:tr>
            </a:tbl>
          </a:graphicData>
        </a:graphic>
      </p:graphicFrame>
    </p:spTree>
    <p:extLst>
      <p:ext uri="{BB962C8B-B14F-4D97-AF65-F5344CB8AC3E}">
        <p14:creationId xmlns:p14="http://schemas.microsoft.com/office/powerpoint/2010/main" val="11796630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smtClean="0"/>
              <a:t>Introduction</a:t>
            </a:r>
            <a:endParaRPr lang="en-GB" dirty="0"/>
          </a:p>
        </p:txBody>
      </p:sp>
    </p:spTree>
    <p:extLst>
      <p:ext uri="{BB962C8B-B14F-4D97-AF65-F5344CB8AC3E}">
        <p14:creationId xmlns:p14="http://schemas.microsoft.com/office/powerpoint/2010/main" val="28565066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ormAutofit/>
          </a:bodyPr>
          <a:lstStyle/>
          <a:p>
            <a:r>
              <a:rPr lang="en-GB" dirty="0"/>
              <a:t>Social </a:t>
            </a:r>
            <a:r>
              <a:rPr lang="en-GB" dirty="0" smtClean="0"/>
              <a:t>alarms (basic telecare)</a:t>
            </a:r>
            <a:endParaRPr lang="en-GB" dirty="0"/>
          </a:p>
        </p:txBody>
      </p:sp>
      <p:sp>
        <p:nvSpPr>
          <p:cNvPr id="75781" name="Sometimes known as a button and a box approach"/>
          <p:cNvSpPr txBox="1">
            <a:spLocks noChangeArrowheads="1"/>
          </p:cNvSpPr>
          <p:nvPr/>
        </p:nvSpPr>
        <p:spPr bwMode="auto">
          <a:xfrm>
            <a:off x="431800" y="1381563"/>
            <a:ext cx="84114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GB" sz="2400" dirty="0">
                <a:solidFill>
                  <a:srgbClr val="69A830"/>
                </a:solidFill>
                <a:latin typeface="Arial" panose="020B0604020202020204" pitchFamily="34" charset="0"/>
                <a:cs typeface="Arial" panose="020B0604020202020204" pitchFamily="34" charset="0"/>
              </a:rPr>
              <a:t>Sometimes known as a </a:t>
            </a:r>
            <a:r>
              <a:rPr lang="en-GB" sz="2400" dirty="0" smtClean="0">
                <a:solidFill>
                  <a:srgbClr val="69A830"/>
                </a:solidFill>
                <a:latin typeface="Arial" panose="020B0604020202020204" pitchFamily="34" charset="0"/>
                <a:cs typeface="Arial" panose="020B0604020202020204" pitchFamily="34" charset="0"/>
              </a:rPr>
              <a:t>‘button </a:t>
            </a:r>
            <a:r>
              <a:rPr lang="en-GB" sz="2400" dirty="0">
                <a:solidFill>
                  <a:srgbClr val="69A830"/>
                </a:solidFill>
                <a:latin typeface="Arial" panose="020B0604020202020204" pitchFamily="34" charset="0"/>
                <a:cs typeface="Arial" panose="020B0604020202020204" pitchFamily="34" charset="0"/>
              </a:rPr>
              <a:t>and a </a:t>
            </a:r>
            <a:r>
              <a:rPr lang="en-GB" sz="2400" dirty="0" smtClean="0">
                <a:solidFill>
                  <a:srgbClr val="69A830"/>
                </a:solidFill>
                <a:latin typeface="Arial" panose="020B0604020202020204" pitchFamily="34" charset="0"/>
                <a:cs typeface="Arial" panose="020B0604020202020204" pitchFamily="34" charset="0"/>
              </a:rPr>
              <a:t>box’ approach</a:t>
            </a:r>
            <a:endParaRPr lang="en-GB" sz="2400" dirty="0">
              <a:solidFill>
                <a:srgbClr val="69A830"/>
              </a:solidFill>
              <a:latin typeface="Arial" panose="020B0604020202020204" pitchFamily="34" charset="0"/>
              <a:cs typeface="Arial" panose="020B0604020202020204" pitchFamily="34" charset="0"/>
            </a:endParaRPr>
          </a:p>
        </p:txBody>
      </p:sp>
      <p:grpSp>
        <p:nvGrpSpPr>
          <p:cNvPr id="8" name="Group 7"/>
          <p:cNvGrpSpPr/>
          <p:nvPr/>
        </p:nvGrpSpPr>
        <p:grpSpPr>
          <a:xfrm>
            <a:off x="485397" y="1998921"/>
            <a:ext cx="4030401" cy="3878004"/>
            <a:chOff x="545910" y="1622045"/>
            <a:chExt cx="4030401" cy="3878004"/>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6666" t="6169" r="33284" b="6666"/>
            <a:stretch/>
          </p:blipFill>
          <p:spPr>
            <a:xfrm>
              <a:off x="1022878" y="1779601"/>
              <a:ext cx="970345" cy="2814641"/>
            </a:xfrm>
            <a:prstGeom prst="rect">
              <a:avLst/>
            </a:prstGeom>
          </p:spPr>
        </p:pic>
        <p:sp>
          <p:nvSpPr>
            <p:cNvPr id="75788" name="Text Box 9"/>
            <p:cNvSpPr txBox="1">
              <a:spLocks noChangeArrowheads="1"/>
            </p:cNvSpPr>
            <p:nvPr/>
          </p:nvSpPr>
          <p:spPr bwMode="auto">
            <a:xfrm>
              <a:off x="545910" y="4577581"/>
              <a:ext cx="4030401" cy="83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sz="2400" b="1" dirty="0">
                  <a:solidFill>
                    <a:srgbClr val="69A830"/>
                  </a:solidFill>
                  <a:latin typeface="Arial" panose="020B0604020202020204" pitchFamily="34" charset="0"/>
                  <a:cs typeface="Arial" panose="020B0604020202020204" pitchFamily="34" charset="0"/>
                </a:rPr>
                <a:t>Active devices </a:t>
              </a:r>
              <a:r>
                <a:rPr lang="en-GB" sz="2400" dirty="0">
                  <a:solidFill>
                    <a:srgbClr val="69A830"/>
                  </a:solidFill>
                  <a:latin typeface="Arial" panose="020B0604020202020204" pitchFamily="34" charset="0"/>
                  <a:cs typeface="Arial" panose="020B0604020202020204" pitchFamily="34" charset="0"/>
                </a:rPr>
                <a:t>- press or pull in emergency</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3383" y="1779601"/>
              <a:ext cx="1279367" cy="1321473"/>
            </a:xfrm>
            <a:prstGeom prst="rect">
              <a:avLst/>
            </a:prstGeom>
          </p:spPr>
        </p:pic>
        <p:pic>
          <p:nvPicPr>
            <p:cNvPr id="3" name="Picture 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5496" y="2327394"/>
              <a:ext cx="1938305" cy="2290347"/>
            </a:xfrm>
            <a:prstGeom prst="rect">
              <a:avLst/>
            </a:prstGeom>
          </p:spPr>
        </p:pic>
        <p:sp>
          <p:nvSpPr>
            <p:cNvPr id="5" name="Rounded Rectangle 4"/>
            <p:cNvSpPr/>
            <p:nvPr/>
          </p:nvSpPr>
          <p:spPr>
            <a:xfrm>
              <a:off x="545910" y="1622045"/>
              <a:ext cx="4030401" cy="3878004"/>
            </a:xfrm>
            <a:prstGeom prst="roundRect">
              <a:avLst/>
            </a:prstGeom>
            <a:noFill/>
            <a:ln>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Tunstall DA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2269" y="2657787"/>
            <a:ext cx="3428453" cy="2470387"/>
          </a:xfrm>
          <a:prstGeom prst="rect">
            <a:avLst/>
          </a:prstGeom>
        </p:spPr>
      </p:pic>
      <p:pic>
        <p:nvPicPr>
          <p:cNvPr id="7" name="Tynetec DAU"/>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92397" y="1978882"/>
            <a:ext cx="3828197" cy="3828197"/>
          </a:xfrm>
          <a:prstGeom prst="rect">
            <a:avLst/>
          </a:prstGeom>
        </p:spPr>
      </p:pic>
      <p:pic>
        <p:nvPicPr>
          <p:cNvPr id="18" name="Call handler icon"/>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468416" y="2292109"/>
            <a:ext cx="2987789" cy="2836065"/>
          </a:xfrm>
          <a:prstGeom prst="rect">
            <a:avLst/>
          </a:prstGeom>
        </p:spPr>
      </p:pic>
      <p:graphicFrame>
        <p:nvGraphicFramePr>
          <p:cNvPr id="13" name="Chart 12"/>
          <p:cNvGraphicFramePr>
            <a:graphicFrameLocks noGrp="1"/>
          </p:cNvGraphicFramePr>
          <p:nvPr>
            <p:extLst>
              <p:ext uri="{D42A27DB-BD31-4B8C-83A1-F6EECF244321}">
                <p14:modId xmlns:p14="http://schemas.microsoft.com/office/powerpoint/2010/main" val="1875498231"/>
              </p:ext>
            </p:extLst>
          </p:nvPr>
        </p:nvGraphicFramePr>
        <p:xfrm>
          <a:off x="4992397" y="1833925"/>
          <a:ext cx="3559452" cy="3951484"/>
        </p:xfrm>
        <a:graphic>
          <a:graphicData uri="http://schemas.openxmlformats.org/drawingml/2006/chart">
            <c:chart xmlns:c="http://schemas.openxmlformats.org/drawingml/2006/chart" xmlns:r="http://schemas.openxmlformats.org/officeDocument/2006/relationships" r:id="rId9"/>
          </a:graphicData>
        </a:graphic>
      </p:graphicFrame>
      <p:pic>
        <p:nvPicPr>
          <p:cNvPr id="9" name="Chubb DA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46523" y="2764610"/>
            <a:ext cx="3119944" cy="2256741"/>
          </a:xfrm>
          <a:prstGeom prst="rect">
            <a:avLst/>
          </a:prstGeom>
        </p:spPr>
      </p:pic>
      <p:pic>
        <p:nvPicPr>
          <p:cNvPr id="10" name="Radio Tx"/>
          <p:cNvPicPr>
            <a:picLocks noChangeAspect="1"/>
          </p:cNvPicPr>
          <p:nvPr/>
        </p:nvPicPr>
        <p:blipFill rotWithShape="1">
          <a:blip r:embed="rId11">
            <a:duotone>
              <a:schemeClr val="accent4">
                <a:shade val="45000"/>
                <a:satMod val="135000"/>
              </a:schemeClr>
              <a:prstClr val="white"/>
            </a:duotone>
            <a:extLst>
              <a:ext uri="{28A0092B-C50C-407E-A947-70E740481C1C}">
                <a14:useLocalDpi xmlns:a14="http://schemas.microsoft.com/office/drawing/2010/main" val="0"/>
              </a:ext>
            </a:extLst>
          </a:blip>
          <a:srcRect l="48125"/>
          <a:stretch/>
        </p:blipFill>
        <p:spPr>
          <a:xfrm>
            <a:off x="4526280" y="2735532"/>
            <a:ext cx="942136" cy="2438400"/>
          </a:xfrm>
          <a:prstGeom prst="rect">
            <a:avLst/>
          </a:prstGeom>
        </p:spPr>
      </p:pic>
    </p:spTree>
    <p:extLst>
      <p:ext uri="{BB962C8B-B14F-4D97-AF65-F5344CB8AC3E}">
        <p14:creationId xmlns:p14="http://schemas.microsoft.com/office/powerpoint/2010/main" val="297439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fade">
                                      <p:cBhvr>
                                        <p:cTn id="7" dur="500"/>
                                        <p:tgtEl>
                                          <p:spTgt spid="757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repeatCount="300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par>
                          <p:cTn id="36" fill="hold">
                            <p:stCondLst>
                              <p:cond delay="500"/>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42"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p:bldGraphic spid="13"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9" name="DAU - Tunstall Vi (for 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885503" y="4393851"/>
            <a:ext cx="1198391" cy="86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7" name="Fall Pendant - Tunstall iVi (for e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4427" y="4956316"/>
            <a:ext cx="879769" cy="76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99" name="3. Call handler talks to service user"/>
          <p:cNvSpPr txBox="1">
            <a:spLocks noChangeArrowheads="1"/>
          </p:cNvSpPr>
          <p:nvPr/>
        </p:nvSpPr>
        <p:spPr bwMode="auto">
          <a:xfrm>
            <a:off x="4572000" y="1658653"/>
            <a:ext cx="41550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3. </a:t>
            </a:r>
            <a:r>
              <a:rPr lang="en-GB" sz="2000" dirty="0" smtClean="0">
                <a:solidFill>
                  <a:srgbClr val="69A830"/>
                </a:solidFill>
                <a:latin typeface="Arial" panose="020B0604020202020204" pitchFamily="34" charset="0"/>
                <a:ea typeface="MS Gothic" panose="020B0609070205080204" pitchFamily="49" charset="-128"/>
                <a:cs typeface="Arial" panose="020B0604020202020204" pitchFamily="34" charset="0"/>
              </a:rPr>
              <a:t>Call handler </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talks to </a:t>
            </a:r>
            <a:r>
              <a:rPr lang="en-GB" sz="2000" dirty="0" smtClean="0">
                <a:solidFill>
                  <a:srgbClr val="69A830"/>
                </a:solidFill>
                <a:latin typeface="Arial" panose="020B0604020202020204" pitchFamily="34" charset="0"/>
                <a:ea typeface="MS Gothic" panose="020B0609070205080204" pitchFamily="49" charset="-128"/>
                <a:cs typeface="Arial" panose="020B0604020202020204" pitchFamily="34" charset="0"/>
              </a:rPr>
              <a:t>service user to work out what help is needed</a:t>
            </a:r>
            <a:endPar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endParaRPr>
          </a:p>
        </p:txBody>
      </p:sp>
      <p:sp>
        <p:nvSpPr>
          <p:cNvPr id="186400" name="4. Call handler follows protocol ..."/>
          <p:cNvSpPr txBox="1">
            <a:spLocks noChangeArrowheads="1"/>
          </p:cNvSpPr>
          <p:nvPr/>
        </p:nvSpPr>
        <p:spPr bwMode="auto">
          <a:xfrm>
            <a:off x="4572000" y="1658653"/>
            <a:ext cx="414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4. </a:t>
            </a:r>
            <a:r>
              <a:rPr lang="en-GB" sz="2000" dirty="0" smtClean="0">
                <a:solidFill>
                  <a:srgbClr val="69A830"/>
                </a:solidFill>
                <a:latin typeface="Arial" panose="020B0604020202020204" pitchFamily="34" charset="0"/>
                <a:ea typeface="MS Gothic" panose="020B0609070205080204" pitchFamily="49" charset="-128"/>
                <a:cs typeface="Arial" panose="020B0604020202020204" pitchFamily="34" charset="0"/>
              </a:rPr>
              <a:t>Call handler follows </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protocol </a:t>
            </a:r>
            <a:r>
              <a:rPr lang="en-GB" sz="2000" dirty="0" smtClean="0">
                <a:solidFill>
                  <a:srgbClr val="69A830"/>
                </a:solidFill>
                <a:latin typeface="Arial" panose="020B0604020202020204" pitchFamily="34" charset="0"/>
                <a:ea typeface="MS Gothic" panose="020B0609070205080204" pitchFamily="49" charset="-128"/>
                <a:cs typeface="Arial" panose="020B0604020202020204" pitchFamily="34" charset="0"/>
              </a:rPr>
              <a:t>and </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arranges appropriate response</a:t>
            </a:r>
          </a:p>
        </p:txBody>
      </p:sp>
      <p:sp>
        <p:nvSpPr>
          <p:cNvPr id="186418" name="1. Sensor automatically raises alarm"/>
          <p:cNvSpPr txBox="1">
            <a:spLocks noChangeArrowheads="1"/>
          </p:cNvSpPr>
          <p:nvPr/>
        </p:nvSpPr>
        <p:spPr bwMode="auto">
          <a:xfrm>
            <a:off x="4572000" y="1658653"/>
            <a:ext cx="414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1. Sensor </a:t>
            </a:r>
            <a:r>
              <a:rPr lang="en-GB" sz="2000" b="1" dirty="0">
                <a:solidFill>
                  <a:srgbClr val="69A830"/>
                </a:solidFill>
                <a:latin typeface="Arial" panose="020B0604020202020204" pitchFamily="34" charset="0"/>
                <a:ea typeface="MS Gothic" panose="020B0609070205080204" pitchFamily="49" charset="-128"/>
                <a:cs typeface="Arial" panose="020B0604020202020204" pitchFamily="34" charset="0"/>
              </a:rPr>
              <a:t>automatically</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 raises alarm to dispersed unit</a:t>
            </a:r>
            <a:endParaRPr lang="en-GB" sz="1800" dirty="0">
              <a:solidFill>
                <a:srgbClr val="69A830"/>
              </a:solidFill>
              <a:latin typeface="Arial" panose="020B0604020202020204" pitchFamily="34" charset="0"/>
              <a:ea typeface="MS Gothic" panose="020B0609070205080204" pitchFamily="49" charset="-128"/>
              <a:cs typeface="Arial" panose="020B0604020202020204" pitchFamily="34" charset="0"/>
            </a:endParaRPr>
          </a:p>
        </p:txBody>
      </p:sp>
      <p:sp>
        <p:nvSpPr>
          <p:cNvPr id="174114" name="Rectangle 2"/>
          <p:cNvSpPr>
            <a:spLocks noGrp="1" noChangeArrowheads="1"/>
          </p:cNvSpPr>
          <p:nvPr>
            <p:ph type="title"/>
          </p:nvPr>
        </p:nvSpPr>
        <p:spPr/>
        <p:txBody>
          <a:bodyPr/>
          <a:lstStyle/>
          <a:p>
            <a:pPr>
              <a:lnSpc>
                <a:spcPct val="80000"/>
              </a:lnSpc>
            </a:pPr>
            <a:r>
              <a:rPr lang="en-GB" dirty="0"/>
              <a:t>How </a:t>
            </a:r>
            <a:r>
              <a:rPr lang="en-GB" dirty="0" smtClean="0"/>
              <a:t>alarm-based </a:t>
            </a:r>
            <a:r>
              <a:rPr lang="en-GB" dirty="0"/>
              <a:t>t</a:t>
            </a:r>
            <a:r>
              <a:rPr lang="en-GB" dirty="0" smtClean="0"/>
              <a:t>elecare works</a:t>
            </a:r>
            <a:endParaRPr lang="en-GB" dirty="0"/>
          </a:p>
        </p:txBody>
      </p:sp>
      <p:sp>
        <p:nvSpPr>
          <p:cNvPr id="186380" name="Line 12"/>
          <p:cNvSpPr>
            <a:spLocks noChangeShapeType="1"/>
          </p:cNvSpPr>
          <p:nvPr/>
        </p:nvSpPr>
        <p:spPr bwMode="auto">
          <a:xfrm flipV="1">
            <a:off x="2148539" y="4832028"/>
            <a:ext cx="982514" cy="541580"/>
          </a:xfrm>
          <a:prstGeom prst="line">
            <a:avLst/>
          </a:prstGeom>
          <a:noFill/>
          <a:ln w="38100" cap="rnd">
            <a:solidFill>
              <a:srgbClr val="CC33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86381" name="Person" descr="j0078628"/>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0718" y="4941862"/>
            <a:ext cx="7239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82" name="Comms line between DAU and TMC"/>
          <p:cNvSpPr>
            <a:spLocks noChangeShapeType="1"/>
          </p:cNvSpPr>
          <p:nvPr/>
        </p:nvSpPr>
        <p:spPr bwMode="auto">
          <a:xfrm flipV="1">
            <a:off x="4001257" y="4825473"/>
            <a:ext cx="3291037" cy="0"/>
          </a:xfrm>
          <a:prstGeom prst="line">
            <a:avLst/>
          </a:prstGeom>
          <a:noFill/>
          <a:ln w="38100">
            <a:solidFill>
              <a:srgbClr val="582F7A"/>
            </a:solidFill>
            <a:round/>
            <a:headEnd type="none" w="med" len="med"/>
            <a:tailEnd type="none" w="med" len="med"/>
          </a:ln>
          <a:extLst>
            <a:ext uri="{909E8E84-426E-40DD-AFC4-6F175D3DCCD1}">
              <a14:hiddenFill xmlns:a14="http://schemas.microsoft.com/office/drawing/2010/main">
                <a:noFill/>
              </a14:hiddenFill>
            </a:ext>
          </a:extLst>
        </p:spPr>
        <p:txBody>
          <a:bodyPr/>
          <a:lstStyle/>
          <a:p>
            <a:endParaRPr lang="en-GB"/>
          </a:p>
        </p:txBody>
      </p:sp>
      <p:sp>
        <p:nvSpPr>
          <p:cNvPr id="186384" name="Alarm info - serice user id, alarm type and location info"/>
          <p:cNvSpPr txBox="1">
            <a:spLocks noChangeArrowheads="1"/>
          </p:cNvSpPr>
          <p:nvPr/>
        </p:nvSpPr>
        <p:spPr bwMode="auto">
          <a:xfrm>
            <a:off x="3755708" y="4829897"/>
            <a:ext cx="38909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sz="2000" b="1" dirty="0" smtClean="0">
                <a:solidFill>
                  <a:srgbClr val="582F7A"/>
                </a:solidFill>
                <a:latin typeface="Arial Narrow" panose="020B0606020202030204" pitchFamily="34" charset="0"/>
                <a:ea typeface="MS Gothic" panose="020B0609070205080204" pitchFamily="49" charset="-128"/>
                <a:cs typeface="Arial" panose="020B0604020202020204" pitchFamily="34" charset="0"/>
              </a:rPr>
              <a:t>service user id, alarm </a:t>
            </a:r>
            <a:r>
              <a:rPr lang="en-GB" sz="2000" b="1" dirty="0">
                <a:solidFill>
                  <a:srgbClr val="582F7A"/>
                </a:solidFill>
                <a:latin typeface="Arial Narrow" panose="020B0606020202030204" pitchFamily="34" charset="0"/>
                <a:ea typeface="MS Gothic" panose="020B0609070205080204" pitchFamily="49" charset="-128"/>
                <a:cs typeface="Arial" panose="020B0604020202020204" pitchFamily="34" charset="0"/>
              </a:rPr>
              <a:t>type</a:t>
            </a:r>
          </a:p>
          <a:p>
            <a:pPr algn="ctr" eaLnBrk="1" hangingPunct="1">
              <a:spcBef>
                <a:spcPct val="0"/>
              </a:spcBef>
              <a:buFontTx/>
              <a:buNone/>
            </a:pPr>
            <a:r>
              <a:rPr lang="en-GB" sz="2000" b="1" dirty="0">
                <a:solidFill>
                  <a:srgbClr val="582F7A"/>
                </a:solidFill>
                <a:latin typeface="Arial Narrow" panose="020B0606020202030204" pitchFamily="34" charset="0"/>
                <a:ea typeface="MS Gothic" panose="020B0609070205080204" pitchFamily="49" charset="-128"/>
                <a:cs typeface="Arial" panose="020B0604020202020204" pitchFamily="34" charset="0"/>
              </a:rPr>
              <a:t>and location info</a:t>
            </a:r>
          </a:p>
        </p:txBody>
      </p:sp>
      <p:pic>
        <p:nvPicPr>
          <p:cNvPr id="186387" name="Responde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340678" y="4280635"/>
            <a:ext cx="1106927" cy="127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88" name="Text Box 20"/>
          <p:cNvSpPr txBox="1">
            <a:spLocks noChangeArrowheads="1"/>
          </p:cNvSpPr>
          <p:nvPr/>
        </p:nvSpPr>
        <p:spPr bwMode="auto">
          <a:xfrm>
            <a:off x="5318480" y="5570385"/>
            <a:ext cx="1090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sz="1800" b="1" dirty="0">
                <a:solidFill>
                  <a:srgbClr val="582F7A"/>
                </a:solidFill>
                <a:latin typeface="Arial Narrow" panose="020B0606020202030204" pitchFamily="34" charset="0"/>
                <a:ea typeface="MS Gothic" panose="020B0609070205080204" pitchFamily="49" charset="-128"/>
                <a:cs typeface="Arial" panose="020B0604020202020204" pitchFamily="34" charset="0"/>
              </a:rPr>
              <a:t>Response</a:t>
            </a:r>
          </a:p>
        </p:txBody>
      </p:sp>
      <p:sp>
        <p:nvSpPr>
          <p:cNvPr id="77849" name="TMC Text"/>
          <p:cNvSpPr txBox="1">
            <a:spLocks noChangeArrowheads="1"/>
          </p:cNvSpPr>
          <p:nvPr/>
        </p:nvSpPr>
        <p:spPr bwMode="auto">
          <a:xfrm>
            <a:off x="6305315" y="3218806"/>
            <a:ext cx="22738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0"/>
              </a:spcBef>
              <a:buFontTx/>
              <a:buNone/>
            </a:pPr>
            <a:r>
              <a:rPr lang="en-GB" sz="2000" b="1" dirty="0">
                <a:solidFill>
                  <a:srgbClr val="582F7A"/>
                </a:solidFill>
                <a:latin typeface="Arial Narrow" panose="020B0606020202030204" pitchFamily="34" charset="0"/>
                <a:ea typeface="MS Gothic" panose="020B0609070205080204" pitchFamily="49" charset="-128"/>
                <a:cs typeface="Arial" panose="020B0604020202020204" pitchFamily="34" charset="0"/>
              </a:rPr>
              <a:t>Telecare Monitoring</a:t>
            </a:r>
          </a:p>
          <a:p>
            <a:pPr algn="r" eaLnBrk="1" hangingPunct="1">
              <a:spcBef>
                <a:spcPct val="0"/>
              </a:spcBef>
              <a:buFontTx/>
              <a:buNone/>
            </a:pPr>
            <a:r>
              <a:rPr lang="en-GB" sz="2000" b="1" dirty="0">
                <a:solidFill>
                  <a:srgbClr val="582F7A"/>
                </a:solidFill>
                <a:latin typeface="Arial Narrow" panose="020B0606020202030204" pitchFamily="34" charset="0"/>
                <a:ea typeface="MS Gothic" panose="020B0609070205080204" pitchFamily="49" charset="-128"/>
                <a:cs typeface="Arial" panose="020B0604020202020204" pitchFamily="34" charset="0"/>
              </a:rPr>
              <a:t>Centre (TMC)</a:t>
            </a:r>
          </a:p>
        </p:txBody>
      </p:sp>
      <p:grpSp>
        <p:nvGrpSpPr>
          <p:cNvPr id="7" name="House"/>
          <p:cNvGrpSpPr/>
          <p:nvPr/>
        </p:nvGrpSpPr>
        <p:grpSpPr>
          <a:xfrm>
            <a:off x="466094" y="1929400"/>
            <a:ext cx="4109270" cy="3952442"/>
            <a:chOff x="273589" y="1237989"/>
            <a:chExt cx="4301775" cy="4766510"/>
          </a:xfrm>
        </p:grpSpPr>
        <p:pic>
          <p:nvPicPr>
            <p:cNvPr id="6" name="Picture 5"/>
            <p:cNvPicPr>
              <a:picLocks noChangeAspect="1"/>
            </p:cNvPicPr>
            <p:nvPr/>
          </p:nvPicPr>
          <p:blipFill>
            <a:blip r:embed="rId7">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73589" y="1237989"/>
              <a:ext cx="4301775" cy="4766510"/>
            </a:xfrm>
            <a:prstGeom prst="rect">
              <a:avLst/>
            </a:prstGeom>
          </p:spPr>
        </p:pic>
        <p:sp>
          <p:nvSpPr>
            <p:cNvPr id="77850" name="Individual's Home"/>
            <p:cNvSpPr txBox="1">
              <a:spLocks noChangeArrowheads="1"/>
            </p:cNvSpPr>
            <p:nvPr/>
          </p:nvSpPr>
          <p:spPr bwMode="auto">
            <a:xfrm>
              <a:off x="1704545" y="1837113"/>
              <a:ext cx="1439862" cy="85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sz="2000" b="1" dirty="0" err="1" smtClean="0">
                  <a:solidFill>
                    <a:srgbClr val="69A830"/>
                  </a:solidFill>
                  <a:latin typeface="Arial Narrow" panose="020B0606020202030204" pitchFamily="34" charset="0"/>
                  <a:ea typeface="MS Gothic" panose="020B0609070205080204" pitchFamily="49" charset="-128"/>
                  <a:cs typeface="Arial" panose="020B0604020202020204" pitchFamily="34" charset="0"/>
                </a:rPr>
                <a:t>Individual’shome</a:t>
              </a:r>
              <a:endParaRPr lang="en-GB" sz="2000" b="1" dirty="0">
                <a:solidFill>
                  <a:srgbClr val="69A830"/>
                </a:solidFill>
                <a:latin typeface="Arial Narrow" panose="020B0606020202030204" pitchFamily="34" charset="0"/>
                <a:ea typeface="MS Gothic" panose="020B0609070205080204" pitchFamily="49" charset="-128"/>
                <a:cs typeface="Arial" panose="020B0604020202020204" pitchFamily="34" charset="0"/>
              </a:endParaRPr>
            </a:p>
          </p:txBody>
        </p:sp>
      </p:grpSp>
      <p:sp>
        <p:nvSpPr>
          <p:cNvPr id="186396" name="Help!"/>
          <p:cNvSpPr>
            <a:spLocks noChangeArrowheads="1"/>
          </p:cNvSpPr>
          <p:nvPr/>
        </p:nvSpPr>
        <p:spPr bwMode="auto">
          <a:xfrm>
            <a:off x="1530487" y="4174225"/>
            <a:ext cx="1042135" cy="454474"/>
          </a:xfrm>
          <a:prstGeom prst="wedgeRoundRectCallout">
            <a:avLst>
              <a:gd name="adj1" fmla="val -42407"/>
              <a:gd name="adj2" fmla="val 165474"/>
              <a:gd name="adj3" fmla="val 16667"/>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sz="2400" b="1" dirty="0">
                <a:solidFill>
                  <a:srgbClr val="582F7A"/>
                </a:solidFill>
                <a:latin typeface="Arial" panose="020B0604020202020204" pitchFamily="34" charset="0"/>
                <a:ea typeface="MS Gothic" panose="020B0609070205080204" pitchFamily="49" charset="-128"/>
                <a:cs typeface="Arial" panose="020B0604020202020204" pitchFamily="34" charset="0"/>
              </a:rPr>
              <a:t>Help!</a:t>
            </a:r>
          </a:p>
        </p:txBody>
      </p:sp>
      <p:sp>
        <p:nvSpPr>
          <p:cNvPr id="186398" name="2. Alarm call raised"/>
          <p:cNvSpPr txBox="1">
            <a:spLocks noChangeArrowheads="1"/>
          </p:cNvSpPr>
          <p:nvPr/>
        </p:nvSpPr>
        <p:spPr bwMode="auto">
          <a:xfrm>
            <a:off x="4572000" y="1627876"/>
            <a:ext cx="414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2</a:t>
            </a:r>
            <a:r>
              <a:rPr lang="en-GB" sz="2400" dirty="0">
                <a:solidFill>
                  <a:srgbClr val="69A830"/>
                </a:solidFill>
                <a:latin typeface="Arial" panose="020B0604020202020204" pitchFamily="34" charset="0"/>
                <a:ea typeface="MS Gothic" panose="020B0609070205080204" pitchFamily="49" charset="-128"/>
                <a:cs typeface="Arial" panose="020B0604020202020204" pitchFamily="34" charset="0"/>
              </a:rPr>
              <a:t>. </a:t>
            </a:r>
            <a:r>
              <a:rPr lang="en-GB" sz="2000" dirty="0">
                <a:solidFill>
                  <a:srgbClr val="69A830"/>
                </a:solidFill>
                <a:latin typeface="Arial" panose="020B0604020202020204" pitchFamily="34" charset="0"/>
                <a:ea typeface="MS Gothic" panose="020B0609070205080204" pitchFamily="49" charset="-128"/>
                <a:cs typeface="Arial" panose="020B0604020202020204" pitchFamily="34" charset="0"/>
              </a:rPr>
              <a:t>Alarm call raised</a:t>
            </a:r>
          </a:p>
        </p:txBody>
      </p:sp>
      <p:sp>
        <p:nvSpPr>
          <p:cNvPr id="35" name="Ouch!"/>
          <p:cNvSpPr>
            <a:spLocks noChangeArrowheads="1"/>
          </p:cNvSpPr>
          <p:nvPr/>
        </p:nvSpPr>
        <p:spPr bwMode="auto">
          <a:xfrm>
            <a:off x="1717146" y="4735351"/>
            <a:ext cx="1166422" cy="499366"/>
          </a:xfrm>
          <a:prstGeom prst="wedgeRoundRectCallout">
            <a:avLst>
              <a:gd name="adj1" fmla="val -63560"/>
              <a:gd name="adj2" fmla="val 72060"/>
              <a:gd name="adj3" fmla="val 16667"/>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sz="2400" b="1" dirty="0">
                <a:solidFill>
                  <a:srgbClr val="582F7A"/>
                </a:solidFill>
                <a:latin typeface="Arial" panose="020B0604020202020204" pitchFamily="34" charset="0"/>
                <a:ea typeface="MS Gothic" panose="020B0609070205080204" pitchFamily="49" charset="-128"/>
                <a:cs typeface="Arial" panose="020B0604020202020204" pitchFamily="34" charset="0"/>
              </a:rPr>
              <a:t>Ouch</a:t>
            </a:r>
            <a:r>
              <a:rPr lang="en-GB" sz="2000" b="1" dirty="0">
                <a:solidFill>
                  <a:srgbClr val="582F7A"/>
                </a:solidFill>
                <a:latin typeface="Arial" panose="020B0604020202020204" pitchFamily="34" charset="0"/>
                <a:ea typeface="MS Gothic" panose="020B0609070205080204" pitchFamily="49" charset="-128"/>
                <a:cs typeface="Arial" panose="020B0604020202020204" pitchFamily="34" charset="0"/>
              </a:rPr>
              <a:t>!</a:t>
            </a:r>
          </a:p>
        </p:txBody>
      </p:sp>
      <p:sp>
        <p:nvSpPr>
          <p:cNvPr id="77862" name="Text Box 24"/>
          <p:cNvSpPr txBox="1">
            <a:spLocks noChangeArrowheads="1"/>
          </p:cNvSpPr>
          <p:nvPr/>
        </p:nvSpPr>
        <p:spPr bwMode="auto">
          <a:xfrm>
            <a:off x="4572000" y="1736471"/>
            <a:ext cx="90684" cy="37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sz="1000" b="1">
              <a:latin typeface="Arial" panose="020B0604020202020204" pitchFamily="34" charset="0"/>
              <a:ea typeface="MS Gothic" panose="020B0609070205080204" pitchFamily="49" charset="-128"/>
              <a:cs typeface="Arial" panose="020B0604020202020204" pitchFamily="34" charset="0"/>
            </a:endParaRPr>
          </a:p>
        </p:txBody>
      </p:sp>
      <p:sp>
        <p:nvSpPr>
          <p:cNvPr id="8" name="Example: Fall Detection"/>
          <p:cNvSpPr txBox="1"/>
          <p:nvPr/>
        </p:nvSpPr>
        <p:spPr>
          <a:xfrm>
            <a:off x="451225" y="1386996"/>
            <a:ext cx="3385863" cy="461665"/>
          </a:xfrm>
          <a:prstGeom prst="rect">
            <a:avLst/>
          </a:prstGeom>
          <a:noFill/>
        </p:spPr>
        <p:txBody>
          <a:bodyPr wrap="none" rtlCol="0">
            <a:spAutoFit/>
          </a:bodyPr>
          <a:lstStyle/>
          <a:p>
            <a:r>
              <a:rPr lang="en-GB" sz="2400" dirty="0" smtClean="0">
                <a:solidFill>
                  <a:srgbClr val="69A830"/>
                </a:solidFill>
                <a:latin typeface="Arial" panose="020B0604020202020204" pitchFamily="34" charset="0"/>
                <a:cs typeface="Arial" panose="020B0604020202020204" pitchFamily="34" charset="0"/>
              </a:rPr>
              <a:t>Example: Fall detection</a:t>
            </a:r>
            <a:endParaRPr lang="en-GB" sz="2400" dirty="0">
              <a:solidFill>
                <a:srgbClr val="69A830"/>
              </a:solidFill>
              <a:latin typeface="Arial" panose="020B0604020202020204" pitchFamily="34" charset="0"/>
              <a:cs typeface="Arial" panose="020B0604020202020204" pitchFamily="34" charset="0"/>
            </a:endParaRPr>
          </a:p>
        </p:txBody>
      </p:sp>
      <p:sp>
        <p:nvSpPr>
          <p:cNvPr id="449" name="Telecare Hub/DAU Text"/>
          <p:cNvSpPr txBox="1">
            <a:spLocks noChangeArrowheads="1"/>
          </p:cNvSpPr>
          <p:nvPr/>
        </p:nvSpPr>
        <p:spPr bwMode="auto">
          <a:xfrm>
            <a:off x="1664618" y="3475857"/>
            <a:ext cx="24487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0"/>
              </a:spcBef>
              <a:buFontTx/>
              <a:buNone/>
            </a:pPr>
            <a:r>
              <a:rPr lang="en-GB" sz="2000" b="1" dirty="0">
                <a:solidFill>
                  <a:srgbClr val="69A830"/>
                </a:solidFill>
                <a:latin typeface="Arial Narrow" panose="020B0606020202030204" pitchFamily="34" charset="0"/>
                <a:ea typeface="MS Gothic" panose="020B0609070205080204" pitchFamily="49" charset="-128"/>
                <a:cs typeface="Arial" panose="020B0604020202020204" pitchFamily="34" charset="0"/>
              </a:rPr>
              <a:t>Telecare h</a:t>
            </a:r>
            <a:r>
              <a:rPr lang="en-GB" sz="2000" b="1" dirty="0" smtClean="0">
                <a:solidFill>
                  <a:srgbClr val="69A830"/>
                </a:solidFill>
                <a:latin typeface="Arial Narrow" panose="020B0606020202030204" pitchFamily="34" charset="0"/>
                <a:ea typeface="MS Gothic" panose="020B0609070205080204" pitchFamily="49" charset="-128"/>
                <a:cs typeface="Arial" panose="020B0604020202020204" pitchFamily="34" charset="0"/>
              </a:rPr>
              <a:t>ub / Dispersed Alarm Unit</a:t>
            </a:r>
            <a:endParaRPr lang="en-GB" sz="2000" b="1" dirty="0">
              <a:solidFill>
                <a:srgbClr val="69A830"/>
              </a:solidFill>
              <a:latin typeface="Arial Narrow" panose="020B0606020202030204" pitchFamily="34" charset="0"/>
              <a:ea typeface="MS Gothic" panose="020B0609070205080204" pitchFamily="49" charset="-128"/>
              <a:cs typeface="Arial" panose="020B0604020202020204" pitchFamily="34" charset="0"/>
            </a:endParaRPr>
          </a:p>
        </p:txBody>
      </p:sp>
      <p:pic>
        <p:nvPicPr>
          <p:cNvPr id="77857" name="Call handle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7151959" y="4056717"/>
            <a:ext cx="1427162" cy="1374775"/>
          </a:xfrm>
        </p:spPr>
      </p:pic>
    </p:spTree>
    <p:extLst>
      <p:ext uri="{BB962C8B-B14F-4D97-AF65-F5344CB8AC3E}">
        <p14:creationId xmlns:p14="http://schemas.microsoft.com/office/powerpoint/2010/main" val="251101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6379"/>
                                        </p:tgtEl>
                                        <p:attrNameLst>
                                          <p:attrName>style.visibility</p:attrName>
                                        </p:attrNameLst>
                                      </p:cBhvr>
                                      <p:to>
                                        <p:strVal val="visible"/>
                                      </p:to>
                                    </p:set>
                                    <p:animEffect transition="in" filter="fade">
                                      <p:cBhvr>
                                        <p:cTn id="15" dur="500"/>
                                        <p:tgtEl>
                                          <p:spTgt spid="1863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9"/>
                                        </p:tgtEl>
                                        <p:attrNameLst>
                                          <p:attrName>style.visibility</p:attrName>
                                        </p:attrNameLst>
                                      </p:cBhvr>
                                      <p:to>
                                        <p:strVal val="visible"/>
                                      </p:to>
                                    </p:set>
                                    <p:animEffect transition="in" filter="fade">
                                      <p:cBhvr>
                                        <p:cTn id="18" dur="500"/>
                                        <p:tgtEl>
                                          <p:spTgt spid="44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7857"/>
                                        </p:tgtEl>
                                        <p:attrNameLst>
                                          <p:attrName>style.visibility</p:attrName>
                                        </p:attrNameLst>
                                      </p:cBhvr>
                                      <p:to>
                                        <p:strVal val="visible"/>
                                      </p:to>
                                    </p:set>
                                    <p:animEffect transition="in" filter="fade">
                                      <p:cBhvr>
                                        <p:cTn id="22" dur="500"/>
                                        <p:tgtEl>
                                          <p:spTgt spid="7785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7849"/>
                                        </p:tgtEl>
                                        <p:attrNameLst>
                                          <p:attrName>style.visibility</p:attrName>
                                        </p:attrNameLst>
                                      </p:cBhvr>
                                      <p:to>
                                        <p:strVal val="visible"/>
                                      </p:to>
                                    </p:set>
                                    <p:animEffect transition="in" filter="fade">
                                      <p:cBhvr>
                                        <p:cTn id="25" dur="500"/>
                                        <p:tgtEl>
                                          <p:spTgt spid="7784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86381"/>
                                        </p:tgtEl>
                                        <p:attrNameLst>
                                          <p:attrName>style.visibility</p:attrName>
                                        </p:attrNameLst>
                                      </p:cBhvr>
                                      <p:to>
                                        <p:strVal val="visible"/>
                                      </p:to>
                                    </p:set>
                                    <p:anim calcmode="lin" valueType="num">
                                      <p:cBhvr additive="base">
                                        <p:cTn id="30" dur="1000" fill="hold"/>
                                        <p:tgtEl>
                                          <p:spTgt spid="186381"/>
                                        </p:tgtEl>
                                        <p:attrNameLst>
                                          <p:attrName>ppt_x</p:attrName>
                                        </p:attrNameLst>
                                      </p:cBhvr>
                                      <p:tavLst>
                                        <p:tav tm="0">
                                          <p:val>
                                            <p:strVal val="0-#ppt_w/2"/>
                                          </p:val>
                                        </p:tav>
                                        <p:tav tm="100000">
                                          <p:val>
                                            <p:strVal val="#ppt_x"/>
                                          </p:val>
                                        </p:tav>
                                      </p:tavLst>
                                    </p:anim>
                                    <p:anim calcmode="lin" valueType="num">
                                      <p:cBhvr additive="base">
                                        <p:cTn id="31" dur="1000" fill="hold"/>
                                        <p:tgtEl>
                                          <p:spTgt spid="186381"/>
                                        </p:tgtEl>
                                        <p:attrNameLst>
                                          <p:attrName>ppt_y</p:attrName>
                                        </p:attrNameLst>
                                      </p:cBhvr>
                                      <p:tavLst>
                                        <p:tav tm="0">
                                          <p:val>
                                            <p:strVal val="#ppt_y"/>
                                          </p:val>
                                        </p:tav>
                                        <p:tav tm="100000">
                                          <p:val>
                                            <p:strVal val="#ppt_y"/>
                                          </p:val>
                                        </p:tav>
                                      </p:tavLst>
                                    </p:anim>
                                  </p:childTnLst>
                                </p:cTn>
                              </p:par>
                              <p:par>
                                <p:cTn id="32" presetID="8" presetClass="emph" presetSubtype="0" fill="hold" nodeType="withEffect">
                                  <p:stCondLst>
                                    <p:cond delay="1000"/>
                                  </p:stCondLst>
                                  <p:childTnLst>
                                    <p:animRot by="5400000">
                                      <p:cBhvr>
                                        <p:cTn id="33" dur="1000" fill="hold"/>
                                        <p:tgtEl>
                                          <p:spTgt spid="186381"/>
                                        </p:tgtEl>
                                        <p:attrNameLst>
                                          <p:attrName>r</p:attrName>
                                        </p:attrNameLst>
                                      </p:cBhvr>
                                    </p:animRot>
                                  </p:childTnLst>
                                </p:cTn>
                              </p:par>
                            </p:childTnLst>
                          </p:cTn>
                        </p:par>
                        <p:par>
                          <p:cTn id="34" fill="hold" nodeType="afterGroup">
                            <p:stCondLst>
                              <p:cond delay="2000"/>
                            </p:stCondLst>
                            <p:childTnLst>
                              <p:par>
                                <p:cTn id="35" presetID="26" presetClass="emph" presetSubtype="0" fill="hold" nodeType="afterEffect">
                                  <p:stCondLst>
                                    <p:cond delay="0"/>
                                  </p:stCondLst>
                                  <p:childTnLst>
                                    <p:animEffect transition="out" filter="fade">
                                      <p:cBhvr>
                                        <p:cTn id="36" dur="500" tmFilter="0, 0; .2, .5; .8, .5; 1, 0"/>
                                        <p:tgtEl>
                                          <p:spTgt spid="186381"/>
                                        </p:tgtEl>
                                      </p:cBhvr>
                                    </p:animEffect>
                                    <p:animScale>
                                      <p:cBhvr>
                                        <p:cTn id="37" dur="250" autoRev="1" fill="hold"/>
                                        <p:tgtEl>
                                          <p:spTgt spid="186381"/>
                                        </p:tgtEl>
                                      </p:cBhvr>
                                      <p:by x="105000" y="105000"/>
                                    </p:animScale>
                                  </p:childTnLst>
                                </p:cTn>
                              </p:par>
                              <p:par>
                                <p:cTn id="38" presetID="53"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186377"/>
                                        </p:tgtEl>
                                        <p:attrNameLst>
                                          <p:attrName>style.visibility</p:attrName>
                                        </p:attrNameLst>
                                      </p:cBhvr>
                                      <p:to>
                                        <p:strVal val="visible"/>
                                      </p:to>
                                    </p:set>
                                  </p:childTnLst>
                                </p:cTn>
                              </p:par>
                            </p:childTnLst>
                          </p:cTn>
                        </p:par>
                        <p:par>
                          <p:cTn id="51" fill="hold">
                            <p:stCondLst>
                              <p:cond delay="500"/>
                            </p:stCondLst>
                            <p:childTnLst>
                              <p:par>
                                <p:cTn id="52" presetID="26" presetClass="emph" presetSubtype="0" fill="hold" nodeType="afterEffect">
                                  <p:stCondLst>
                                    <p:cond delay="0"/>
                                  </p:stCondLst>
                                  <p:childTnLst>
                                    <p:animEffect transition="out" filter="fade">
                                      <p:cBhvr>
                                        <p:cTn id="53" dur="500" tmFilter="0, 0; .2, .5; .8, .5; 1, 0"/>
                                        <p:tgtEl>
                                          <p:spTgt spid="186377"/>
                                        </p:tgtEl>
                                      </p:cBhvr>
                                    </p:animEffect>
                                    <p:animScale>
                                      <p:cBhvr>
                                        <p:cTn id="54" dur="250" autoRev="1" fill="hold"/>
                                        <p:tgtEl>
                                          <p:spTgt spid="186377"/>
                                        </p:tgtEl>
                                      </p:cBhvr>
                                      <p:by x="105000" y="105000"/>
                                    </p:animScale>
                                  </p:childTnLst>
                                </p:cTn>
                              </p:par>
                              <p:par>
                                <p:cTn id="55" presetID="10" presetClass="entr" presetSubtype="0" fill="hold" grpId="0" nodeType="withEffect">
                                  <p:stCondLst>
                                    <p:cond delay="0"/>
                                  </p:stCondLst>
                                  <p:childTnLst>
                                    <p:set>
                                      <p:cBhvr>
                                        <p:cTn id="56" dur="1" fill="hold">
                                          <p:stCondLst>
                                            <p:cond delay="0"/>
                                          </p:stCondLst>
                                        </p:cTn>
                                        <p:tgtEl>
                                          <p:spTgt spid="186418"/>
                                        </p:tgtEl>
                                        <p:attrNameLst>
                                          <p:attrName>style.visibility</p:attrName>
                                        </p:attrNameLst>
                                      </p:cBhvr>
                                      <p:to>
                                        <p:strVal val="visible"/>
                                      </p:to>
                                    </p:set>
                                    <p:animEffect transition="in" filter="fade">
                                      <p:cBhvr>
                                        <p:cTn id="57" dur="500"/>
                                        <p:tgtEl>
                                          <p:spTgt spid="186418"/>
                                        </p:tgtEl>
                                      </p:cBhvr>
                                    </p:animEffect>
                                  </p:childTnLst>
                                </p:cTn>
                              </p:par>
                            </p:childTnLst>
                          </p:cTn>
                        </p:par>
                        <p:par>
                          <p:cTn id="58" fill="hold" nodeType="afterGroup">
                            <p:stCondLst>
                              <p:cond delay="1000"/>
                            </p:stCondLst>
                            <p:childTnLst>
                              <p:par>
                                <p:cTn id="59" presetID="22" presetClass="entr" presetSubtype="4" fill="hold" grpId="0" nodeType="afterEffect">
                                  <p:stCondLst>
                                    <p:cond delay="0"/>
                                  </p:stCondLst>
                                  <p:childTnLst>
                                    <p:set>
                                      <p:cBhvr>
                                        <p:cTn id="60" dur="1" fill="hold">
                                          <p:stCondLst>
                                            <p:cond delay="0"/>
                                          </p:stCondLst>
                                        </p:cTn>
                                        <p:tgtEl>
                                          <p:spTgt spid="186380"/>
                                        </p:tgtEl>
                                        <p:attrNameLst>
                                          <p:attrName>style.visibility</p:attrName>
                                        </p:attrNameLst>
                                      </p:cBhvr>
                                      <p:to>
                                        <p:strVal val="visible"/>
                                      </p:to>
                                    </p:set>
                                    <p:animEffect transition="in" filter="wipe(down)">
                                      <p:cBhvr>
                                        <p:cTn id="61" dur="500"/>
                                        <p:tgtEl>
                                          <p:spTgt spid="18638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86379"/>
                                        </p:tgtEl>
                                      </p:cBhvr>
                                    </p:animEffect>
                                    <p:animScale>
                                      <p:cBhvr>
                                        <p:cTn id="66" dur="250" autoRev="1" fill="hold"/>
                                        <p:tgtEl>
                                          <p:spTgt spid="186379"/>
                                        </p:tgtEl>
                                      </p:cBhvr>
                                      <p:by x="105000" y="105000"/>
                                    </p:animScale>
                                  </p:childTnLst>
                                </p:cTn>
                              </p:par>
                              <p:par>
                                <p:cTn id="67" presetID="10" presetClass="exit" presetSubtype="0" fill="hold" grpId="1" nodeType="withEffect">
                                  <p:stCondLst>
                                    <p:cond delay="0"/>
                                  </p:stCondLst>
                                  <p:childTnLst>
                                    <p:animEffect transition="out" filter="fade">
                                      <p:cBhvr>
                                        <p:cTn id="68" dur="500"/>
                                        <p:tgtEl>
                                          <p:spTgt spid="186418"/>
                                        </p:tgtEl>
                                      </p:cBhvr>
                                    </p:animEffect>
                                    <p:set>
                                      <p:cBhvr>
                                        <p:cTn id="69" dur="1" fill="hold">
                                          <p:stCondLst>
                                            <p:cond delay="499"/>
                                          </p:stCondLst>
                                        </p:cTn>
                                        <p:tgtEl>
                                          <p:spTgt spid="186418"/>
                                        </p:tgtEl>
                                        <p:attrNameLst>
                                          <p:attrName>style.visibility</p:attrName>
                                        </p:attrNameLst>
                                      </p:cBhvr>
                                      <p:to>
                                        <p:strVal val="hidden"/>
                                      </p:to>
                                    </p:set>
                                  </p:childTnLst>
                                </p:cTn>
                              </p:par>
                            </p:childTnLst>
                          </p:cTn>
                        </p:par>
                        <p:par>
                          <p:cTn id="70" fill="hold" nodeType="afterGroup">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86382"/>
                                        </p:tgtEl>
                                        <p:attrNameLst>
                                          <p:attrName>style.visibility</p:attrName>
                                        </p:attrNameLst>
                                      </p:cBhvr>
                                      <p:to>
                                        <p:strVal val="visible"/>
                                      </p:to>
                                    </p:set>
                                    <p:animEffect transition="in" filter="wipe(left)">
                                      <p:cBhvr>
                                        <p:cTn id="73" dur="500"/>
                                        <p:tgtEl>
                                          <p:spTgt spid="18638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86398"/>
                                        </p:tgtEl>
                                        <p:attrNameLst>
                                          <p:attrName>style.visibility</p:attrName>
                                        </p:attrNameLst>
                                      </p:cBhvr>
                                      <p:to>
                                        <p:strVal val="visible"/>
                                      </p:to>
                                    </p:set>
                                    <p:animEffect transition="in" filter="fade">
                                      <p:cBhvr>
                                        <p:cTn id="76" dur="500"/>
                                        <p:tgtEl>
                                          <p:spTgt spid="186398"/>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186384"/>
                                        </p:tgtEl>
                                        <p:attrNameLst>
                                          <p:attrName>style.visibility</p:attrName>
                                        </p:attrNameLst>
                                      </p:cBhvr>
                                      <p:to>
                                        <p:strVal val="visible"/>
                                      </p:to>
                                    </p:set>
                                    <p:animEffect transition="in" filter="blinds(horizontal)">
                                      <p:cBhvr>
                                        <p:cTn id="79" dur="500"/>
                                        <p:tgtEl>
                                          <p:spTgt spid="186384"/>
                                        </p:tgtEl>
                                      </p:cBhvr>
                                    </p:animEffect>
                                  </p:childTnLst>
                                  <p:subTnLst>
                                    <p:set>
                                      <p:cBhvr override="childStyle">
                                        <p:cTn dur="1" fill="hold" display="0" masterRel="nextClick" afterEffect="1"/>
                                        <p:tgtEl>
                                          <p:spTgt spid="186384"/>
                                        </p:tgtEl>
                                        <p:attrNameLst>
                                          <p:attrName>style.visibility</p:attrName>
                                        </p:attrNameLst>
                                      </p:cBhvr>
                                      <p:to>
                                        <p:strVal val="hidden"/>
                                      </p:to>
                                    </p:set>
                                  </p:sub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186398"/>
                                        </p:tgtEl>
                                      </p:cBhvr>
                                    </p:animEffect>
                                    <p:set>
                                      <p:cBhvr>
                                        <p:cTn id="84" dur="1" fill="hold">
                                          <p:stCondLst>
                                            <p:cond delay="499"/>
                                          </p:stCondLst>
                                        </p:cTn>
                                        <p:tgtEl>
                                          <p:spTgt spid="186398"/>
                                        </p:tgtEl>
                                        <p:attrNameLst>
                                          <p:attrName>style.visibility</p:attrName>
                                        </p:attrNameLst>
                                      </p:cBhvr>
                                      <p:to>
                                        <p:strVal val="hidden"/>
                                      </p:to>
                                    </p:set>
                                  </p:childTnLst>
                                </p:cTn>
                              </p:par>
                              <p:par>
                                <p:cTn id="85" presetID="10" presetClass="entr" presetSubtype="0" fill="hold" grpId="0" nodeType="withEffect">
                                  <p:stCondLst>
                                    <p:cond delay="0"/>
                                  </p:stCondLst>
                                  <p:childTnLst>
                                    <p:set>
                                      <p:cBhvr>
                                        <p:cTn id="86" dur="1" fill="hold">
                                          <p:stCondLst>
                                            <p:cond delay="0"/>
                                          </p:stCondLst>
                                        </p:cTn>
                                        <p:tgtEl>
                                          <p:spTgt spid="186399"/>
                                        </p:tgtEl>
                                        <p:attrNameLst>
                                          <p:attrName>style.visibility</p:attrName>
                                        </p:attrNameLst>
                                      </p:cBhvr>
                                      <p:to>
                                        <p:strVal val="visible"/>
                                      </p:to>
                                    </p:set>
                                    <p:animEffect transition="in" filter="fade">
                                      <p:cBhvr>
                                        <p:cTn id="87" dur="500"/>
                                        <p:tgtEl>
                                          <p:spTgt spid="186399"/>
                                        </p:tgtEl>
                                      </p:cBhvr>
                                    </p:animEffect>
                                  </p:childTnLst>
                                </p:cTn>
                              </p:par>
                            </p:childTnLst>
                          </p:cTn>
                        </p:par>
                        <p:par>
                          <p:cTn id="88" fill="hold">
                            <p:stCondLst>
                              <p:cond delay="500"/>
                            </p:stCondLst>
                            <p:childTnLst>
                              <p:par>
                                <p:cTn id="89" presetID="53" presetClass="entr" presetSubtype="0" fill="hold" grpId="0" nodeType="afterEffect">
                                  <p:stCondLst>
                                    <p:cond delay="0"/>
                                  </p:stCondLst>
                                  <p:childTnLst>
                                    <p:set>
                                      <p:cBhvr>
                                        <p:cTn id="90" dur="1" fill="hold">
                                          <p:stCondLst>
                                            <p:cond delay="0"/>
                                          </p:stCondLst>
                                        </p:cTn>
                                        <p:tgtEl>
                                          <p:spTgt spid="186396"/>
                                        </p:tgtEl>
                                        <p:attrNameLst>
                                          <p:attrName>style.visibility</p:attrName>
                                        </p:attrNameLst>
                                      </p:cBhvr>
                                      <p:to>
                                        <p:strVal val="visible"/>
                                      </p:to>
                                    </p:set>
                                    <p:anim calcmode="lin" valueType="num">
                                      <p:cBhvr>
                                        <p:cTn id="91" dur="500" fill="hold"/>
                                        <p:tgtEl>
                                          <p:spTgt spid="186396"/>
                                        </p:tgtEl>
                                        <p:attrNameLst>
                                          <p:attrName>ppt_w</p:attrName>
                                        </p:attrNameLst>
                                      </p:cBhvr>
                                      <p:tavLst>
                                        <p:tav tm="0">
                                          <p:val>
                                            <p:fltVal val="0"/>
                                          </p:val>
                                        </p:tav>
                                        <p:tav tm="100000">
                                          <p:val>
                                            <p:strVal val="#ppt_w"/>
                                          </p:val>
                                        </p:tav>
                                      </p:tavLst>
                                    </p:anim>
                                    <p:anim calcmode="lin" valueType="num">
                                      <p:cBhvr>
                                        <p:cTn id="92" dur="500" fill="hold"/>
                                        <p:tgtEl>
                                          <p:spTgt spid="186396"/>
                                        </p:tgtEl>
                                        <p:attrNameLst>
                                          <p:attrName>ppt_h</p:attrName>
                                        </p:attrNameLst>
                                      </p:cBhvr>
                                      <p:tavLst>
                                        <p:tav tm="0">
                                          <p:val>
                                            <p:fltVal val="0"/>
                                          </p:val>
                                        </p:tav>
                                        <p:tav tm="100000">
                                          <p:val>
                                            <p:strVal val="#ppt_h"/>
                                          </p:val>
                                        </p:tav>
                                      </p:tavLst>
                                    </p:anim>
                                    <p:animEffect transition="in" filter="fade">
                                      <p:cBhvr>
                                        <p:cTn id="93" dur="500"/>
                                        <p:tgtEl>
                                          <p:spTgt spid="186396"/>
                                        </p:tgtEl>
                                      </p:cBhvr>
                                    </p:animEffect>
                                  </p:childTnLst>
                                </p:cTn>
                              </p:par>
                              <p:par>
                                <p:cTn id="94" presetID="10" presetClass="exit" presetSubtype="0" fill="hold" grpId="1" nodeType="withEffect">
                                  <p:stCondLst>
                                    <p:cond delay="0"/>
                                  </p:stCondLst>
                                  <p:childTnLst>
                                    <p:animEffect transition="out" filter="fade">
                                      <p:cBhvr>
                                        <p:cTn id="95" dur="500"/>
                                        <p:tgtEl>
                                          <p:spTgt spid="186380"/>
                                        </p:tgtEl>
                                      </p:cBhvr>
                                    </p:animEffect>
                                    <p:set>
                                      <p:cBhvr>
                                        <p:cTn id="96" dur="1" fill="hold">
                                          <p:stCondLst>
                                            <p:cond delay="499"/>
                                          </p:stCondLst>
                                        </p:cTn>
                                        <p:tgtEl>
                                          <p:spTgt spid="18638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500"/>
                                        <p:tgtEl>
                                          <p:spTgt spid="186399"/>
                                        </p:tgtEl>
                                      </p:cBhvr>
                                    </p:animEffect>
                                    <p:set>
                                      <p:cBhvr>
                                        <p:cTn id="101" dur="1" fill="hold">
                                          <p:stCondLst>
                                            <p:cond delay="499"/>
                                          </p:stCondLst>
                                        </p:cTn>
                                        <p:tgtEl>
                                          <p:spTgt spid="186399"/>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86382"/>
                                        </p:tgtEl>
                                      </p:cBhvr>
                                    </p:animEffect>
                                    <p:set>
                                      <p:cBhvr>
                                        <p:cTn id="104" dur="1" fill="hold">
                                          <p:stCondLst>
                                            <p:cond delay="499"/>
                                          </p:stCondLst>
                                        </p:cTn>
                                        <p:tgtEl>
                                          <p:spTgt spid="186382"/>
                                        </p:tgtEl>
                                        <p:attrNameLst>
                                          <p:attrName>style.visibility</p:attrName>
                                        </p:attrNameLst>
                                      </p:cBhvr>
                                      <p:to>
                                        <p:strVal val="hidden"/>
                                      </p:to>
                                    </p:set>
                                  </p:childTnLst>
                                </p:cTn>
                              </p:par>
                            </p:childTnLst>
                          </p:cTn>
                        </p:par>
                        <p:par>
                          <p:cTn id="105" fill="hold">
                            <p:stCondLst>
                              <p:cond delay="500"/>
                            </p:stCondLst>
                            <p:childTnLst>
                              <p:par>
                                <p:cTn id="106" presetID="10" presetClass="entr" presetSubtype="0" fill="hold" grpId="0" nodeType="afterEffect">
                                  <p:stCondLst>
                                    <p:cond delay="0"/>
                                  </p:stCondLst>
                                  <p:childTnLst>
                                    <p:set>
                                      <p:cBhvr>
                                        <p:cTn id="107" dur="1" fill="hold">
                                          <p:stCondLst>
                                            <p:cond delay="0"/>
                                          </p:stCondLst>
                                        </p:cTn>
                                        <p:tgtEl>
                                          <p:spTgt spid="186400"/>
                                        </p:tgtEl>
                                        <p:attrNameLst>
                                          <p:attrName>style.visibility</p:attrName>
                                        </p:attrNameLst>
                                      </p:cBhvr>
                                      <p:to>
                                        <p:strVal val="visible"/>
                                      </p:to>
                                    </p:set>
                                    <p:animEffect transition="in" filter="fade">
                                      <p:cBhvr>
                                        <p:cTn id="108" dur="500"/>
                                        <p:tgtEl>
                                          <p:spTgt spid="186400"/>
                                        </p:tgtEl>
                                      </p:cBhvr>
                                    </p:animEffect>
                                  </p:childTnLst>
                                </p:cTn>
                              </p:par>
                            </p:childTnLst>
                          </p:cTn>
                        </p:par>
                        <p:par>
                          <p:cTn id="109" fill="hold">
                            <p:stCondLst>
                              <p:cond delay="1000"/>
                            </p:stCondLst>
                            <p:childTnLst>
                              <p:par>
                                <p:cTn id="110" presetID="2" presetClass="entr" presetSubtype="2" fill="hold" nodeType="afterEffect">
                                  <p:stCondLst>
                                    <p:cond delay="0"/>
                                  </p:stCondLst>
                                  <p:childTnLst>
                                    <p:set>
                                      <p:cBhvr>
                                        <p:cTn id="111" dur="1" fill="hold">
                                          <p:stCondLst>
                                            <p:cond delay="0"/>
                                          </p:stCondLst>
                                        </p:cTn>
                                        <p:tgtEl>
                                          <p:spTgt spid="186387"/>
                                        </p:tgtEl>
                                        <p:attrNameLst>
                                          <p:attrName>style.visibility</p:attrName>
                                        </p:attrNameLst>
                                      </p:cBhvr>
                                      <p:to>
                                        <p:strVal val="visible"/>
                                      </p:to>
                                    </p:set>
                                    <p:anim calcmode="lin" valueType="num">
                                      <p:cBhvr additive="base">
                                        <p:cTn id="112" dur="500" fill="hold"/>
                                        <p:tgtEl>
                                          <p:spTgt spid="186387"/>
                                        </p:tgtEl>
                                        <p:attrNameLst>
                                          <p:attrName>ppt_x</p:attrName>
                                        </p:attrNameLst>
                                      </p:cBhvr>
                                      <p:tavLst>
                                        <p:tav tm="0">
                                          <p:val>
                                            <p:strVal val="1+#ppt_w/2"/>
                                          </p:val>
                                        </p:tav>
                                        <p:tav tm="100000">
                                          <p:val>
                                            <p:strVal val="#ppt_x"/>
                                          </p:val>
                                        </p:tav>
                                      </p:tavLst>
                                    </p:anim>
                                    <p:anim calcmode="lin" valueType="num">
                                      <p:cBhvr additive="base">
                                        <p:cTn id="113" dur="500" fill="hold"/>
                                        <p:tgtEl>
                                          <p:spTgt spid="186387"/>
                                        </p:tgtEl>
                                        <p:attrNameLst>
                                          <p:attrName>ppt_y</p:attrName>
                                        </p:attrNameLst>
                                      </p:cBhvr>
                                      <p:tavLst>
                                        <p:tav tm="0">
                                          <p:val>
                                            <p:strVal val="#ppt_y"/>
                                          </p:val>
                                        </p:tav>
                                        <p:tav tm="100000">
                                          <p:val>
                                            <p:strVal val="#ppt_y"/>
                                          </p:val>
                                        </p:tav>
                                      </p:tavLst>
                                    </p:anim>
                                  </p:childTnLst>
                                </p:cTn>
                              </p:par>
                              <p:par>
                                <p:cTn id="114" presetID="3" presetClass="entr" presetSubtype="10" fill="hold" grpId="0" nodeType="withEffect">
                                  <p:stCondLst>
                                    <p:cond delay="0"/>
                                  </p:stCondLst>
                                  <p:childTnLst>
                                    <p:set>
                                      <p:cBhvr>
                                        <p:cTn id="115" dur="1" fill="hold">
                                          <p:stCondLst>
                                            <p:cond delay="0"/>
                                          </p:stCondLst>
                                        </p:cTn>
                                        <p:tgtEl>
                                          <p:spTgt spid="186388"/>
                                        </p:tgtEl>
                                        <p:attrNameLst>
                                          <p:attrName>style.visibility</p:attrName>
                                        </p:attrNameLst>
                                      </p:cBhvr>
                                      <p:to>
                                        <p:strVal val="visible"/>
                                      </p:to>
                                    </p:set>
                                    <p:animEffect transition="in" filter="blinds(horizontal)">
                                      <p:cBhvr>
                                        <p:cTn id="116" dur="500"/>
                                        <p:tgtEl>
                                          <p:spTgt spid="186388"/>
                                        </p:tgtEl>
                                      </p:cBhvr>
                                    </p:animEffect>
                                  </p:childTnLst>
                                </p:cTn>
                              </p:par>
                              <p:par>
                                <p:cTn id="117" presetID="10" presetClass="exit" presetSubtype="0" fill="hold" grpId="1" nodeType="withEffect">
                                  <p:stCondLst>
                                    <p:cond delay="0"/>
                                  </p:stCondLst>
                                  <p:childTnLst>
                                    <p:animEffect transition="out" filter="fade">
                                      <p:cBhvr>
                                        <p:cTn id="118" dur="500"/>
                                        <p:tgtEl>
                                          <p:spTgt spid="186396"/>
                                        </p:tgtEl>
                                      </p:cBhvr>
                                    </p:animEffect>
                                    <p:set>
                                      <p:cBhvr>
                                        <p:cTn id="119" dur="1" fill="hold">
                                          <p:stCondLst>
                                            <p:cond delay="499"/>
                                          </p:stCondLst>
                                        </p:cTn>
                                        <p:tgtEl>
                                          <p:spTgt spid="186396"/>
                                        </p:tgtEl>
                                        <p:attrNameLst>
                                          <p:attrName>style.visibility</p:attrName>
                                        </p:attrNameLst>
                                      </p:cBhvr>
                                      <p:to>
                                        <p:strVal val="hidden"/>
                                      </p:to>
                                    </p:set>
                                  </p:childTnLst>
                                </p:cTn>
                              </p:par>
                              <p:par>
                                <p:cTn id="120" presetID="8" presetClass="emph" presetSubtype="0" fill="hold" nodeType="withEffect">
                                  <p:stCondLst>
                                    <p:cond delay="0"/>
                                  </p:stCondLst>
                                  <p:childTnLst>
                                    <p:animRot by="-5400000">
                                      <p:cBhvr>
                                        <p:cTn id="121" dur="2000" fill="hold"/>
                                        <p:tgtEl>
                                          <p:spTgt spid="186381"/>
                                        </p:tgtEl>
                                        <p:attrNameLst>
                                          <p:attrName>r</p:attrName>
                                        </p:attrNameLst>
                                      </p:cBhvr>
                                    </p:animRot>
                                  </p:childTnLst>
                                </p:cTn>
                              </p:par>
                            </p:childTnLst>
                          </p:cTn>
                        </p:par>
                        <p:par>
                          <p:cTn id="122" fill="hold">
                            <p:stCondLst>
                              <p:cond delay="3000"/>
                            </p:stCondLst>
                            <p:childTnLst>
                              <p:par>
                                <p:cTn id="123" presetID="10" presetClass="exit" presetSubtype="0" fill="hold" nodeType="afterEffect">
                                  <p:stCondLst>
                                    <p:cond delay="0"/>
                                  </p:stCondLst>
                                  <p:childTnLst>
                                    <p:animEffect transition="out" filter="fade">
                                      <p:cBhvr>
                                        <p:cTn id="124" dur="500"/>
                                        <p:tgtEl>
                                          <p:spTgt spid="186377"/>
                                        </p:tgtEl>
                                      </p:cBhvr>
                                    </p:animEffect>
                                    <p:set>
                                      <p:cBhvr>
                                        <p:cTn id="125" dur="1" fill="hold">
                                          <p:stCondLst>
                                            <p:cond delay="499"/>
                                          </p:stCondLst>
                                        </p:cTn>
                                        <p:tgtEl>
                                          <p:spTgt spid="1863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99" grpId="0"/>
      <p:bldP spid="186399" grpId="1"/>
      <p:bldP spid="186400" grpId="0"/>
      <p:bldP spid="186418" grpId="0"/>
      <p:bldP spid="186418" grpId="1"/>
      <p:bldP spid="186380" grpId="0" animBg="1"/>
      <p:bldP spid="186380" grpId="1" animBg="1"/>
      <p:bldP spid="186382" grpId="0" animBg="1"/>
      <p:bldP spid="186382" grpId="1" animBg="1"/>
      <p:bldP spid="186384" grpId="0"/>
      <p:bldP spid="186388" grpId="0"/>
      <p:bldP spid="77849" grpId="0"/>
      <p:bldP spid="186396" grpId="0" animBg="1"/>
      <p:bldP spid="186396" grpId="1" animBg="1"/>
      <p:bldP spid="186398" grpId="0"/>
      <p:bldP spid="186398" grpId="1"/>
      <p:bldP spid="35" grpId="0" animBg="1"/>
      <p:bldP spid="35" grpId="1" animBg="1"/>
      <p:bldP spid="8" grpId="0"/>
      <p:bldP spid="44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smtClean="0"/>
              <a:t>Technology – Hands on session</a:t>
            </a:r>
            <a:endParaRPr lang="en-GB" dirty="0"/>
          </a:p>
        </p:txBody>
      </p:sp>
    </p:spTree>
    <p:extLst>
      <p:ext uri="{BB962C8B-B14F-4D97-AF65-F5344CB8AC3E}">
        <p14:creationId xmlns:p14="http://schemas.microsoft.com/office/powerpoint/2010/main" val="22327170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he Care-Ring"/>
          <p:cNvSpPr>
            <a:spLocks noChangeArrowheads="1"/>
          </p:cNvSpPr>
          <p:nvPr/>
        </p:nvSpPr>
        <p:spPr bwMode="auto">
          <a:xfrm>
            <a:off x="1257467" y="2413027"/>
            <a:ext cx="6034543" cy="3192118"/>
          </a:xfrm>
          <a:prstGeom prst="wedgeEllipseCallout">
            <a:avLst>
              <a:gd name="adj1" fmla="val -35370"/>
              <a:gd name="adj2" fmla="val -61315"/>
            </a:avLst>
          </a:prstGeom>
          <a:noFill/>
          <a:ln w="38100">
            <a:solidFill>
              <a:srgbClr val="582F7A"/>
            </a:solidFill>
            <a:miter lim="800000"/>
            <a:headEnd/>
            <a:tailEnd/>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US" altLang="en-US" sz="2400"/>
          </a:p>
        </p:txBody>
      </p:sp>
      <p:sp>
        <p:nvSpPr>
          <p:cNvPr id="11431" name="Rectangle 5"/>
          <p:cNvSpPr>
            <a:spLocks noChangeArrowheads="1"/>
          </p:cNvSpPr>
          <p:nvPr/>
        </p:nvSpPr>
        <p:spPr bwMode="auto">
          <a:xfrm>
            <a:off x="136868" y="4166236"/>
            <a:ext cx="112395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p>
        </p:txBody>
      </p:sp>
      <p:sp>
        <p:nvSpPr>
          <p:cNvPr id="11427" name="Rectangle 9"/>
          <p:cNvSpPr>
            <a:spLocks noChangeArrowheads="1"/>
          </p:cNvSpPr>
          <p:nvPr/>
        </p:nvSpPr>
        <p:spPr bwMode="auto">
          <a:xfrm>
            <a:off x="877801" y="4757579"/>
            <a:ext cx="8509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p>
        </p:txBody>
      </p:sp>
      <p:sp>
        <p:nvSpPr>
          <p:cNvPr id="11421" name="Rectangle 18"/>
          <p:cNvSpPr>
            <a:spLocks noChangeArrowheads="1"/>
          </p:cNvSpPr>
          <p:nvPr/>
        </p:nvSpPr>
        <p:spPr bwMode="auto">
          <a:xfrm>
            <a:off x="7292010" y="4008311"/>
            <a:ext cx="92815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p>
        </p:txBody>
      </p:sp>
      <p:grpSp>
        <p:nvGrpSpPr>
          <p:cNvPr id="17" name="24 Hr Home Care &amp; Reablement"/>
          <p:cNvGrpSpPr/>
          <p:nvPr/>
        </p:nvGrpSpPr>
        <p:grpSpPr>
          <a:xfrm>
            <a:off x="6290552" y="2894957"/>
            <a:ext cx="2474862" cy="1547240"/>
            <a:chOff x="6218634" y="2786560"/>
            <a:chExt cx="2474862" cy="1547240"/>
          </a:xfrm>
        </p:grpSpPr>
        <p:sp>
          <p:nvSpPr>
            <p:cNvPr id="11422" name="Text Box 19"/>
            <p:cNvSpPr txBox="1">
              <a:spLocks noChangeArrowheads="1"/>
            </p:cNvSpPr>
            <p:nvPr/>
          </p:nvSpPr>
          <p:spPr bwMode="auto">
            <a:xfrm>
              <a:off x="7242457" y="2786560"/>
              <a:ext cx="14510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1600" dirty="0" smtClean="0">
                  <a:solidFill>
                    <a:srgbClr val="69A830"/>
                  </a:solidFill>
                  <a:latin typeface="Arial" panose="020B0604020202020204" pitchFamily="34" charset="0"/>
                </a:rPr>
                <a:t>24 hour </a:t>
              </a:r>
              <a:r>
                <a:rPr lang="en-US" altLang="en-US" sz="1600" dirty="0">
                  <a:solidFill>
                    <a:srgbClr val="69A830"/>
                  </a:solidFill>
                  <a:latin typeface="Arial" panose="020B0604020202020204" pitchFamily="34" charset="0"/>
                </a:rPr>
                <a:t>h</a:t>
              </a:r>
              <a:r>
                <a:rPr lang="en-US" altLang="en-US" sz="1600" dirty="0" smtClean="0">
                  <a:solidFill>
                    <a:srgbClr val="69A830"/>
                  </a:solidFill>
                  <a:latin typeface="Arial" panose="020B0604020202020204" pitchFamily="34" charset="0"/>
                </a:rPr>
                <a:t>ome</a:t>
              </a:r>
            </a:p>
            <a:p>
              <a:pPr algn="ctr">
                <a:spcBef>
                  <a:spcPct val="0"/>
                </a:spcBef>
                <a:buFontTx/>
                <a:buNone/>
              </a:pPr>
              <a:r>
                <a:rPr lang="en-US" altLang="en-US" sz="1600" dirty="0">
                  <a:solidFill>
                    <a:srgbClr val="69A830"/>
                  </a:solidFill>
                  <a:latin typeface="Arial" panose="020B0604020202020204" pitchFamily="34" charset="0"/>
                </a:rPr>
                <a:t>c</a:t>
              </a:r>
              <a:r>
                <a:rPr lang="en-US" altLang="en-US" sz="1600" dirty="0" smtClean="0">
                  <a:solidFill>
                    <a:srgbClr val="69A830"/>
                  </a:solidFill>
                  <a:latin typeface="Arial" panose="020B0604020202020204" pitchFamily="34" charset="0"/>
                </a:rPr>
                <a:t>are and </a:t>
              </a:r>
            </a:p>
            <a:p>
              <a:pPr algn="ctr">
                <a:spcBef>
                  <a:spcPct val="0"/>
                </a:spcBef>
                <a:buFontTx/>
                <a:buNone/>
              </a:pPr>
              <a:r>
                <a:rPr lang="en-US" altLang="en-US" sz="1600" dirty="0" err="1">
                  <a:solidFill>
                    <a:srgbClr val="69A830"/>
                  </a:solidFill>
                  <a:latin typeface="Arial" panose="020B0604020202020204" pitchFamily="34" charset="0"/>
                </a:rPr>
                <a:t>r</a:t>
              </a:r>
              <a:r>
                <a:rPr lang="en-US" altLang="en-US" sz="1600" dirty="0" err="1" smtClean="0">
                  <a:solidFill>
                    <a:srgbClr val="69A830"/>
                  </a:solidFill>
                  <a:latin typeface="Arial" panose="020B0604020202020204" pitchFamily="34" charset="0"/>
                </a:rPr>
                <a:t>eablement</a:t>
              </a:r>
              <a:endParaRPr lang="en-US" altLang="en-US" sz="2800" dirty="0">
                <a:solidFill>
                  <a:srgbClr val="69A830"/>
                </a:solidFill>
              </a:endParaRPr>
            </a:p>
          </p:txBody>
        </p:sp>
        <p:pic>
          <p:nvPicPr>
            <p:cNvPr id="11423" name="Picture 20" descr="Home_Care_drawing_2"/>
            <p:cNvPicPr>
              <a:picLocks noChangeAspect="1" noChangeArrowheads="1"/>
            </p:cNvPicPr>
            <p:nvPr/>
          </p:nvPicPr>
          <p:blipFill>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6218634" y="3108591"/>
              <a:ext cx="1325442" cy="122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76" name="Rectangle 21"/>
          <p:cNvSpPr>
            <a:spLocks noChangeArrowheads="1"/>
          </p:cNvSpPr>
          <p:nvPr/>
        </p:nvSpPr>
        <p:spPr bwMode="auto">
          <a:xfrm>
            <a:off x="1314793" y="2118360"/>
            <a:ext cx="96043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p>
        </p:txBody>
      </p:sp>
      <p:grpSp>
        <p:nvGrpSpPr>
          <p:cNvPr id="29" name="Group 28"/>
          <p:cNvGrpSpPr/>
          <p:nvPr/>
        </p:nvGrpSpPr>
        <p:grpSpPr>
          <a:xfrm>
            <a:off x="390868" y="2496791"/>
            <a:ext cx="2184929" cy="1299489"/>
            <a:chOff x="319033" y="2687346"/>
            <a:chExt cx="2184929" cy="1299489"/>
          </a:xfrm>
        </p:grpSpPr>
        <p:sp>
          <p:nvSpPr>
            <p:cNvPr id="11419" name="Text Box 23"/>
            <p:cNvSpPr txBox="1">
              <a:spLocks noChangeArrowheads="1"/>
            </p:cNvSpPr>
            <p:nvPr/>
          </p:nvSpPr>
          <p:spPr bwMode="auto">
            <a:xfrm>
              <a:off x="319033" y="2687346"/>
              <a:ext cx="1154483"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nSpc>
                  <a:spcPct val="85000"/>
                </a:lnSpc>
                <a:spcBef>
                  <a:spcPct val="0"/>
                </a:spcBef>
                <a:buFontTx/>
                <a:buNone/>
              </a:pPr>
              <a:r>
                <a:rPr lang="en-US" altLang="en-US" sz="1600" dirty="0">
                  <a:solidFill>
                    <a:srgbClr val="69A830"/>
                  </a:solidFill>
                  <a:latin typeface="Arial" panose="020B0604020202020204" pitchFamily="34" charset="0"/>
                </a:rPr>
                <a:t>Relatives, </a:t>
              </a:r>
            </a:p>
            <a:p>
              <a:pPr>
                <a:lnSpc>
                  <a:spcPct val="85000"/>
                </a:lnSpc>
                <a:spcBef>
                  <a:spcPct val="0"/>
                </a:spcBef>
                <a:buFontTx/>
                <a:buNone/>
              </a:pPr>
              <a:r>
                <a:rPr lang="en-US" altLang="en-US" sz="1600" dirty="0">
                  <a:solidFill>
                    <a:srgbClr val="69A830"/>
                  </a:solidFill>
                  <a:latin typeface="Arial" panose="020B0604020202020204" pitchFamily="34" charset="0"/>
                </a:rPr>
                <a:t>f</a:t>
              </a:r>
              <a:r>
                <a:rPr lang="en-US" altLang="en-US" sz="1600" dirty="0" smtClean="0">
                  <a:solidFill>
                    <a:srgbClr val="69A830"/>
                  </a:solidFill>
                  <a:latin typeface="Arial" panose="020B0604020202020204" pitchFamily="34" charset="0"/>
                </a:rPr>
                <a:t>riends</a:t>
              </a:r>
              <a:r>
                <a:rPr lang="en-US" altLang="en-US" sz="1600" dirty="0">
                  <a:solidFill>
                    <a:srgbClr val="69A830"/>
                  </a:solidFill>
                  <a:latin typeface="Arial" panose="020B0604020202020204" pitchFamily="34" charset="0"/>
                </a:rPr>
                <a:t>, </a:t>
              </a:r>
            </a:p>
            <a:p>
              <a:pPr>
                <a:lnSpc>
                  <a:spcPct val="85000"/>
                </a:lnSpc>
                <a:spcBef>
                  <a:spcPct val="0"/>
                </a:spcBef>
                <a:buFontTx/>
                <a:buNone/>
              </a:pPr>
              <a:r>
                <a:rPr lang="en-US" altLang="en-US" sz="1600" dirty="0" smtClean="0">
                  <a:solidFill>
                    <a:srgbClr val="69A830"/>
                  </a:solidFill>
                  <a:latin typeface="Arial" panose="020B0604020202020204" pitchFamily="34" charset="0"/>
                </a:rPr>
                <a:t>and </a:t>
              </a:r>
              <a:r>
                <a:rPr lang="en-US" altLang="en-US" sz="1600" dirty="0" err="1" smtClean="0">
                  <a:solidFill>
                    <a:srgbClr val="69A830"/>
                  </a:solidFill>
                  <a:latin typeface="Arial" panose="020B0604020202020204" pitchFamily="34" charset="0"/>
                </a:rPr>
                <a:t>carers</a:t>
              </a:r>
              <a:endParaRPr lang="en-US" altLang="en-US" sz="1600" dirty="0">
                <a:solidFill>
                  <a:srgbClr val="69A830"/>
                </a:solidFill>
              </a:endParaRPr>
            </a:p>
          </p:txBody>
        </p:sp>
        <p:pic>
          <p:nvPicPr>
            <p:cNvPr id="11420" name="Picture 24" descr="image_michael_parents"/>
            <p:cNvPicPr>
              <a:picLocks noChangeAspect="1" noChangeArrowheads="1"/>
            </p:cNvPicPr>
            <p:nvPr/>
          </p:nvPicPr>
          <p:blipFill>
            <a:blip r:embed="rId4">
              <a:clrChange>
                <a:clrFrom>
                  <a:srgbClr val="FFFEFD"/>
                </a:clrFrom>
                <a:clrTo>
                  <a:srgbClr val="FFFEFD">
                    <a:alpha val="0"/>
                  </a:srgbClr>
                </a:clrTo>
              </a:clrChange>
              <a:extLst>
                <a:ext uri="{28A0092B-C50C-407E-A947-70E740481C1C}">
                  <a14:useLocalDpi xmlns:a14="http://schemas.microsoft.com/office/drawing/2010/main" val="0"/>
                </a:ext>
              </a:extLst>
            </a:blip>
            <a:srcRect/>
            <a:stretch>
              <a:fillRect/>
            </a:stretch>
          </p:blipFill>
          <p:spPr bwMode="auto">
            <a:xfrm>
              <a:off x="1371228" y="2910618"/>
              <a:ext cx="1132734" cy="107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416" name="Rectangle 26"/>
          <p:cNvSpPr>
            <a:spLocks noChangeArrowheads="1"/>
          </p:cNvSpPr>
          <p:nvPr/>
        </p:nvSpPr>
        <p:spPr bwMode="auto">
          <a:xfrm>
            <a:off x="3363571" y="2048407"/>
            <a:ext cx="49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400">
                <a:solidFill>
                  <a:srgbClr val="000000"/>
                </a:solidFill>
                <a:latin typeface="Arial" panose="020B0604020202020204" pitchFamily="34" charset="0"/>
              </a:rPr>
              <a:t> </a:t>
            </a:r>
            <a:endParaRPr lang="en-US" altLang="en-US" sz="2400"/>
          </a:p>
        </p:txBody>
      </p:sp>
      <p:grpSp>
        <p:nvGrpSpPr>
          <p:cNvPr id="15" name="OOH Social Care"/>
          <p:cNvGrpSpPr/>
          <p:nvPr/>
        </p:nvGrpSpPr>
        <p:grpSpPr>
          <a:xfrm>
            <a:off x="5036202" y="1427676"/>
            <a:ext cx="1477981" cy="1426681"/>
            <a:chOff x="5351974" y="1048128"/>
            <a:chExt cx="1477981" cy="1426681"/>
          </a:xfrm>
        </p:grpSpPr>
        <p:sp>
          <p:nvSpPr>
            <p:cNvPr id="11413" name="Rectangle 30"/>
            <p:cNvSpPr>
              <a:spLocks noChangeArrowheads="1"/>
            </p:cNvSpPr>
            <p:nvPr/>
          </p:nvSpPr>
          <p:spPr bwMode="auto">
            <a:xfrm>
              <a:off x="5428189" y="1048128"/>
              <a:ext cx="1401766"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1600" dirty="0" smtClean="0">
                  <a:solidFill>
                    <a:srgbClr val="69A830"/>
                  </a:solidFill>
                  <a:latin typeface="Arial" panose="020B0604020202020204" pitchFamily="34" charset="0"/>
                </a:rPr>
                <a:t>Out of hours social </a:t>
              </a:r>
              <a:r>
                <a:rPr lang="en-US" altLang="en-US" sz="1600" dirty="0">
                  <a:solidFill>
                    <a:srgbClr val="69A830"/>
                  </a:solidFill>
                  <a:latin typeface="Arial" panose="020B0604020202020204" pitchFamily="34" charset="0"/>
                </a:rPr>
                <a:t>c</a:t>
              </a:r>
              <a:r>
                <a:rPr lang="en-US" altLang="en-US" sz="1600" dirty="0" smtClean="0">
                  <a:solidFill>
                    <a:srgbClr val="69A830"/>
                  </a:solidFill>
                  <a:latin typeface="Arial" panose="020B0604020202020204" pitchFamily="34" charset="0"/>
                </a:rPr>
                <a:t>are</a:t>
              </a:r>
              <a:endParaRPr lang="en-US" altLang="en-US" sz="2800" dirty="0">
                <a:solidFill>
                  <a:srgbClr val="69A830"/>
                </a:solidFill>
              </a:endParaRPr>
            </a:p>
          </p:txBody>
        </p:sp>
        <p:pic>
          <p:nvPicPr>
            <p:cNvPr id="11415" name="Picture 32" descr="social_worker"/>
            <p:cNvPicPr>
              <a:picLocks noChangeAspect="1" noChangeArrowheads="1"/>
            </p:cNvPicPr>
            <p:nvPr/>
          </p:nvPicPr>
          <p:blipFill>
            <a:blip r:embed="rId5">
              <a:clrChange>
                <a:clrFrom>
                  <a:srgbClr val="F5F5DB"/>
                </a:clrFrom>
                <a:clrTo>
                  <a:srgbClr val="F5F5DB">
                    <a:alpha val="0"/>
                  </a:srgbClr>
                </a:clrTo>
              </a:clrChange>
              <a:extLst>
                <a:ext uri="{28A0092B-C50C-407E-A947-70E740481C1C}">
                  <a14:useLocalDpi xmlns:a14="http://schemas.microsoft.com/office/drawing/2010/main" val="0"/>
                </a:ext>
              </a:extLst>
            </a:blip>
            <a:srcRect/>
            <a:stretch>
              <a:fillRect/>
            </a:stretch>
          </p:blipFill>
          <p:spPr bwMode="auto">
            <a:xfrm>
              <a:off x="5351974" y="1636609"/>
              <a:ext cx="69532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Rapid Response Team"/>
          <p:cNvGrpSpPr/>
          <p:nvPr/>
        </p:nvGrpSpPr>
        <p:grpSpPr>
          <a:xfrm>
            <a:off x="624461" y="3975964"/>
            <a:ext cx="1167673" cy="1589656"/>
            <a:chOff x="700714" y="3715663"/>
            <a:chExt cx="1167673" cy="1589656"/>
          </a:xfrm>
        </p:grpSpPr>
        <p:sp>
          <p:nvSpPr>
            <p:cNvPr id="11433" name="Text Box 7"/>
            <p:cNvSpPr txBox="1">
              <a:spLocks noChangeArrowheads="1"/>
            </p:cNvSpPr>
            <p:nvPr/>
          </p:nvSpPr>
          <p:spPr bwMode="auto">
            <a:xfrm>
              <a:off x="700714" y="4548189"/>
              <a:ext cx="1106393"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lnSpc>
                  <a:spcPct val="90000"/>
                </a:lnSpc>
                <a:spcBef>
                  <a:spcPct val="0"/>
                </a:spcBef>
                <a:buFontTx/>
                <a:buNone/>
              </a:pPr>
              <a:r>
                <a:rPr lang="en-US" altLang="en-US" sz="1600" dirty="0">
                  <a:solidFill>
                    <a:srgbClr val="69A830"/>
                  </a:solidFill>
                  <a:latin typeface="Arial" panose="020B0604020202020204" pitchFamily="34" charset="0"/>
                </a:rPr>
                <a:t>Rapid </a:t>
              </a:r>
            </a:p>
            <a:p>
              <a:pPr algn="ctr">
                <a:lnSpc>
                  <a:spcPct val="90000"/>
                </a:lnSpc>
                <a:spcBef>
                  <a:spcPct val="0"/>
                </a:spcBef>
                <a:buFontTx/>
                <a:buNone/>
              </a:pPr>
              <a:r>
                <a:rPr lang="en-US" altLang="en-US" sz="1600" dirty="0">
                  <a:solidFill>
                    <a:srgbClr val="69A830"/>
                  </a:solidFill>
                  <a:latin typeface="Arial" panose="020B0604020202020204" pitchFamily="34" charset="0"/>
                </a:rPr>
                <a:t>R</a:t>
              </a:r>
              <a:r>
                <a:rPr lang="en-US" altLang="en-US" sz="1600" dirty="0" smtClean="0">
                  <a:solidFill>
                    <a:srgbClr val="69A830"/>
                  </a:solidFill>
                  <a:latin typeface="Arial" panose="020B0604020202020204" pitchFamily="34" charset="0"/>
                </a:rPr>
                <a:t>esponse</a:t>
              </a:r>
            </a:p>
            <a:p>
              <a:pPr algn="ctr">
                <a:lnSpc>
                  <a:spcPct val="90000"/>
                </a:lnSpc>
                <a:spcBef>
                  <a:spcPct val="0"/>
                </a:spcBef>
                <a:buFontTx/>
                <a:buNone/>
              </a:pPr>
              <a:r>
                <a:rPr lang="en-US" altLang="en-US" sz="1600" dirty="0" smtClean="0">
                  <a:solidFill>
                    <a:srgbClr val="69A830"/>
                  </a:solidFill>
                  <a:latin typeface="Arial" panose="020B0604020202020204" pitchFamily="34" charset="0"/>
                </a:rPr>
                <a:t>Team</a:t>
              </a:r>
              <a:endParaRPr lang="en-US" altLang="en-US" sz="2800" dirty="0">
                <a:solidFill>
                  <a:srgbClr val="69A830"/>
                </a:solidFill>
              </a:endParaRPr>
            </a:p>
          </p:txBody>
        </p:sp>
        <p:pic>
          <p:nvPicPr>
            <p:cNvPr id="11305" name="Picture 140" descr="doctor%2520run"/>
            <p:cNvPicPr>
              <a:picLocks noChangeAspect="1" noChangeArrowheads="1"/>
            </p:cNvPicPr>
            <p:nvPr/>
          </p:nvPicPr>
          <p:blipFill>
            <a:blip r:embed="rId6">
              <a:clrChange>
                <a:clrFrom>
                  <a:srgbClr val="F5FFFF"/>
                </a:clrFrom>
                <a:clrTo>
                  <a:srgbClr val="F5FFFF">
                    <a:alpha val="0"/>
                  </a:srgbClr>
                </a:clrTo>
              </a:clrChange>
              <a:extLst>
                <a:ext uri="{28A0092B-C50C-407E-A947-70E740481C1C}">
                  <a14:useLocalDpi xmlns:a14="http://schemas.microsoft.com/office/drawing/2010/main" val="0"/>
                </a:ext>
              </a:extLst>
            </a:blip>
            <a:srcRect/>
            <a:stretch>
              <a:fillRect/>
            </a:stretch>
          </p:blipFill>
          <p:spPr bwMode="auto">
            <a:xfrm>
              <a:off x="1017891" y="3715663"/>
              <a:ext cx="850496" cy="76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06" name="Rectangle 141"/>
          <p:cNvSpPr>
            <a:spLocks noChangeArrowheads="1"/>
          </p:cNvSpPr>
          <p:nvPr/>
        </p:nvSpPr>
        <p:spPr bwMode="auto">
          <a:xfrm>
            <a:off x="2994356" y="5782692"/>
            <a:ext cx="9144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p>
        </p:txBody>
      </p:sp>
      <p:pic>
        <p:nvPicPr>
          <p:cNvPr id="11303" name="Fire and rescue service" descr="fireman1"/>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5880" y="5000459"/>
            <a:ext cx="8382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0" name="Rectangle 148"/>
          <p:cNvSpPr>
            <a:spLocks noChangeArrowheads="1"/>
          </p:cNvSpPr>
          <p:nvPr/>
        </p:nvSpPr>
        <p:spPr bwMode="auto">
          <a:xfrm>
            <a:off x="6080543" y="5842224"/>
            <a:ext cx="57785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p>
        </p:txBody>
      </p:sp>
      <p:sp>
        <p:nvSpPr>
          <p:cNvPr id="11297" name="Rectangle 152"/>
          <p:cNvSpPr>
            <a:spLocks noChangeArrowheads="1"/>
          </p:cNvSpPr>
          <p:nvPr/>
        </p:nvSpPr>
        <p:spPr bwMode="auto">
          <a:xfrm>
            <a:off x="6362764" y="5835333"/>
            <a:ext cx="49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400">
                <a:solidFill>
                  <a:srgbClr val="000000"/>
                </a:solidFill>
                <a:latin typeface="Arial" panose="020B0604020202020204" pitchFamily="34" charset="0"/>
              </a:rPr>
              <a:t> </a:t>
            </a:r>
            <a:endParaRPr lang="en-US" altLang="en-US" sz="2400"/>
          </a:p>
        </p:txBody>
      </p:sp>
      <p:pic>
        <p:nvPicPr>
          <p:cNvPr id="11298" name="Police service" descr="policewoman"/>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5890" y="4367412"/>
            <a:ext cx="6667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9" name="Emergency services text"/>
          <p:cNvSpPr txBox="1">
            <a:spLocks noChangeArrowheads="1"/>
          </p:cNvSpPr>
          <p:nvPr/>
        </p:nvSpPr>
        <p:spPr bwMode="auto">
          <a:xfrm>
            <a:off x="7129160" y="4813843"/>
            <a:ext cx="12908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1600" dirty="0" smtClean="0">
                <a:solidFill>
                  <a:srgbClr val="69A830"/>
                </a:solidFill>
                <a:latin typeface="Arial" panose="020B0604020202020204" pitchFamily="34" charset="0"/>
              </a:rPr>
              <a:t>Emergency Services</a:t>
            </a:r>
            <a:endParaRPr lang="en-US" altLang="en-US" sz="2800" dirty="0">
              <a:solidFill>
                <a:srgbClr val="69A830"/>
              </a:solidFill>
            </a:endParaRPr>
          </a:p>
        </p:txBody>
      </p:sp>
      <p:sp>
        <p:nvSpPr>
          <p:cNvPr id="11" name="Slide Title"/>
          <p:cNvSpPr>
            <a:spLocks noGrp="1"/>
          </p:cNvSpPr>
          <p:nvPr>
            <p:ph type="title"/>
          </p:nvPr>
        </p:nvSpPr>
        <p:spPr/>
        <p:txBody>
          <a:bodyPr>
            <a:normAutofit/>
          </a:bodyPr>
          <a:lstStyle/>
          <a:p>
            <a:r>
              <a:rPr lang="en-GB" altLang="en-US" dirty="0"/>
              <a:t>Emergency </a:t>
            </a:r>
            <a:r>
              <a:rPr lang="en-GB" altLang="en-US" dirty="0" smtClean="0"/>
              <a:t>response team</a:t>
            </a:r>
            <a:endParaRPr lang="en-GB" dirty="0"/>
          </a:p>
        </p:txBody>
      </p:sp>
      <p:grpSp>
        <p:nvGrpSpPr>
          <p:cNvPr id="13" name="TMC"/>
          <p:cNvGrpSpPr/>
          <p:nvPr/>
        </p:nvGrpSpPr>
        <p:grpSpPr>
          <a:xfrm>
            <a:off x="329460" y="1354904"/>
            <a:ext cx="2023500" cy="762451"/>
            <a:chOff x="192592" y="836744"/>
            <a:chExt cx="2023500" cy="762451"/>
          </a:xfrm>
        </p:grpSpPr>
        <p:sp>
          <p:nvSpPr>
            <p:cNvPr id="11308" name="Rectangle 34"/>
            <p:cNvSpPr>
              <a:spLocks noChangeArrowheads="1"/>
            </p:cNvSpPr>
            <p:nvPr/>
          </p:nvSpPr>
          <p:spPr bwMode="auto">
            <a:xfrm>
              <a:off x="192592" y="854376"/>
              <a:ext cx="1061188" cy="74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lnSpc>
                  <a:spcPct val="80000"/>
                </a:lnSpc>
                <a:spcBef>
                  <a:spcPts val="300"/>
                </a:spcBef>
                <a:spcAft>
                  <a:spcPts val="300"/>
                </a:spcAft>
                <a:buFontTx/>
                <a:buNone/>
              </a:pPr>
              <a:r>
                <a:rPr lang="en-US" altLang="en-US" sz="1600" b="1" dirty="0" smtClean="0">
                  <a:solidFill>
                    <a:srgbClr val="582F7A"/>
                  </a:solidFill>
                  <a:latin typeface="Arial" panose="020B0604020202020204" pitchFamily="34" charset="0"/>
                </a:rPr>
                <a:t>Telecare</a:t>
              </a:r>
            </a:p>
            <a:p>
              <a:pPr algn="ctr">
                <a:lnSpc>
                  <a:spcPct val="80000"/>
                </a:lnSpc>
                <a:spcBef>
                  <a:spcPts val="300"/>
                </a:spcBef>
                <a:spcAft>
                  <a:spcPts val="300"/>
                </a:spcAft>
                <a:buFontTx/>
                <a:buNone/>
              </a:pPr>
              <a:r>
                <a:rPr lang="en-US" altLang="en-US" sz="1600" b="1" dirty="0" smtClean="0">
                  <a:solidFill>
                    <a:srgbClr val="582F7A"/>
                  </a:solidFill>
                  <a:latin typeface="Arial" panose="020B0604020202020204" pitchFamily="34" charset="0"/>
                </a:rPr>
                <a:t>Monitoring</a:t>
              </a:r>
            </a:p>
            <a:p>
              <a:pPr algn="ctr">
                <a:lnSpc>
                  <a:spcPct val="80000"/>
                </a:lnSpc>
                <a:spcBef>
                  <a:spcPts val="300"/>
                </a:spcBef>
                <a:spcAft>
                  <a:spcPts val="300"/>
                </a:spcAft>
                <a:buFontTx/>
                <a:buNone/>
              </a:pPr>
              <a:r>
                <a:rPr lang="en-US" altLang="en-US" sz="1600" b="1" dirty="0" smtClean="0">
                  <a:solidFill>
                    <a:srgbClr val="582F7A"/>
                  </a:solidFill>
                  <a:latin typeface="Arial" panose="020B0604020202020204" pitchFamily="34" charset="0"/>
                </a:rPr>
                <a:t>Centre</a:t>
              </a:r>
              <a:endParaRPr lang="en-US" altLang="en-US" sz="2000" b="1" dirty="0">
                <a:solidFill>
                  <a:srgbClr val="582F7A"/>
                </a:solidFill>
                <a:latin typeface="Arial" panose="020B0604020202020204" pitchFamily="34" charset="0"/>
              </a:endParaRPr>
            </a:p>
          </p:txBody>
        </p:sp>
        <p:pic>
          <p:nvPicPr>
            <p:cNvPr id="12" name="Picture 11"/>
            <p:cNvPicPr>
              <a:picLocks noChangeAspect="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39053" y="836744"/>
              <a:ext cx="777039" cy="737580"/>
            </a:xfrm>
            <a:prstGeom prst="rect">
              <a:avLst/>
            </a:prstGeom>
          </p:spPr>
        </p:pic>
      </p:grpSp>
      <p:grpSp>
        <p:nvGrpSpPr>
          <p:cNvPr id="22" name="OOH GP"/>
          <p:cNvGrpSpPr/>
          <p:nvPr/>
        </p:nvGrpSpPr>
        <p:grpSpPr>
          <a:xfrm>
            <a:off x="2683366" y="4923280"/>
            <a:ext cx="1458836" cy="1565943"/>
            <a:chOff x="1798503" y="4485308"/>
            <a:chExt cx="1458836" cy="1565943"/>
          </a:xfrm>
        </p:grpSpPr>
        <p:sp>
          <p:nvSpPr>
            <p:cNvPr id="11307" name="Text Box 142"/>
            <p:cNvSpPr txBox="1">
              <a:spLocks noChangeArrowheads="1"/>
            </p:cNvSpPr>
            <p:nvPr/>
          </p:nvSpPr>
          <p:spPr bwMode="auto">
            <a:xfrm>
              <a:off x="1798503" y="5438776"/>
              <a:ext cx="1458836" cy="61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nSpc>
                  <a:spcPct val="90000"/>
                </a:lnSpc>
                <a:spcBef>
                  <a:spcPts val="300"/>
                </a:spcBef>
                <a:spcAft>
                  <a:spcPts val="300"/>
                </a:spcAft>
                <a:buFontTx/>
                <a:buNone/>
              </a:pPr>
              <a:r>
                <a:rPr lang="en-US" altLang="en-US" sz="1600" dirty="0" smtClean="0">
                  <a:solidFill>
                    <a:srgbClr val="69A830"/>
                  </a:solidFill>
                  <a:latin typeface="Arial" panose="020B0604020202020204" pitchFamily="34" charset="0"/>
                </a:rPr>
                <a:t>Out-of-hours</a:t>
              </a:r>
            </a:p>
            <a:p>
              <a:pPr algn="ctr">
                <a:lnSpc>
                  <a:spcPct val="90000"/>
                </a:lnSpc>
                <a:spcBef>
                  <a:spcPts val="300"/>
                </a:spcBef>
                <a:spcAft>
                  <a:spcPts val="300"/>
                </a:spcAft>
                <a:buFontTx/>
                <a:buNone/>
              </a:pPr>
              <a:r>
                <a:rPr lang="en-US" altLang="en-US" sz="1600" dirty="0" smtClean="0">
                  <a:solidFill>
                    <a:srgbClr val="69A830"/>
                  </a:solidFill>
                  <a:latin typeface="Arial" panose="020B0604020202020204" pitchFamily="34" charset="0"/>
                </a:rPr>
                <a:t>GP</a:t>
              </a:r>
              <a:endParaRPr lang="en-US" altLang="en-US" sz="2800" dirty="0">
                <a:solidFill>
                  <a:srgbClr val="69A830"/>
                </a:solidFill>
              </a:endParaRPr>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92456" y="4485308"/>
              <a:ext cx="841321" cy="914479"/>
            </a:xfrm>
            <a:prstGeom prst="rect">
              <a:avLst/>
            </a:prstGeom>
            <a:noFill/>
            <a:ln>
              <a:noFill/>
            </a:ln>
          </p:spPr>
        </p:pic>
      </p:grpSp>
      <p:grpSp>
        <p:nvGrpSpPr>
          <p:cNvPr id="28" name="Other Local Support Services"/>
          <p:cNvGrpSpPr/>
          <p:nvPr/>
        </p:nvGrpSpPr>
        <p:grpSpPr>
          <a:xfrm>
            <a:off x="3039935" y="1343140"/>
            <a:ext cx="1678666" cy="1439292"/>
            <a:chOff x="3022658" y="1505852"/>
            <a:chExt cx="1678666" cy="1439292"/>
          </a:xfrm>
        </p:grpSpPr>
        <p:sp>
          <p:nvSpPr>
            <p:cNvPr id="27" name="Cloud 26"/>
            <p:cNvSpPr/>
            <p:nvPr/>
          </p:nvSpPr>
          <p:spPr>
            <a:xfrm>
              <a:off x="3384359" y="2088225"/>
              <a:ext cx="1089556" cy="856919"/>
            </a:xfrm>
            <a:prstGeom prst="cloud">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582F7A"/>
                  </a:solidFill>
                  <a:latin typeface="Arial Narrow" panose="020B0606020202030204" pitchFamily="34" charset="0"/>
                </a:rPr>
                <a:t>?</a:t>
              </a:r>
              <a:endParaRPr lang="en-GB" sz="3200" dirty="0">
                <a:solidFill>
                  <a:srgbClr val="582F7A"/>
                </a:solidFill>
                <a:latin typeface="Arial Narrow" panose="020B0606020202030204" pitchFamily="34" charset="0"/>
              </a:endParaRPr>
            </a:p>
          </p:txBody>
        </p:sp>
        <p:sp>
          <p:nvSpPr>
            <p:cNvPr id="81" name="Text Box 23"/>
            <p:cNvSpPr txBox="1">
              <a:spLocks noChangeArrowheads="1"/>
            </p:cNvSpPr>
            <p:nvPr/>
          </p:nvSpPr>
          <p:spPr bwMode="auto">
            <a:xfrm>
              <a:off x="3022658" y="1505852"/>
              <a:ext cx="1678666" cy="5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lnSpc>
                  <a:spcPct val="85000"/>
                </a:lnSpc>
                <a:spcBef>
                  <a:spcPct val="0"/>
                </a:spcBef>
                <a:buFontTx/>
                <a:buNone/>
              </a:pPr>
              <a:r>
                <a:rPr lang="en-US" altLang="en-US" sz="1600" dirty="0" smtClean="0">
                  <a:solidFill>
                    <a:srgbClr val="69A830"/>
                  </a:solidFill>
                  <a:latin typeface="Arial" panose="020B0604020202020204" pitchFamily="34" charset="0"/>
                </a:rPr>
                <a:t>Other local</a:t>
              </a:r>
            </a:p>
            <a:p>
              <a:pPr algn="ctr">
                <a:lnSpc>
                  <a:spcPct val="85000"/>
                </a:lnSpc>
                <a:spcBef>
                  <a:spcPct val="0"/>
                </a:spcBef>
                <a:buFontTx/>
                <a:buNone/>
              </a:pPr>
              <a:r>
                <a:rPr lang="en-US" altLang="en-US" sz="1600" dirty="0">
                  <a:solidFill>
                    <a:srgbClr val="69A830"/>
                  </a:solidFill>
                  <a:latin typeface="Arial" panose="020B0604020202020204" pitchFamily="34" charset="0"/>
                </a:rPr>
                <a:t>s</a:t>
              </a:r>
              <a:r>
                <a:rPr lang="en-US" altLang="en-US" sz="1600" dirty="0" smtClean="0">
                  <a:solidFill>
                    <a:srgbClr val="69A830"/>
                  </a:solidFill>
                  <a:latin typeface="Arial" panose="020B0604020202020204" pitchFamily="34" charset="0"/>
                </a:rPr>
                <a:t>upport services</a:t>
              </a:r>
              <a:endParaRPr lang="en-US" altLang="en-US" sz="1600" dirty="0">
                <a:solidFill>
                  <a:srgbClr val="69A830"/>
                </a:solidFill>
              </a:endParaRPr>
            </a:p>
          </p:txBody>
        </p:sp>
      </p:grpSp>
      <p:pic>
        <p:nvPicPr>
          <p:cNvPr id="31" name="Ambulanc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59971" y="4810775"/>
            <a:ext cx="1530229" cy="914479"/>
          </a:xfrm>
          <a:prstGeom prst="rect">
            <a:avLst/>
          </a:prstGeom>
          <a:noFill/>
          <a:ln>
            <a:noFill/>
          </a:ln>
        </p:spPr>
      </p:pic>
      <p:grpSp>
        <p:nvGrpSpPr>
          <p:cNvPr id="877" name="Lifting Service"/>
          <p:cNvGrpSpPr/>
          <p:nvPr/>
        </p:nvGrpSpPr>
        <p:grpSpPr>
          <a:xfrm>
            <a:off x="1732865" y="4700901"/>
            <a:ext cx="1300141" cy="1468234"/>
            <a:chOff x="1854785" y="4700901"/>
            <a:chExt cx="1300141" cy="1468234"/>
          </a:xfrm>
        </p:grpSpPr>
        <p:sp>
          <p:nvSpPr>
            <p:cNvPr id="11436" name="TextBox 11435"/>
            <p:cNvSpPr txBox="1"/>
            <p:nvPr/>
          </p:nvSpPr>
          <p:spPr>
            <a:xfrm>
              <a:off x="1854785" y="5584360"/>
              <a:ext cx="867545" cy="584775"/>
            </a:xfrm>
            <a:prstGeom prst="rect">
              <a:avLst/>
            </a:prstGeom>
            <a:noFill/>
          </p:spPr>
          <p:txBody>
            <a:bodyPr wrap="none" rtlCol="0">
              <a:spAutoFit/>
            </a:bodyPr>
            <a:lstStyle/>
            <a:p>
              <a:pPr algn="ctr"/>
              <a:r>
                <a:rPr lang="en-GB" sz="1600" dirty="0" smtClean="0">
                  <a:solidFill>
                    <a:srgbClr val="69A830"/>
                  </a:solidFill>
                  <a:latin typeface="Arial" panose="020B0604020202020204" pitchFamily="34" charset="0"/>
                  <a:cs typeface="Arial" panose="020B0604020202020204" pitchFamily="34" charset="0"/>
                </a:rPr>
                <a:t>Lifting</a:t>
              </a:r>
            </a:p>
            <a:p>
              <a:pPr algn="ctr"/>
              <a:r>
                <a:rPr lang="en-GB" sz="1600" dirty="0" smtClean="0">
                  <a:solidFill>
                    <a:srgbClr val="69A830"/>
                  </a:solidFill>
                  <a:latin typeface="Arial" panose="020B0604020202020204" pitchFamily="34" charset="0"/>
                  <a:cs typeface="Arial" panose="020B0604020202020204" pitchFamily="34" charset="0"/>
                </a:rPr>
                <a:t>Service</a:t>
              </a:r>
              <a:endParaRPr lang="en-GB" sz="1600" dirty="0">
                <a:solidFill>
                  <a:srgbClr val="69A830"/>
                </a:solidFill>
                <a:latin typeface="Arial" panose="020B0604020202020204" pitchFamily="34" charset="0"/>
                <a:cs typeface="Arial" panose="020B0604020202020204" pitchFamily="34" charset="0"/>
              </a:endParaRPr>
            </a:p>
          </p:txBody>
        </p:sp>
        <p:pic>
          <p:nvPicPr>
            <p:cNvPr id="876" name="Picture 87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60006" y="4700901"/>
              <a:ext cx="1194920" cy="804742"/>
            </a:xfrm>
            <a:prstGeom prst="rect">
              <a:avLst/>
            </a:prstGeom>
          </p:spPr>
        </p:pic>
      </p:grpSp>
      <p:grpSp>
        <p:nvGrpSpPr>
          <p:cNvPr id="879" name="Emergency Handyman"/>
          <p:cNvGrpSpPr/>
          <p:nvPr/>
        </p:nvGrpSpPr>
        <p:grpSpPr>
          <a:xfrm>
            <a:off x="5869422" y="1972209"/>
            <a:ext cx="2416368" cy="1388014"/>
            <a:chOff x="5991342" y="1972209"/>
            <a:chExt cx="2416368" cy="1388014"/>
          </a:xfrm>
        </p:grpSpPr>
        <p:sp>
          <p:nvSpPr>
            <p:cNvPr id="11296" name="Text Box 158"/>
            <p:cNvSpPr txBox="1">
              <a:spLocks noChangeArrowheads="1"/>
            </p:cNvSpPr>
            <p:nvPr/>
          </p:nvSpPr>
          <p:spPr bwMode="auto">
            <a:xfrm>
              <a:off x="7038424" y="1972209"/>
              <a:ext cx="13692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1600" dirty="0" smtClean="0">
                  <a:solidFill>
                    <a:srgbClr val="69A830"/>
                  </a:solidFill>
                  <a:latin typeface="Arial" panose="020B0604020202020204" pitchFamily="34" charset="0"/>
                </a:rPr>
                <a:t>Emergency</a:t>
              </a:r>
              <a:r>
                <a:rPr lang="en-US" altLang="en-US" sz="1600" dirty="0" smtClean="0">
                  <a:solidFill>
                    <a:schemeClr val="tx1">
                      <a:lumMod val="85000"/>
                      <a:lumOff val="15000"/>
                    </a:schemeClr>
                  </a:solidFill>
                  <a:latin typeface="Arial" panose="020B0604020202020204" pitchFamily="34" charset="0"/>
                </a:rPr>
                <a:t> </a:t>
              </a:r>
            </a:p>
            <a:p>
              <a:pPr>
                <a:spcBef>
                  <a:spcPct val="0"/>
                </a:spcBef>
                <a:buFontTx/>
                <a:buNone/>
              </a:pPr>
              <a:r>
                <a:rPr lang="en-US" altLang="en-US" sz="1600" dirty="0">
                  <a:solidFill>
                    <a:srgbClr val="69A830"/>
                  </a:solidFill>
                  <a:latin typeface="Arial" panose="020B0604020202020204" pitchFamily="34" charset="0"/>
                </a:rPr>
                <a:t>h</a:t>
              </a:r>
              <a:r>
                <a:rPr lang="en-US" altLang="en-US" sz="1600" dirty="0" smtClean="0">
                  <a:solidFill>
                    <a:srgbClr val="69A830"/>
                  </a:solidFill>
                  <a:latin typeface="Arial" panose="020B0604020202020204" pitchFamily="34" charset="0"/>
                </a:rPr>
                <a:t>andyperson</a:t>
              </a:r>
              <a:endParaRPr lang="en-US" altLang="en-US" sz="2800" dirty="0">
                <a:solidFill>
                  <a:srgbClr val="69A830"/>
                </a:solidFill>
              </a:endParaRPr>
            </a:p>
          </p:txBody>
        </p:sp>
        <p:pic>
          <p:nvPicPr>
            <p:cNvPr id="878" name="Picture 87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91342" y="2262848"/>
              <a:ext cx="1127858" cy="1097375"/>
            </a:xfrm>
            <a:prstGeom prst="rect">
              <a:avLst/>
            </a:prstGeom>
          </p:spPr>
        </p:pic>
      </p:grpSp>
      <p:sp>
        <p:nvSpPr>
          <p:cNvPr id="880" name="Rounded Rectangle 879"/>
          <p:cNvSpPr/>
          <p:nvPr/>
        </p:nvSpPr>
        <p:spPr>
          <a:xfrm>
            <a:off x="2767673" y="3142734"/>
            <a:ext cx="3418825" cy="1574182"/>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nSpc>
                <a:spcPct val="114000"/>
              </a:lnSpc>
              <a:spcBef>
                <a:spcPct val="0"/>
              </a:spcBef>
              <a:buClr>
                <a:srgbClr val="000000"/>
              </a:buClr>
            </a:pPr>
            <a:r>
              <a:rPr lang="en-GB" altLang="en-US" dirty="0">
                <a:solidFill>
                  <a:srgbClr val="582F7A"/>
                </a:solidFill>
                <a:latin typeface="Arial" panose="020B0604020202020204" pitchFamily="34" charset="0"/>
              </a:rPr>
              <a:t>Individual protocols </a:t>
            </a:r>
            <a:r>
              <a:rPr lang="en-GB" altLang="en-US" dirty="0" smtClean="0">
                <a:solidFill>
                  <a:srgbClr val="582F7A"/>
                </a:solidFill>
                <a:latin typeface="Arial" panose="020B0604020202020204" pitchFamily="34" charset="0"/>
              </a:rPr>
              <a:t>and </a:t>
            </a:r>
            <a:r>
              <a:rPr lang="en-GB" altLang="en-US" b="1" dirty="0" smtClean="0">
                <a:solidFill>
                  <a:srgbClr val="582F7A"/>
                </a:solidFill>
                <a:latin typeface="Arial" panose="020B0604020202020204" pitchFamily="34" charset="0"/>
              </a:rPr>
              <a:t>escalation procedures </a:t>
            </a:r>
            <a:r>
              <a:rPr lang="en-GB" altLang="en-US" dirty="0" smtClean="0">
                <a:solidFill>
                  <a:srgbClr val="582F7A"/>
                </a:solidFill>
                <a:latin typeface="Arial" panose="020B0604020202020204" pitchFamily="34" charset="0"/>
              </a:rPr>
              <a:t>for</a:t>
            </a:r>
            <a:r>
              <a:rPr lang="en-GB" altLang="en-US" dirty="0">
                <a:solidFill>
                  <a:srgbClr val="582F7A"/>
                </a:solidFill>
                <a:latin typeface="Arial" panose="020B0604020202020204" pitchFamily="34" charset="0"/>
              </a:rPr>
              <a:t>…</a:t>
            </a:r>
          </a:p>
          <a:p>
            <a:pPr>
              <a:lnSpc>
                <a:spcPct val="114000"/>
              </a:lnSpc>
              <a:spcBef>
                <a:spcPct val="0"/>
              </a:spcBef>
              <a:buClr>
                <a:schemeClr val="tx1">
                  <a:lumMod val="75000"/>
                  <a:lumOff val="25000"/>
                </a:schemeClr>
              </a:buClr>
            </a:pPr>
            <a:r>
              <a:rPr lang="en-GB" altLang="en-US" dirty="0" smtClean="0">
                <a:solidFill>
                  <a:srgbClr val="582F7A"/>
                </a:solidFill>
                <a:latin typeface="Arial" panose="020B0604020202020204" pitchFamily="34" charset="0"/>
              </a:rPr>
              <a:t>each individual,</a:t>
            </a:r>
            <a:endParaRPr lang="en-GB" altLang="en-US" dirty="0">
              <a:solidFill>
                <a:srgbClr val="582F7A"/>
              </a:solidFill>
              <a:latin typeface="Arial" panose="020B0604020202020204" pitchFamily="34" charset="0"/>
            </a:endParaRPr>
          </a:p>
          <a:p>
            <a:pPr>
              <a:lnSpc>
                <a:spcPct val="114000"/>
              </a:lnSpc>
              <a:spcBef>
                <a:spcPct val="0"/>
              </a:spcBef>
              <a:buClr>
                <a:schemeClr val="tx1">
                  <a:lumMod val="75000"/>
                  <a:lumOff val="25000"/>
                </a:schemeClr>
              </a:buClr>
            </a:pPr>
            <a:r>
              <a:rPr lang="en-GB" altLang="en-US" dirty="0" smtClean="0">
                <a:solidFill>
                  <a:srgbClr val="582F7A"/>
                </a:solidFill>
                <a:latin typeface="Arial" panose="020B0604020202020204" pitchFamily="34" charset="0"/>
              </a:rPr>
              <a:t>for </a:t>
            </a:r>
            <a:r>
              <a:rPr lang="en-GB" altLang="en-US" dirty="0">
                <a:solidFill>
                  <a:srgbClr val="582F7A"/>
                </a:solidFill>
                <a:latin typeface="Arial" panose="020B0604020202020204" pitchFamily="34" charset="0"/>
              </a:rPr>
              <a:t>every time of </a:t>
            </a:r>
            <a:r>
              <a:rPr lang="en-GB" altLang="en-US" dirty="0" smtClean="0">
                <a:solidFill>
                  <a:srgbClr val="582F7A"/>
                </a:solidFill>
                <a:latin typeface="Arial" panose="020B0604020202020204" pitchFamily="34" charset="0"/>
              </a:rPr>
              <a:t>day and</a:t>
            </a:r>
            <a:endParaRPr lang="en-GB" altLang="en-US" dirty="0">
              <a:solidFill>
                <a:srgbClr val="582F7A"/>
              </a:solidFill>
              <a:latin typeface="Arial" panose="020B0604020202020204" pitchFamily="34" charset="0"/>
            </a:endParaRPr>
          </a:p>
          <a:p>
            <a:pPr>
              <a:lnSpc>
                <a:spcPct val="114000"/>
              </a:lnSpc>
              <a:spcBef>
                <a:spcPct val="0"/>
              </a:spcBef>
              <a:buClr>
                <a:schemeClr val="tx1">
                  <a:lumMod val="75000"/>
                  <a:lumOff val="25000"/>
                </a:schemeClr>
              </a:buClr>
            </a:pPr>
            <a:r>
              <a:rPr lang="en-GB" altLang="en-US" dirty="0" smtClean="0">
                <a:solidFill>
                  <a:srgbClr val="582F7A"/>
                </a:solidFill>
                <a:latin typeface="Arial" panose="020B0604020202020204" pitchFamily="34" charset="0"/>
              </a:rPr>
              <a:t>for </a:t>
            </a:r>
            <a:r>
              <a:rPr lang="en-GB" altLang="en-US" dirty="0">
                <a:solidFill>
                  <a:srgbClr val="582F7A"/>
                </a:solidFill>
                <a:latin typeface="Arial" panose="020B0604020202020204" pitchFamily="34" charset="0"/>
              </a:rPr>
              <a:t>every </a:t>
            </a:r>
            <a:r>
              <a:rPr lang="en-GB" altLang="en-US" dirty="0" smtClean="0">
                <a:solidFill>
                  <a:srgbClr val="582F7A"/>
                </a:solidFill>
                <a:latin typeface="Arial" panose="020B0604020202020204" pitchFamily="34" charset="0"/>
              </a:rPr>
              <a:t>alarm type</a:t>
            </a:r>
            <a:endParaRPr lang="en-GB" altLang="en-US" dirty="0">
              <a:solidFill>
                <a:srgbClr val="582F7A"/>
              </a:solidFill>
              <a:latin typeface="Arial" panose="020B0604020202020204" pitchFamily="34" charset="0"/>
            </a:endParaRPr>
          </a:p>
        </p:txBody>
      </p:sp>
    </p:spTree>
    <p:extLst>
      <p:ext uri="{BB962C8B-B14F-4D97-AF65-F5344CB8AC3E}">
        <p14:creationId xmlns:p14="http://schemas.microsoft.com/office/powerpoint/2010/main" val="3356273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77"/>
                                        </p:tgtEl>
                                        <p:attrNameLst>
                                          <p:attrName>style.visibility</p:attrName>
                                        </p:attrNameLst>
                                      </p:cBhvr>
                                      <p:to>
                                        <p:strVal val="visible"/>
                                      </p:to>
                                    </p:set>
                                    <p:animEffect transition="in" filter="fade">
                                      <p:cBhvr>
                                        <p:cTn id="15" dur="500"/>
                                        <p:tgtEl>
                                          <p:spTgt spid="87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303"/>
                                        </p:tgtEl>
                                        <p:attrNameLst>
                                          <p:attrName>style.visibility</p:attrName>
                                        </p:attrNameLst>
                                      </p:cBhvr>
                                      <p:to>
                                        <p:strVal val="visible"/>
                                      </p:to>
                                    </p:set>
                                    <p:animEffect transition="in" filter="fade">
                                      <p:cBhvr>
                                        <p:cTn id="23" dur="500"/>
                                        <p:tgtEl>
                                          <p:spTgt spid="1130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299"/>
                                        </p:tgtEl>
                                        <p:attrNameLst>
                                          <p:attrName>style.visibility</p:attrName>
                                        </p:attrNameLst>
                                      </p:cBhvr>
                                      <p:to>
                                        <p:strVal val="visible"/>
                                      </p:to>
                                    </p:set>
                                    <p:animEffect transition="in" filter="fade">
                                      <p:cBhvr>
                                        <p:cTn id="26" dur="500"/>
                                        <p:tgtEl>
                                          <p:spTgt spid="1129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298"/>
                                        </p:tgtEl>
                                        <p:attrNameLst>
                                          <p:attrName>style.visibility</p:attrName>
                                        </p:attrNameLst>
                                      </p:cBhvr>
                                      <p:to>
                                        <p:strVal val="visible"/>
                                      </p:to>
                                    </p:set>
                                    <p:animEffect transition="in" filter="fade">
                                      <p:cBhvr>
                                        <p:cTn id="34" dur="500"/>
                                        <p:tgtEl>
                                          <p:spTgt spid="11298"/>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879"/>
                                        </p:tgtEl>
                                        <p:attrNameLst>
                                          <p:attrName>style.visibility</p:attrName>
                                        </p:attrNameLst>
                                      </p:cBhvr>
                                      <p:to>
                                        <p:strVal val="visible"/>
                                      </p:to>
                                    </p:set>
                                    <p:animEffect transition="in" filter="fade">
                                      <p:cBhvr>
                                        <p:cTn id="42" dur="500"/>
                                        <p:tgtEl>
                                          <p:spTgt spid="879"/>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11266"/>
                                        </p:tgtEl>
                                        <p:attrNameLst>
                                          <p:attrName>style.visibility</p:attrName>
                                        </p:attrNameLst>
                                      </p:cBhvr>
                                      <p:to>
                                        <p:strVal val="visible"/>
                                      </p:to>
                                    </p:set>
                                    <p:animEffect transition="in" filter="wheel(1)">
                                      <p:cBhvr>
                                        <p:cTn id="55" dur="2000"/>
                                        <p:tgtEl>
                                          <p:spTgt spid="11266"/>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mph" presetSubtype="0" nodeType="clickEffect">
                                  <p:stCondLst>
                                    <p:cond delay="0"/>
                                  </p:stCondLst>
                                  <p:childTnLst>
                                    <p:set>
                                      <p:cBhvr rctx="PPT">
                                        <p:cTn id="63" dur="indefinite"/>
                                        <p:tgtEl>
                                          <p:spTgt spid="29"/>
                                        </p:tgtEl>
                                        <p:attrNameLst>
                                          <p:attrName>style.opacity</p:attrName>
                                        </p:attrNameLst>
                                      </p:cBhvr>
                                      <p:to>
                                        <p:strVal val="0.25"/>
                                      </p:to>
                                    </p:set>
                                    <p:animEffect filter="image" prLst="opacity: 0.25">
                                      <p:cBhvr rctx="IE">
                                        <p:cTn id="64" dur="indefinite"/>
                                        <p:tgtEl>
                                          <p:spTgt spid="29"/>
                                        </p:tgtEl>
                                      </p:cBhvr>
                                    </p:animEffect>
                                  </p:childTnLst>
                                </p:cTn>
                              </p:par>
                              <p:par>
                                <p:cTn id="65" presetID="9" presetClass="emph" presetSubtype="0" nodeType="withEffect">
                                  <p:stCondLst>
                                    <p:cond delay="0"/>
                                  </p:stCondLst>
                                  <p:childTnLst>
                                    <p:set>
                                      <p:cBhvr rctx="PPT">
                                        <p:cTn id="66" dur="indefinite"/>
                                        <p:tgtEl>
                                          <p:spTgt spid="24"/>
                                        </p:tgtEl>
                                        <p:attrNameLst>
                                          <p:attrName>style.opacity</p:attrName>
                                        </p:attrNameLst>
                                      </p:cBhvr>
                                      <p:to>
                                        <p:strVal val="0.25"/>
                                      </p:to>
                                    </p:set>
                                    <p:animEffect filter="image" prLst="opacity: 0.25">
                                      <p:cBhvr rctx="IE">
                                        <p:cTn id="67" dur="indefinite"/>
                                        <p:tgtEl>
                                          <p:spTgt spid="24"/>
                                        </p:tgtEl>
                                      </p:cBhvr>
                                    </p:animEffect>
                                  </p:childTnLst>
                                </p:cTn>
                              </p:par>
                              <p:par>
                                <p:cTn id="68" presetID="9" presetClass="emph" presetSubtype="0" nodeType="withEffect">
                                  <p:stCondLst>
                                    <p:cond delay="0"/>
                                  </p:stCondLst>
                                  <p:childTnLst>
                                    <p:set>
                                      <p:cBhvr rctx="PPT">
                                        <p:cTn id="69" dur="indefinite"/>
                                        <p:tgtEl>
                                          <p:spTgt spid="877"/>
                                        </p:tgtEl>
                                        <p:attrNameLst>
                                          <p:attrName>style.opacity</p:attrName>
                                        </p:attrNameLst>
                                      </p:cBhvr>
                                      <p:to>
                                        <p:strVal val="0.25"/>
                                      </p:to>
                                    </p:set>
                                    <p:animEffect filter="image" prLst="opacity: 0.25">
                                      <p:cBhvr rctx="IE">
                                        <p:cTn id="70" dur="indefinite"/>
                                        <p:tgtEl>
                                          <p:spTgt spid="877"/>
                                        </p:tgtEl>
                                      </p:cBhvr>
                                    </p:animEffect>
                                  </p:childTnLst>
                                </p:cTn>
                              </p:par>
                              <p:par>
                                <p:cTn id="71" presetID="9" presetClass="emph" presetSubtype="0" nodeType="withEffect">
                                  <p:stCondLst>
                                    <p:cond delay="0"/>
                                  </p:stCondLst>
                                  <p:childTnLst>
                                    <p:set>
                                      <p:cBhvr rctx="PPT">
                                        <p:cTn id="72" dur="indefinite"/>
                                        <p:tgtEl>
                                          <p:spTgt spid="22"/>
                                        </p:tgtEl>
                                        <p:attrNameLst>
                                          <p:attrName>style.opacity</p:attrName>
                                        </p:attrNameLst>
                                      </p:cBhvr>
                                      <p:to>
                                        <p:strVal val="0.25"/>
                                      </p:to>
                                    </p:set>
                                    <p:animEffect filter="image" prLst="opacity: 0.25">
                                      <p:cBhvr rctx="IE">
                                        <p:cTn id="73" dur="indefinite"/>
                                        <p:tgtEl>
                                          <p:spTgt spid="22"/>
                                        </p:tgtEl>
                                      </p:cBhvr>
                                    </p:animEffect>
                                  </p:childTnLst>
                                </p:cTn>
                              </p:par>
                              <p:par>
                                <p:cTn id="74" presetID="9" presetClass="emph" presetSubtype="0" nodeType="withEffect">
                                  <p:stCondLst>
                                    <p:cond delay="0"/>
                                  </p:stCondLst>
                                  <p:childTnLst>
                                    <p:set>
                                      <p:cBhvr rctx="PPT">
                                        <p:cTn id="75" dur="indefinite"/>
                                        <p:tgtEl>
                                          <p:spTgt spid="11303"/>
                                        </p:tgtEl>
                                        <p:attrNameLst>
                                          <p:attrName>style.opacity</p:attrName>
                                        </p:attrNameLst>
                                      </p:cBhvr>
                                      <p:to>
                                        <p:strVal val="0.25"/>
                                      </p:to>
                                    </p:set>
                                    <p:animEffect filter="image" prLst="opacity: 0.25">
                                      <p:cBhvr rctx="IE">
                                        <p:cTn id="76" dur="indefinite"/>
                                        <p:tgtEl>
                                          <p:spTgt spid="11303"/>
                                        </p:tgtEl>
                                      </p:cBhvr>
                                    </p:animEffect>
                                  </p:childTnLst>
                                </p:cTn>
                              </p:par>
                              <p:par>
                                <p:cTn id="77" presetID="9" presetClass="emph" presetSubtype="0" nodeType="withEffect">
                                  <p:stCondLst>
                                    <p:cond delay="0"/>
                                  </p:stCondLst>
                                  <p:childTnLst>
                                    <p:set>
                                      <p:cBhvr rctx="PPT">
                                        <p:cTn id="78" dur="indefinite"/>
                                        <p:tgtEl>
                                          <p:spTgt spid="31"/>
                                        </p:tgtEl>
                                        <p:attrNameLst>
                                          <p:attrName>style.opacity</p:attrName>
                                        </p:attrNameLst>
                                      </p:cBhvr>
                                      <p:to>
                                        <p:strVal val="0.25"/>
                                      </p:to>
                                    </p:set>
                                    <p:animEffect filter="image" prLst="opacity: 0.25">
                                      <p:cBhvr rctx="IE">
                                        <p:cTn id="79" dur="indefinite"/>
                                        <p:tgtEl>
                                          <p:spTgt spid="31"/>
                                        </p:tgtEl>
                                      </p:cBhvr>
                                    </p:animEffect>
                                  </p:childTnLst>
                                </p:cTn>
                              </p:par>
                              <p:par>
                                <p:cTn id="80" presetID="9" presetClass="emph" presetSubtype="0" nodeType="withEffect">
                                  <p:stCondLst>
                                    <p:cond delay="0"/>
                                  </p:stCondLst>
                                  <p:childTnLst>
                                    <p:set>
                                      <p:cBhvr rctx="PPT">
                                        <p:cTn id="81" dur="indefinite"/>
                                        <p:tgtEl>
                                          <p:spTgt spid="11298"/>
                                        </p:tgtEl>
                                        <p:attrNameLst>
                                          <p:attrName>style.opacity</p:attrName>
                                        </p:attrNameLst>
                                      </p:cBhvr>
                                      <p:to>
                                        <p:strVal val="0.25"/>
                                      </p:to>
                                    </p:set>
                                    <p:animEffect filter="image" prLst="opacity: 0.25">
                                      <p:cBhvr rctx="IE">
                                        <p:cTn id="82" dur="indefinite"/>
                                        <p:tgtEl>
                                          <p:spTgt spid="11298"/>
                                        </p:tgtEl>
                                      </p:cBhvr>
                                    </p:animEffect>
                                  </p:childTnLst>
                                </p:cTn>
                              </p:par>
                              <p:par>
                                <p:cTn id="83" presetID="9" presetClass="emph" presetSubtype="0" grpId="1" nodeType="withEffect">
                                  <p:stCondLst>
                                    <p:cond delay="0"/>
                                  </p:stCondLst>
                                  <p:childTnLst>
                                    <p:set>
                                      <p:cBhvr rctx="PPT">
                                        <p:cTn id="84" dur="indefinite"/>
                                        <p:tgtEl>
                                          <p:spTgt spid="11299"/>
                                        </p:tgtEl>
                                        <p:attrNameLst>
                                          <p:attrName>style.opacity</p:attrName>
                                        </p:attrNameLst>
                                      </p:cBhvr>
                                      <p:to>
                                        <p:strVal val="0.25"/>
                                      </p:to>
                                    </p:set>
                                    <p:animEffect filter="image" prLst="opacity: 0.25">
                                      <p:cBhvr rctx="IE">
                                        <p:cTn id="85" dur="indefinite"/>
                                        <p:tgtEl>
                                          <p:spTgt spid="11299"/>
                                        </p:tgtEl>
                                      </p:cBhvr>
                                    </p:animEffect>
                                  </p:childTnLst>
                                </p:cTn>
                              </p:par>
                              <p:par>
                                <p:cTn id="86" presetID="9" presetClass="emph" presetSubtype="0" nodeType="withEffect">
                                  <p:stCondLst>
                                    <p:cond delay="0"/>
                                  </p:stCondLst>
                                  <p:childTnLst>
                                    <p:set>
                                      <p:cBhvr rctx="PPT">
                                        <p:cTn id="87" dur="indefinite"/>
                                        <p:tgtEl>
                                          <p:spTgt spid="17"/>
                                        </p:tgtEl>
                                        <p:attrNameLst>
                                          <p:attrName>style.opacity</p:attrName>
                                        </p:attrNameLst>
                                      </p:cBhvr>
                                      <p:to>
                                        <p:strVal val="0.25"/>
                                      </p:to>
                                    </p:set>
                                    <p:animEffect filter="image" prLst="opacity: 0.25">
                                      <p:cBhvr rctx="IE">
                                        <p:cTn id="88" dur="indefinite"/>
                                        <p:tgtEl>
                                          <p:spTgt spid="17"/>
                                        </p:tgtEl>
                                      </p:cBhvr>
                                    </p:animEffect>
                                  </p:childTnLst>
                                </p:cTn>
                              </p:par>
                              <p:par>
                                <p:cTn id="89" presetID="9" presetClass="emph" presetSubtype="0" nodeType="withEffect">
                                  <p:stCondLst>
                                    <p:cond delay="0"/>
                                  </p:stCondLst>
                                  <p:childTnLst>
                                    <p:set>
                                      <p:cBhvr rctx="PPT">
                                        <p:cTn id="90" dur="indefinite"/>
                                        <p:tgtEl>
                                          <p:spTgt spid="879"/>
                                        </p:tgtEl>
                                        <p:attrNameLst>
                                          <p:attrName>style.opacity</p:attrName>
                                        </p:attrNameLst>
                                      </p:cBhvr>
                                      <p:to>
                                        <p:strVal val="0.25"/>
                                      </p:to>
                                    </p:set>
                                    <p:animEffect filter="image" prLst="opacity: 0.25">
                                      <p:cBhvr rctx="IE">
                                        <p:cTn id="91" dur="indefinite"/>
                                        <p:tgtEl>
                                          <p:spTgt spid="879"/>
                                        </p:tgtEl>
                                      </p:cBhvr>
                                    </p:animEffect>
                                  </p:childTnLst>
                                </p:cTn>
                              </p:par>
                              <p:par>
                                <p:cTn id="92" presetID="9" presetClass="emph" presetSubtype="0" nodeType="withEffect">
                                  <p:stCondLst>
                                    <p:cond delay="0"/>
                                  </p:stCondLst>
                                  <p:childTnLst>
                                    <p:set>
                                      <p:cBhvr rctx="PPT">
                                        <p:cTn id="93" dur="indefinite"/>
                                        <p:tgtEl>
                                          <p:spTgt spid="15"/>
                                        </p:tgtEl>
                                        <p:attrNameLst>
                                          <p:attrName>style.opacity</p:attrName>
                                        </p:attrNameLst>
                                      </p:cBhvr>
                                      <p:to>
                                        <p:strVal val="0.25"/>
                                      </p:to>
                                    </p:set>
                                    <p:animEffect filter="image" prLst="opacity: 0.25">
                                      <p:cBhvr rctx="IE">
                                        <p:cTn id="94" dur="indefinite"/>
                                        <p:tgtEl>
                                          <p:spTgt spid="15"/>
                                        </p:tgtEl>
                                      </p:cBhvr>
                                    </p:animEffect>
                                  </p:childTnLst>
                                </p:cTn>
                              </p:par>
                              <p:par>
                                <p:cTn id="95" presetID="9" presetClass="emph" presetSubtype="0" nodeType="withEffect">
                                  <p:stCondLst>
                                    <p:cond delay="0"/>
                                  </p:stCondLst>
                                  <p:childTnLst>
                                    <p:set>
                                      <p:cBhvr rctx="PPT">
                                        <p:cTn id="96" dur="indefinite"/>
                                        <p:tgtEl>
                                          <p:spTgt spid="28"/>
                                        </p:tgtEl>
                                        <p:attrNameLst>
                                          <p:attrName>style.opacity</p:attrName>
                                        </p:attrNameLst>
                                      </p:cBhvr>
                                      <p:to>
                                        <p:strVal val="0.25"/>
                                      </p:to>
                                    </p:set>
                                    <p:animEffect filter="image" prLst="opacity: 0.25">
                                      <p:cBhvr rctx="IE">
                                        <p:cTn id="97" dur="indefinite"/>
                                        <p:tgtEl>
                                          <p:spTgt spid="28"/>
                                        </p:tgtEl>
                                      </p:cBhvr>
                                    </p:animEffect>
                                  </p:childTnLst>
                                </p:cTn>
                              </p:par>
                            </p:childTnLst>
                          </p:cTn>
                        </p:par>
                        <p:par>
                          <p:cTn id="98" fill="hold">
                            <p:stCondLst>
                              <p:cond delay="0"/>
                            </p:stCondLst>
                            <p:childTnLst>
                              <p:par>
                                <p:cTn id="99" presetID="10" presetClass="entr" presetSubtype="0" fill="hold" grpId="0" nodeType="afterEffect">
                                  <p:stCondLst>
                                    <p:cond delay="0"/>
                                  </p:stCondLst>
                                  <p:childTnLst>
                                    <p:set>
                                      <p:cBhvr>
                                        <p:cTn id="100" dur="1" fill="hold">
                                          <p:stCondLst>
                                            <p:cond delay="0"/>
                                          </p:stCondLst>
                                        </p:cTn>
                                        <p:tgtEl>
                                          <p:spTgt spid="880"/>
                                        </p:tgtEl>
                                        <p:attrNameLst>
                                          <p:attrName>style.visibility</p:attrName>
                                        </p:attrNameLst>
                                      </p:cBhvr>
                                      <p:to>
                                        <p:strVal val="visible"/>
                                      </p:to>
                                    </p:set>
                                    <p:animEffect transition="in" filter="fade">
                                      <p:cBhvr>
                                        <p:cTn id="101" dur="500"/>
                                        <p:tgtEl>
                                          <p:spTgt spid="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P spid="11299" grpId="0"/>
      <p:bldP spid="11299" grpId="1"/>
      <p:bldP spid="88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Property access in </a:t>
            </a:r>
            <a:r>
              <a:rPr lang="en-GB" dirty="0"/>
              <a:t>an </a:t>
            </a:r>
            <a:r>
              <a:rPr lang="en-GB" dirty="0" smtClean="0"/>
              <a:t>emergency</a:t>
            </a:r>
            <a:endParaRPr lang="en-GB" dirty="0"/>
          </a:p>
        </p:txBody>
      </p:sp>
      <p:grpSp>
        <p:nvGrpSpPr>
          <p:cNvPr id="7" name="Keysafes"/>
          <p:cNvGrpSpPr>
            <a:grpSpLocks noChangeAspect="1"/>
          </p:cNvGrpSpPr>
          <p:nvPr/>
        </p:nvGrpSpPr>
        <p:grpSpPr>
          <a:xfrm>
            <a:off x="1554480" y="1577028"/>
            <a:ext cx="5729626" cy="3420000"/>
            <a:chOff x="1609344" y="1741620"/>
            <a:chExt cx="6031186" cy="3600000"/>
          </a:xfrm>
        </p:grpSpPr>
        <p:pic>
          <p:nvPicPr>
            <p:cNvPr id="5" name="Burton Keyguard XL"/>
            <p:cNvPicPr>
              <a:picLocks noChangeAspect="1"/>
            </p:cNvPicPr>
            <p:nvPr/>
          </p:nvPicPr>
          <p:blipFill rotWithShape="1">
            <a:blip r:embed="rId3">
              <a:extLst>
                <a:ext uri="{28A0092B-C50C-407E-A947-70E740481C1C}">
                  <a14:useLocalDpi xmlns:a14="http://schemas.microsoft.com/office/drawing/2010/main" val="0"/>
                </a:ext>
              </a:extLst>
            </a:blip>
            <a:srcRect l="6002" r="5361"/>
            <a:stretch/>
          </p:blipFill>
          <p:spPr>
            <a:xfrm>
              <a:off x="1609344" y="1741620"/>
              <a:ext cx="2649600" cy="3600000"/>
            </a:xfrm>
            <a:prstGeom prst="rect">
              <a:avLst/>
            </a:prstGeom>
          </p:spPr>
        </p:pic>
        <p:pic>
          <p:nvPicPr>
            <p:cNvPr id="6" name="Supra C500 Keysafe"/>
            <p:cNvPicPr>
              <a:picLocks noChangeAspect="1"/>
            </p:cNvPicPr>
            <p:nvPr/>
          </p:nvPicPr>
          <p:blipFill rotWithShape="1">
            <a:blip r:embed="rId4">
              <a:extLst>
                <a:ext uri="{28A0092B-C50C-407E-A947-70E740481C1C}">
                  <a14:useLocalDpi xmlns:a14="http://schemas.microsoft.com/office/drawing/2010/main" val="0"/>
                </a:ext>
              </a:extLst>
            </a:blip>
            <a:srcRect l="8614" t="5563" r="10267" b="9658"/>
            <a:stretch/>
          </p:blipFill>
          <p:spPr>
            <a:xfrm>
              <a:off x="5403766" y="1741620"/>
              <a:ext cx="2236764" cy="3600000"/>
            </a:xfrm>
            <a:prstGeom prst="rect">
              <a:avLst/>
            </a:prstGeom>
          </p:spPr>
        </p:pic>
      </p:grpSp>
      <p:sp>
        <p:nvSpPr>
          <p:cNvPr id="3" name="Content Placeholder 2"/>
          <p:cNvSpPr>
            <a:spLocks noGrp="1"/>
          </p:cNvSpPr>
          <p:nvPr>
            <p:ph idx="1"/>
          </p:nvPr>
        </p:nvSpPr>
        <p:spPr/>
        <p:txBody>
          <a:bodyPr>
            <a:normAutofit fontScale="85000" lnSpcReduction="20000"/>
          </a:bodyPr>
          <a:lstStyle/>
          <a:p>
            <a:pPr marL="457200" indent="-457200">
              <a:spcAft>
                <a:spcPts val="600"/>
              </a:spcAft>
              <a:buFont typeface="Arial" panose="020B0604020202020204" pitchFamily="34" charset="0"/>
              <a:buChar char="•"/>
            </a:pPr>
            <a:r>
              <a:rPr lang="en-GB" sz="2800" dirty="0" smtClean="0"/>
              <a:t>Family members should have a key and be prepared to attend if they live locally</a:t>
            </a:r>
          </a:p>
          <a:p>
            <a:pPr marL="457200" indent="-457200">
              <a:spcAft>
                <a:spcPts val="600"/>
              </a:spcAft>
              <a:buFont typeface="Arial" panose="020B0604020202020204" pitchFamily="34" charset="0"/>
              <a:buChar char="•"/>
            </a:pPr>
            <a:r>
              <a:rPr lang="en-GB" sz="2800" dirty="0" smtClean="0"/>
              <a:t>Neighbours or friends might also have a key – and their needs to be noted during assessment</a:t>
            </a:r>
          </a:p>
          <a:p>
            <a:pPr marL="457200" indent="-457200">
              <a:spcAft>
                <a:spcPts val="600"/>
              </a:spcAft>
              <a:buFont typeface="Arial" panose="020B0604020202020204" pitchFamily="34" charset="0"/>
              <a:buChar char="•"/>
            </a:pPr>
            <a:r>
              <a:rPr lang="en-GB" sz="2800" dirty="0" smtClean="0"/>
              <a:t>Householders should be discouraged from bolting their doors and using door chains</a:t>
            </a:r>
          </a:p>
          <a:p>
            <a:pPr marL="457200" indent="-457200">
              <a:spcAft>
                <a:spcPts val="600"/>
              </a:spcAft>
              <a:buFont typeface="Arial" panose="020B0604020202020204" pitchFamily="34" charset="0"/>
              <a:buChar char="•"/>
            </a:pPr>
            <a:r>
              <a:rPr lang="en-GB" sz="2800" dirty="0" smtClean="0"/>
              <a:t>Otherwise, the alternative to breaking down the door is the use of a secure box (usually called a key-safe) on the wall  of the property</a:t>
            </a:r>
          </a:p>
          <a:p>
            <a:pPr marL="457200" indent="-457200">
              <a:spcAft>
                <a:spcPts val="600"/>
              </a:spcAft>
              <a:buFont typeface="Arial" panose="020B0604020202020204" pitchFamily="34" charset="0"/>
              <a:buChar char="•"/>
            </a:pPr>
            <a:r>
              <a:rPr lang="en-GB" sz="2800" dirty="0" smtClean="0"/>
              <a:t>Access is possible only using a digital code which is known only to the monitoring centre</a:t>
            </a:r>
            <a:endParaRPr lang="en-GB" sz="2800" dirty="0"/>
          </a:p>
        </p:txBody>
      </p:sp>
      <p:sp>
        <p:nvSpPr>
          <p:cNvPr id="11" name="The most popular models ..."/>
          <p:cNvSpPr txBox="1"/>
          <p:nvPr/>
        </p:nvSpPr>
        <p:spPr>
          <a:xfrm>
            <a:off x="431800" y="5268468"/>
            <a:ext cx="8280400" cy="461665"/>
          </a:xfrm>
          <a:prstGeom prst="rect">
            <a:avLst/>
          </a:prstGeom>
          <a:noFill/>
        </p:spPr>
        <p:txBody>
          <a:bodyPr wrap="square" rtlCol="0">
            <a:spAutoFit/>
          </a:bodyPr>
          <a:lstStyle/>
          <a:p>
            <a:pPr algn="ctr"/>
            <a:r>
              <a:rPr lang="en-GB" sz="2400" dirty="0" smtClean="0">
                <a:solidFill>
                  <a:srgbClr val="582F7A"/>
                </a:solidFill>
                <a:latin typeface="Arial" panose="020B0604020202020204" pitchFamily="34" charset="0"/>
                <a:cs typeface="Arial" panose="020B0604020202020204" pitchFamily="34" charset="0"/>
              </a:rPr>
              <a:t>The most popular models are as secure as the door itself</a:t>
            </a:r>
            <a:endParaRPr lang="en-GB" sz="2400" dirty="0">
              <a:solidFill>
                <a:srgbClr val="582F7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676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3">
                                            <p:txEl>
                                              <p:pRg st="2" end="2"/>
                                            </p:txEl>
                                          </p:spTgt>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3">
                                            <p:txEl>
                                              <p:pRg st="3" end="3"/>
                                            </p:txEl>
                                          </p:spTgt>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hidden"/>
                                      </p:to>
                                    </p:set>
                                  </p:childTnLst>
                                </p:cTn>
                              </p:par>
                            </p:childTnLst>
                          </p:cTn>
                        </p:par>
                        <p:par>
                          <p:cTn id="40" fill="hold">
                            <p:stCondLst>
                              <p:cond delay="0"/>
                            </p:stCondLst>
                            <p:childTnLst>
                              <p:par>
                                <p:cTn id="41" presetID="10"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307220" y="4340556"/>
            <a:ext cx="566709" cy="537931"/>
          </a:xfrm>
          <a:prstGeom prst="rect">
            <a:avLst/>
          </a:prstGeom>
        </p:spPr>
      </p:pic>
      <p:cxnSp>
        <p:nvCxnSpPr>
          <p:cNvPr id="3" name="Straight Connector 2"/>
          <p:cNvCxnSpPr/>
          <p:nvPr/>
        </p:nvCxnSpPr>
        <p:spPr>
          <a:xfrm>
            <a:off x="2072829" y="1436203"/>
            <a:ext cx="0" cy="3600000"/>
          </a:xfrm>
          <a:prstGeom prst="line">
            <a:avLst/>
          </a:prstGeom>
          <a:ln w="19050">
            <a:solidFill>
              <a:srgbClr val="582F7A"/>
            </a:solidFill>
          </a:ln>
          <a:effectLst/>
        </p:spPr>
        <p:style>
          <a:lnRef idx="3">
            <a:schemeClr val="accent6"/>
          </a:lnRef>
          <a:fillRef idx="0">
            <a:schemeClr val="accent6"/>
          </a:fillRef>
          <a:effectRef idx="2">
            <a:schemeClr val="accent6"/>
          </a:effectRef>
          <a:fontRef idx="minor">
            <a:schemeClr val="tx1"/>
          </a:fontRef>
        </p:style>
      </p:cxnSp>
      <p:pic>
        <p:nvPicPr>
          <p:cNvPr id="9" name="Picture 8"/>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32613" y="4340556"/>
            <a:ext cx="566709" cy="537931"/>
          </a:xfrm>
          <a:prstGeom prst="rect">
            <a:avLst/>
          </a:prstGeom>
        </p:spPr>
      </p:pic>
      <p:sp>
        <p:nvSpPr>
          <p:cNvPr id="49" name="TextBox 48"/>
          <p:cNvSpPr txBox="1"/>
          <p:nvPr/>
        </p:nvSpPr>
        <p:spPr>
          <a:xfrm>
            <a:off x="431799" y="1373650"/>
            <a:ext cx="1620000" cy="1077218"/>
          </a:xfrm>
          <a:prstGeom prst="rect">
            <a:avLst/>
          </a:prstGeom>
          <a:noFill/>
          <a:ln w="3175">
            <a:noFill/>
          </a:ln>
        </p:spPr>
        <p:txBody>
          <a:bodyPr wrap="square" rtlCol="0">
            <a:spAutoFit/>
          </a:bodyPr>
          <a:lstStyle/>
          <a:p>
            <a:pPr algn="ctr"/>
            <a:r>
              <a:rPr lang="en-GB" sz="1600" dirty="0" smtClean="0">
                <a:solidFill>
                  <a:srgbClr val="69A830"/>
                </a:solidFill>
              </a:rPr>
              <a:t>Person is housebound and lives alone; has no close family</a:t>
            </a:r>
          </a:p>
        </p:txBody>
      </p:sp>
      <p:sp>
        <p:nvSpPr>
          <p:cNvPr id="50" name="Solution 1 Text"/>
          <p:cNvSpPr txBox="1"/>
          <p:nvPr/>
        </p:nvSpPr>
        <p:spPr>
          <a:xfrm>
            <a:off x="424560" y="5297641"/>
            <a:ext cx="4145793" cy="584775"/>
          </a:xfrm>
          <a:prstGeom prst="rect">
            <a:avLst/>
          </a:prstGeom>
          <a:solidFill>
            <a:srgbClr val="582F7A"/>
          </a:solidFill>
          <a:ln w="3175">
            <a:noFill/>
          </a:ln>
        </p:spPr>
        <p:txBody>
          <a:bodyPr wrap="square" rtlCol="0">
            <a:spAutoFit/>
          </a:bodyPr>
          <a:lstStyle/>
          <a:p>
            <a:r>
              <a:rPr lang="en-GB" sz="1600" b="1" dirty="0" smtClean="0">
                <a:solidFill>
                  <a:schemeClr val="bg1"/>
                </a:solidFill>
              </a:rPr>
              <a:t>1 - 24/7 Call handling centre to notify family members if there is a problem</a:t>
            </a:r>
            <a:endParaRPr lang="en-GB" sz="1600" b="1" dirty="0">
              <a:solidFill>
                <a:schemeClr val="bg1"/>
              </a:solidFill>
            </a:endParaRPr>
          </a:p>
        </p:txBody>
      </p:sp>
      <p:sp>
        <p:nvSpPr>
          <p:cNvPr id="54" name="TextBox 53"/>
          <p:cNvSpPr txBox="1"/>
          <p:nvPr/>
        </p:nvSpPr>
        <p:spPr>
          <a:xfrm>
            <a:off x="5427099" y="1373650"/>
            <a:ext cx="1620000" cy="1332000"/>
          </a:xfrm>
          <a:prstGeom prst="rect">
            <a:avLst/>
          </a:prstGeom>
          <a:noFill/>
          <a:ln w="3175">
            <a:noFill/>
          </a:ln>
        </p:spPr>
        <p:txBody>
          <a:bodyPr wrap="square" rtlCol="0">
            <a:spAutoFit/>
          </a:bodyPr>
          <a:lstStyle/>
          <a:p>
            <a:pPr algn="ctr"/>
            <a:r>
              <a:rPr lang="en-GB" sz="1600" dirty="0" smtClean="0">
                <a:solidFill>
                  <a:srgbClr val="69A830"/>
                </a:solidFill>
              </a:rPr>
              <a:t>Person is generally well. Does not want to involve external organisations.</a:t>
            </a:r>
            <a:endParaRPr lang="en-GB" sz="1600" dirty="0">
              <a:solidFill>
                <a:srgbClr val="69A830"/>
              </a:solidFill>
            </a:endParaRPr>
          </a:p>
        </p:txBody>
      </p:sp>
      <p:sp>
        <p:nvSpPr>
          <p:cNvPr id="57" name="Solution 4 Text"/>
          <p:cNvSpPr txBox="1"/>
          <p:nvPr/>
        </p:nvSpPr>
        <p:spPr>
          <a:xfrm>
            <a:off x="424560" y="5297641"/>
            <a:ext cx="4142884" cy="584775"/>
          </a:xfrm>
          <a:prstGeom prst="rect">
            <a:avLst/>
          </a:prstGeom>
          <a:solidFill>
            <a:srgbClr val="582F7A"/>
          </a:solidFill>
          <a:ln w="3175">
            <a:noFill/>
          </a:ln>
        </p:spPr>
        <p:txBody>
          <a:bodyPr wrap="square" rtlCol="0">
            <a:spAutoFit/>
          </a:bodyPr>
          <a:lstStyle/>
          <a:p>
            <a:r>
              <a:rPr lang="en-GB" sz="1600" b="1" dirty="0" smtClean="0">
                <a:solidFill>
                  <a:schemeClr val="bg1"/>
                </a:solidFill>
              </a:rPr>
              <a:t>4 - Could use activity monitoring with alerts to carer’s phone in the event of a problem.</a:t>
            </a:r>
            <a:endParaRPr lang="en-GB" sz="1600" b="1" dirty="0">
              <a:solidFill>
                <a:schemeClr val="bg1"/>
              </a:solidFill>
            </a:endParaRPr>
          </a:p>
        </p:txBody>
      </p:sp>
      <p:sp>
        <p:nvSpPr>
          <p:cNvPr id="58" name="Solution 5 Text"/>
          <p:cNvSpPr txBox="1"/>
          <p:nvPr/>
        </p:nvSpPr>
        <p:spPr>
          <a:xfrm>
            <a:off x="424560" y="5297641"/>
            <a:ext cx="4142884" cy="584775"/>
          </a:xfrm>
          <a:prstGeom prst="rect">
            <a:avLst/>
          </a:prstGeom>
          <a:solidFill>
            <a:srgbClr val="582F7A"/>
          </a:solidFill>
          <a:ln w="3175">
            <a:noFill/>
          </a:ln>
        </p:spPr>
        <p:txBody>
          <a:bodyPr wrap="square" rtlCol="0">
            <a:spAutoFit/>
          </a:bodyPr>
          <a:lstStyle/>
          <a:p>
            <a:r>
              <a:rPr lang="en-GB" sz="1600" b="1" dirty="0" smtClean="0">
                <a:solidFill>
                  <a:schemeClr val="bg1"/>
                </a:solidFill>
              </a:rPr>
              <a:t>5 - Could use mobile care (mCare) with suitable apps; call handling centre optional</a:t>
            </a:r>
            <a:endParaRPr lang="en-GB" sz="1600" b="1" dirty="0">
              <a:solidFill>
                <a:schemeClr val="bg1"/>
              </a:solidFill>
            </a:endParaRPr>
          </a:p>
        </p:txBody>
      </p:sp>
      <p:sp>
        <p:nvSpPr>
          <p:cNvPr id="59" name="TextBox 58"/>
          <p:cNvSpPr txBox="1"/>
          <p:nvPr/>
        </p:nvSpPr>
        <p:spPr>
          <a:xfrm>
            <a:off x="7092200" y="1373650"/>
            <a:ext cx="1620000" cy="1077218"/>
          </a:xfrm>
          <a:prstGeom prst="rect">
            <a:avLst/>
          </a:prstGeom>
          <a:noFill/>
          <a:ln w="3175">
            <a:noFill/>
          </a:ln>
        </p:spPr>
        <p:txBody>
          <a:bodyPr wrap="square" rtlCol="0">
            <a:spAutoFit/>
          </a:bodyPr>
          <a:lstStyle/>
          <a:p>
            <a:pPr algn="ctr"/>
            <a:r>
              <a:rPr lang="en-GB" sz="1600" dirty="0" smtClean="0">
                <a:solidFill>
                  <a:srgbClr val="69A830"/>
                </a:solidFill>
              </a:rPr>
              <a:t>Vulnerable person is not housebound but may be at risk</a:t>
            </a:r>
          </a:p>
        </p:txBody>
      </p:sp>
      <p:sp>
        <p:nvSpPr>
          <p:cNvPr id="51" name="Solution 2 Text"/>
          <p:cNvSpPr txBox="1"/>
          <p:nvPr/>
        </p:nvSpPr>
        <p:spPr>
          <a:xfrm>
            <a:off x="424560" y="5543862"/>
            <a:ext cx="4142883" cy="338554"/>
          </a:xfrm>
          <a:prstGeom prst="rect">
            <a:avLst/>
          </a:prstGeom>
          <a:solidFill>
            <a:srgbClr val="582F7A"/>
          </a:solidFill>
          <a:ln w="3175">
            <a:noFill/>
          </a:ln>
        </p:spPr>
        <p:txBody>
          <a:bodyPr wrap="square" rtlCol="0">
            <a:spAutoFit/>
          </a:bodyPr>
          <a:lstStyle/>
          <a:p>
            <a:r>
              <a:rPr lang="en-GB" sz="1600" b="1" dirty="0" smtClean="0">
                <a:solidFill>
                  <a:schemeClr val="bg1"/>
                </a:solidFill>
              </a:rPr>
              <a:t>2 - Plesiocare – can use local alarm pager</a:t>
            </a:r>
            <a:endParaRPr lang="en-GB" sz="1600" b="1" dirty="0">
              <a:solidFill>
                <a:schemeClr val="bg1"/>
              </a:solidFill>
            </a:endParaRPr>
          </a:p>
        </p:txBody>
      </p:sp>
      <p:sp>
        <p:nvSpPr>
          <p:cNvPr id="52" name="TextBox 51"/>
          <p:cNvSpPr txBox="1"/>
          <p:nvPr/>
        </p:nvSpPr>
        <p:spPr>
          <a:xfrm>
            <a:off x="2096899" y="1373650"/>
            <a:ext cx="1620000" cy="1077218"/>
          </a:xfrm>
          <a:prstGeom prst="rect">
            <a:avLst/>
          </a:prstGeom>
          <a:noFill/>
          <a:ln w="3175">
            <a:noFill/>
          </a:ln>
        </p:spPr>
        <p:txBody>
          <a:bodyPr wrap="square" rtlCol="0">
            <a:spAutoFit/>
          </a:bodyPr>
          <a:lstStyle/>
          <a:p>
            <a:pPr algn="ctr"/>
            <a:r>
              <a:rPr lang="en-GB" sz="1600" dirty="0" smtClean="0">
                <a:solidFill>
                  <a:srgbClr val="69A830"/>
                </a:solidFill>
              </a:rPr>
              <a:t>Person lives with family carer who is with them at all times</a:t>
            </a:r>
            <a:endParaRPr lang="en-GB" sz="1600" dirty="0">
              <a:solidFill>
                <a:srgbClr val="69A830"/>
              </a:solidFill>
            </a:endParaRPr>
          </a:p>
        </p:txBody>
      </p:sp>
      <p:sp>
        <p:nvSpPr>
          <p:cNvPr id="53" name="TextBox 52"/>
          <p:cNvSpPr txBox="1"/>
          <p:nvPr/>
        </p:nvSpPr>
        <p:spPr>
          <a:xfrm>
            <a:off x="3761999" y="1373650"/>
            <a:ext cx="1620000" cy="1077218"/>
          </a:xfrm>
          <a:prstGeom prst="rect">
            <a:avLst/>
          </a:prstGeom>
          <a:noFill/>
          <a:ln w="3175">
            <a:noFill/>
          </a:ln>
        </p:spPr>
        <p:txBody>
          <a:bodyPr wrap="square" rtlCol="0">
            <a:spAutoFit/>
          </a:bodyPr>
          <a:lstStyle/>
          <a:p>
            <a:pPr algn="ctr"/>
            <a:r>
              <a:rPr lang="en-GB" sz="1600" dirty="0" smtClean="0">
                <a:solidFill>
                  <a:srgbClr val="69A830"/>
                </a:solidFill>
              </a:rPr>
              <a:t>Person lives with family carer who may be absent occasionally</a:t>
            </a:r>
            <a:endParaRPr lang="en-GB" sz="1600" dirty="0">
              <a:solidFill>
                <a:srgbClr val="69A830"/>
              </a:solidFill>
            </a:endParaRPr>
          </a:p>
        </p:txBody>
      </p:sp>
      <p:sp>
        <p:nvSpPr>
          <p:cNvPr id="56" name="Solution 3 Text"/>
          <p:cNvSpPr txBox="1"/>
          <p:nvPr/>
        </p:nvSpPr>
        <p:spPr>
          <a:xfrm>
            <a:off x="424560" y="5297641"/>
            <a:ext cx="4140200" cy="584775"/>
          </a:xfrm>
          <a:prstGeom prst="rect">
            <a:avLst/>
          </a:prstGeom>
          <a:solidFill>
            <a:srgbClr val="582F7A"/>
          </a:solidFill>
          <a:ln w="3175">
            <a:noFill/>
          </a:ln>
        </p:spPr>
        <p:txBody>
          <a:bodyPr wrap="square" rtlCol="0">
            <a:spAutoFit/>
          </a:bodyPr>
          <a:lstStyle/>
          <a:p>
            <a:r>
              <a:rPr lang="en-GB" sz="1600" b="1" dirty="0" smtClean="0">
                <a:solidFill>
                  <a:schemeClr val="bg1"/>
                </a:solidFill>
              </a:rPr>
              <a:t>3 - Carer may be alerted through their mobile </a:t>
            </a:r>
            <a:r>
              <a:rPr lang="en-GB" sz="1600" b="1" dirty="0">
                <a:solidFill>
                  <a:schemeClr val="bg1"/>
                </a:solidFill>
              </a:rPr>
              <a:t>phone; call handling centre </a:t>
            </a:r>
            <a:r>
              <a:rPr lang="en-GB" sz="1600" b="1" dirty="0" smtClean="0">
                <a:solidFill>
                  <a:schemeClr val="bg1"/>
                </a:solidFill>
              </a:rPr>
              <a:t>is optional backup</a:t>
            </a:r>
            <a:endParaRPr lang="en-GB" sz="1600" b="1" dirty="0">
              <a:solidFill>
                <a:schemeClr val="bg1"/>
              </a:solidFill>
            </a:endParaRPr>
          </a:p>
        </p:txBody>
      </p:sp>
      <p:pic>
        <p:nvPicPr>
          <p:cNvPr id="74" name="Picture 7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614334" y="4340556"/>
            <a:ext cx="566709" cy="537931"/>
          </a:xfrm>
          <a:prstGeom prst="rect">
            <a:avLst/>
          </a:prstGeom>
        </p:spPr>
      </p:pic>
      <p:grpSp>
        <p:nvGrpSpPr>
          <p:cNvPr id="14" name="Group 13"/>
          <p:cNvGrpSpPr/>
          <p:nvPr/>
        </p:nvGrpSpPr>
        <p:grpSpPr>
          <a:xfrm>
            <a:off x="528823" y="2705650"/>
            <a:ext cx="1420586" cy="1393128"/>
            <a:chOff x="297351" y="2623441"/>
            <a:chExt cx="1420586" cy="1393128"/>
          </a:xfrm>
        </p:grpSpPr>
        <p:grpSp>
          <p:nvGrpSpPr>
            <p:cNvPr id="13" name="Group 12"/>
            <p:cNvGrpSpPr/>
            <p:nvPr/>
          </p:nvGrpSpPr>
          <p:grpSpPr>
            <a:xfrm>
              <a:off x="297351" y="2623441"/>
              <a:ext cx="1420586" cy="1393128"/>
              <a:chOff x="297351" y="2623441"/>
              <a:chExt cx="1420586" cy="1393128"/>
            </a:xfrm>
          </p:grpSpPr>
          <p:pic>
            <p:nvPicPr>
              <p:cNvPr id="7" name="Picture 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97351" y="2623441"/>
                <a:ext cx="1420586" cy="1393128"/>
              </a:xfrm>
              <a:prstGeom prst="rect">
                <a:avLst/>
              </a:prstGeom>
            </p:spPr>
          </p:pic>
          <p:pic>
            <p:nvPicPr>
              <p:cNvPr id="10" name="Picture 9"/>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847386" y="3149898"/>
                <a:ext cx="320516" cy="720000"/>
              </a:xfrm>
              <a:prstGeom prst="rect">
                <a:avLst/>
              </a:prstGeom>
            </p:spPr>
          </p:pic>
        </p:grpSp>
        <p:sp>
          <p:nvSpPr>
            <p:cNvPr id="2" name="Oval 1"/>
            <p:cNvSpPr/>
            <p:nvPr/>
          </p:nvSpPr>
          <p:spPr>
            <a:xfrm>
              <a:off x="847386"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solidFill>
                    <a:prstClr val="white"/>
                  </a:solidFill>
                </a:rPr>
                <a:t>1</a:t>
              </a:r>
              <a:endParaRPr lang="en-GB" dirty="0">
                <a:solidFill>
                  <a:prstClr val="white"/>
                </a:solidFill>
              </a:endParaRPr>
            </a:p>
          </p:txBody>
        </p:sp>
      </p:grpSp>
      <p:grpSp>
        <p:nvGrpSpPr>
          <p:cNvPr id="15" name="Group 14"/>
          <p:cNvGrpSpPr/>
          <p:nvPr/>
        </p:nvGrpSpPr>
        <p:grpSpPr>
          <a:xfrm>
            <a:off x="2215437" y="2718369"/>
            <a:ext cx="1420586" cy="1393128"/>
            <a:chOff x="2134092" y="2623441"/>
            <a:chExt cx="1420586" cy="1393128"/>
          </a:xfrm>
        </p:grpSpPr>
        <p:pic>
          <p:nvPicPr>
            <p:cNvPr id="45" name="Picture 4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134092" y="2623441"/>
              <a:ext cx="1420586" cy="1393128"/>
            </a:xfrm>
            <a:prstGeom prst="rect">
              <a:avLst/>
            </a:prstGeom>
          </p:spPr>
        </p:pic>
        <p:grpSp>
          <p:nvGrpSpPr>
            <p:cNvPr id="8" name="Group 7"/>
            <p:cNvGrpSpPr/>
            <p:nvPr/>
          </p:nvGrpSpPr>
          <p:grpSpPr>
            <a:xfrm>
              <a:off x="2484958" y="3126976"/>
              <a:ext cx="718854" cy="720000"/>
              <a:chOff x="2465752" y="2879775"/>
              <a:chExt cx="718854" cy="720000"/>
            </a:xfrm>
          </p:grpSpPr>
          <p:pic>
            <p:nvPicPr>
              <p:cNvPr id="11" name="Picture 10"/>
              <p:cNvPicPr>
                <a:picLocks noChangeAspect="1"/>
              </p:cNvPicPr>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l="35293"/>
              <a:stretch/>
            </p:blipFill>
            <p:spPr>
              <a:xfrm>
                <a:off x="2786268" y="2931832"/>
                <a:ext cx="398338" cy="612000"/>
              </a:xfrm>
              <a:prstGeom prst="rect">
                <a:avLst/>
              </a:prstGeom>
            </p:spPr>
          </p:pic>
          <p:pic>
            <p:nvPicPr>
              <p:cNvPr id="60" name="Picture 59"/>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2465752" y="2879775"/>
                <a:ext cx="320516" cy="720000"/>
              </a:xfrm>
              <a:prstGeom prst="rect">
                <a:avLst/>
              </a:prstGeom>
            </p:spPr>
          </p:pic>
        </p:grpSp>
        <p:sp>
          <p:nvSpPr>
            <p:cNvPr id="34" name="Oval 33"/>
            <p:cNvSpPr/>
            <p:nvPr/>
          </p:nvSpPr>
          <p:spPr>
            <a:xfrm>
              <a:off x="2684127"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solidFill>
                    <a:prstClr val="white"/>
                  </a:solidFill>
                </a:rPr>
                <a:t>2</a:t>
              </a:r>
              <a:endParaRPr lang="en-GB" dirty="0">
                <a:solidFill>
                  <a:prstClr val="white"/>
                </a:solidFill>
              </a:endParaRPr>
            </a:p>
          </p:txBody>
        </p:sp>
      </p:grpSp>
      <p:grpSp>
        <p:nvGrpSpPr>
          <p:cNvPr id="17" name="Group 16"/>
          <p:cNvGrpSpPr/>
          <p:nvPr/>
        </p:nvGrpSpPr>
        <p:grpSpPr>
          <a:xfrm>
            <a:off x="3884355" y="2718369"/>
            <a:ext cx="1420586" cy="1626490"/>
            <a:chOff x="3893791" y="2623441"/>
            <a:chExt cx="1420586" cy="1626490"/>
          </a:xfrm>
        </p:grpSpPr>
        <p:grpSp>
          <p:nvGrpSpPr>
            <p:cNvPr id="16" name="Group 15"/>
            <p:cNvGrpSpPr/>
            <p:nvPr/>
          </p:nvGrpSpPr>
          <p:grpSpPr>
            <a:xfrm>
              <a:off x="3893791" y="2623441"/>
              <a:ext cx="1420586" cy="1393128"/>
              <a:chOff x="3893791" y="2623441"/>
              <a:chExt cx="1420586" cy="1393128"/>
            </a:xfrm>
          </p:grpSpPr>
          <p:pic>
            <p:nvPicPr>
              <p:cNvPr id="46" name="Picture 4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3893791" y="2623441"/>
                <a:ext cx="1420586" cy="1393128"/>
              </a:xfrm>
              <a:prstGeom prst="rect">
                <a:avLst/>
              </a:prstGeom>
            </p:spPr>
          </p:pic>
          <p:pic>
            <p:nvPicPr>
              <p:cNvPr id="62" name="Picture 61"/>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4443826" y="3125033"/>
                <a:ext cx="320516" cy="720000"/>
              </a:xfrm>
              <a:prstGeom prst="rect">
                <a:avLst/>
              </a:prstGeom>
            </p:spPr>
          </p:pic>
          <p:sp>
            <p:nvSpPr>
              <p:cNvPr id="35" name="Oval 34"/>
              <p:cNvSpPr/>
              <p:nvPr/>
            </p:nvSpPr>
            <p:spPr>
              <a:xfrm>
                <a:off x="4443826"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3</a:t>
                </a:r>
              </a:p>
            </p:txBody>
          </p:sp>
        </p:grpSp>
        <p:pic>
          <p:nvPicPr>
            <p:cNvPr id="65" name="Picture 64"/>
            <p:cNvPicPr>
              <a:picLocks noChangeAspect="1"/>
            </p:cNvPicPr>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l="35293"/>
            <a:stretch/>
          </p:blipFill>
          <p:spPr>
            <a:xfrm flipH="1">
              <a:off x="4862844" y="3637931"/>
              <a:ext cx="398338" cy="612000"/>
            </a:xfrm>
            <a:prstGeom prst="rect">
              <a:avLst/>
            </a:prstGeom>
          </p:spPr>
        </p:pic>
      </p:grpSp>
      <p:grpSp>
        <p:nvGrpSpPr>
          <p:cNvPr id="18" name="Group 17"/>
          <p:cNvGrpSpPr/>
          <p:nvPr/>
        </p:nvGrpSpPr>
        <p:grpSpPr>
          <a:xfrm>
            <a:off x="5546927" y="2732436"/>
            <a:ext cx="1420586" cy="1393128"/>
            <a:chOff x="5580238" y="2623441"/>
            <a:chExt cx="1420586" cy="1393128"/>
          </a:xfrm>
        </p:grpSpPr>
        <p:pic>
          <p:nvPicPr>
            <p:cNvPr id="47" name="Picture 4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5580238" y="2623441"/>
              <a:ext cx="1420586" cy="1393128"/>
            </a:xfrm>
            <a:prstGeom prst="rect">
              <a:avLst/>
            </a:prstGeom>
          </p:spPr>
        </p:pic>
        <p:pic>
          <p:nvPicPr>
            <p:cNvPr id="63" name="Picture 62"/>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6130273" y="3108465"/>
              <a:ext cx="320516" cy="720000"/>
            </a:xfrm>
            <a:prstGeom prst="rect">
              <a:avLst/>
            </a:prstGeom>
          </p:spPr>
        </p:pic>
        <p:sp>
          <p:nvSpPr>
            <p:cNvPr id="36" name="Oval 35"/>
            <p:cNvSpPr/>
            <p:nvPr/>
          </p:nvSpPr>
          <p:spPr>
            <a:xfrm>
              <a:off x="6130273"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4</a:t>
              </a:r>
            </a:p>
          </p:txBody>
        </p:sp>
      </p:grpSp>
      <p:grpSp>
        <p:nvGrpSpPr>
          <p:cNvPr id="20" name="Group 19"/>
          <p:cNvGrpSpPr/>
          <p:nvPr/>
        </p:nvGrpSpPr>
        <p:grpSpPr>
          <a:xfrm>
            <a:off x="7187396" y="2699821"/>
            <a:ext cx="1523223" cy="1426030"/>
            <a:chOff x="7348580" y="2626080"/>
            <a:chExt cx="1523223" cy="1426030"/>
          </a:xfrm>
        </p:grpSpPr>
        <p:pic>
          <p:nvPicPr>
            <p:cNvPr id="64" name="Picture 63"/>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8551287" y="3332110"/>
              <a:ext cx="320516" cy="720000"/>
            </a:xfrm>
            <a:prstGeom prst="rect">
              <a:avLst/>
            </a:prstGeom>
          </p:spPr>
        </p:pic>
        <p:grpSp>
          <p:nvGrpSpPr>
            <p:cNvPr id="19" name="Group 18"/>
            <p:cNvGrpSpPr/>
            <p:nvPr/>
          </p:nvGrpSpPr>
          <p:grpSpPr>
            <a:xfrm>
              <a:off x="7348580" y="2626080"/>
              <a:ext cx="1420586" cy="1393128"/>
              <a:chOff x="7348580" y="2626080"/>
              <a:chExt cx="1420586" cy="1393128"/>
            </a:xfrm>
          </p:grpSpPr>
          <p:pic>
            <p:nvPicPr>
              <p:cNvPr id="48" name="Picture 47"/>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348580" y="2626080"/>
                <a:ext cx="1420586" cy="1393128"/>
              </a:xfrm>
              <a:prstGeom prst="rect">
                <a:avLst/>
              </a:prstGeom>
            </p:spPr>
          </p:pic>
          <p:sp>
            <p:nvSpPr>
              <p:cNvPr id="37" name="Oval 36"/>
              <p:cNvSpPr/>
              <p:nvPr/>
            </p:nvSpPr>
            <p:spPr>
              <a:xfrm>
                <a:off x="7898615"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solidFill>
                      <a:prstClr val="white"/>
                    </a:solidFill>
                  </a:rPr>
                  <a:t>5</a:t>
                </a:r>
                <a:endParaRPr lang="en-GB" dirty="0">
                  <a:solidFill>
                    <a:prstClr val="white"/>
                  </a:solidFill>
                </a:endParaRPr>
              </a:p>
            </p:txBody>
          </p:sp>
        </p:grpSp>
      </p:grpSp>
      <p:sp>
        <p:nvSpPr>
          <p:cNvPr id="4" name="Slide Title"/>
          <p:cNvSpPr>
            <a:spLocks noGrp="1"/>
          </p:cNvSpPr>
          <p:nvPr>
            <p:ph type="title"/>
          </p:nvPr>
        </p:nvSpPr>
        <p:spPr/>
        <p:txBody>
          <a:bodyPr>
            <a:normAutofit/>
          </a:bodyPr>
          <a:lstStyle/>
          <a:p>
            <a:r>
              <a:rPr lang="en-GB" dirty="0"/>
              <a:t>Models of </a:t>
            </a:r>
            <a:r>
              <a:rPr lang="en-GB" dirty="0" smtClean="0"/>
              <a:t>technology enabled </a:t>
            </a:r>
            <a:r>
              <a:rPr lang="en-GB" dirty="0"/>
              <a:t>c</a:t>
            </a:r>
            <a:r>
              <a:rPr lang="en-GB" dirty="0" smtClean="0"/>
              <a:t>are</a:t>
            </a:r>
            <a:endParaRPr lang="en-GB" dirty="0"/>
          </a:p>
        </p:txBody>
      </p:sp>
      <p:cxnSp>
        <p:nvCxnSpPr>
          <p:cNvPr id="66" name="Straight Connector 65"/>
          <p:cNvCxnSpPr/>
          <p:nvPr/>
        </p:nvCxnSpPr>
        <p:spPr>
          <a:xfrm>
            <a:off x="3744809" y="1436203"/>
            <a:ext cx="0" cy="3600000"/>
          </a:xfrm>
          <a:prstGeom prst="line">
            <a:avLst/>
          </a:prstGeom>
          <a:ln w="19050">
            <a:solidFill>
              <a:srgbClr val="582F7A"/>
            </a:solidFill>
          </a:ln>
          <a:effectLst/>
        </p:spPr>
        <p:style>
          <a:lnRef idx="3">
            <a:schemeClr val="accent6"/>
          </a:lnRef>
          <a:fillRef idx="0">
            <a:schemeClr val="accent6"/>
          </a:fillRef>
          <a:effectRef idx="2">
            <a:schemeClr val="accent6"/>
          </a:effectRef>
          <a:fontRef idx="minor">
            <a:schemeClr val="tx1"/>
          </a:fontRef>
        </p:style>
      </p:cxnSp>
      <p:cxnSp>
        <p:nvCxnSpPr>
          <p:cNvPr id="67" name="Straight Connector 66"/>
          <p:cNvCxnSpPr/>
          <p:nvPr/>
        </p:nvCxnSpPr>
        <p:spPr>
          <a:xfrm flipH="1">
            <a:off x="5381999" y="1436202"/>
            <a:ext cx="0" cy="3600000"/>
          </a:xfrm>
          <a:prstGeom prst="line">
            <a:avLst/>
          </a:prstGeom>
          <a:ln w="19050">
            <a:solidFill>
              <a:srgbClr val="582F7A"/>
            </a:solidFill>
          </a:ln>
          <a:effectLst/>
        </p:spPr>
        <p:style>
          <a:lnRef idx="3">
            <a:schemeClr val="accent6"/>
          </a:lnRef>
          <a:fillRef idx="0">
            <a:schemeClr val="accent6"/>
          </a:fillRef>
          <a:effectRef idx="2">
            <a:schemeClr val="accent6"/>
          </a:effectRef>
          <a:fontRef idx="minor">
            <a:schemeClr val="tx1"/>
          </a:fontRef>
        </p:style>
      </p:cxnSp>
      <p:cxnSp>
        <p:nvCxnSpPr>
          <p:cNvPr id="68" name="Straight Connector 67"/>
          <p:cNvCxnSpPr/>
          <p:nvPr/>
        </p:nvCxnSpPr>
        <p:spPr>
          <a:xfrm>
            <a:off x="7073529" y="1436203"/>
            <a:ext cx="0" cy="3600000"/>
          </a:xfrm>
          <a:prstGeom prst="line">
            <a:avLst/>
          </a:prstGeom>
          <a:ln w="19050">
            <a:solidFill>
              <a:srgbClr val="582F7A"/>
            </a:solidFill>
          </a:ln>
          <a:effectLst/>
        </p:spPr>
        <p:style>
          <a:lnRef idx="3">
            <a:schemeClr val="accent6"/>
          </a:lnRef>
          <a:fillRef idx="0">
            <a:schemeClr val="accent6"/>
          </a:fillRef>
          <a:effectRef idx="2">
            <a:schemeClr val="accent6"/>
          </a:effectRef>
          <a:fontRef idx="minor">
            <a:schemeClr val="tx1"/>
          </a:fontRef>
        </p:style>
      </p:cxnSp>
      <p:sp>
        <p:nvSpPr>
          <p:cNvPr id="55" name="Mask 5"/>
          <p:cNvSpPr/>
          <p:nvPr/>
        </p:nvSpPr>
        <p:spPr>
          <a:xfrm>
            <a:off x="7164246" y="1376363"/>
            <a:ext cx="1593054" cy="3719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Mask 4"/>
          <p:cNvSpPr/>
          <p:nvPr/>
        </p:nvSpPr>
        <p:spPr>
          <a:xfrm>
            <a:off x="5459824" y="1376363"/>
            <a:ext cx="1680891" cy="3719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3" name="Mask 3"/>
          <p:cNvSpPr/>
          <p:nvPr/>
        </p:nvSpPr>
        <p:spPr>
          <a:xfrm>
            <a:off x="3771239" y="1376363"/>
            <a:ext cx="1695879" cy="3719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2" name="Mask 2"/>
          <p:cNvSpPr/>
          <p:nvPr/>
        </p:nvSpPr>
        <p:spPr>
          <a:xfrm>
            <a:off x="2223984" y="1376364"/>
            <a:ext cx="1598931" cy="3719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Mask 1"/>
          <p:cNvSpPr/>
          <p:nvPr/>
        </p:nvSpPr>
        <p:spPr>
          <a:xfrm>
            <a:off x="435078" y="1376363"/>
            <a:ext cx="1706237" cy="3659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01208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subTnLst>
                                    <p:set>
                                      <p:cBhvr override="childStyle">
                                        <p:cTn dur="1" fill="hold" display="0" masterRel="nextClick" afterEffect="1"/>
                                        <p:tgtEl>
                                          <p:spTgt spid="50"/>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0" nodeType="clickEffect">
                                  <p:stCondLst>
                                    <p:cond delay="0"/>
                                  </p:stCondLst>
                                  <p:childTnLst>
                                    <p:animEffect transition="out" filter="wipe(left)">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subTnLst>
                                    <p:set>
                                      <p:cBhvr override="childStyle">
                                        <p:cTn dur="1" fill="hold" display="0" masterRel="nextClick" afterEffect="1"/>
                                        <p:tgtEl>
                                          <p:spTgt spid="5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0" nodeType="clickEffect">
                                  <p:stCondLst>
                                    <p:cond delay="0"/>
                                  </p:stCondLst>
                                  <p:childTnLst>
                                    <p:animEffect transition="out" filter="wipe(left)">
                                      <p:cBhvr>
                                        <p:cTn id="33" dur="500"/>
                                        <p:tgtEl>
                                          <p:spTgt spid="44"/>
                                        </p:tgtEl>
                                      </p:cBhvr>
                                    </p:animEffect>
                                    <p:set>
                                      <p:cBhvr>
                                        <p:cTn id="34" dur="1" fill="hold">
                                          <p:stCondLst>
                                            <p:cond delay="499"/>
                                          </p:stCondLst>
                                        </p:cTn>
                                        <p:tgtEl>
                                          <p:spTgt spid="44"/>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500"/>
                                        <p:tgtEl>
                                          <p:spTgt spid="57"/>
                                        </p:tgtEl>
                                      </p:cBhvr>
                                    </p:animEffect>
                                  </p:childTnLst>
                                  <p:subTnLst>
                                    <p:set>
                                      <p:cBhvr override="childStyle">
                                        <p:cTn dur="1" fill="hold" display="0" masterRel="nextClick" afterEffect="1"/>
                                        <p:tgtEl>
                                          <p:spTgt spid="57"/>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22" presetClass="exit" presetSubtype="8" fill="hold" grpId="0" nodeType="clickEffect">
                                  <p:stCondLst>
                                    <p:cond delay="0"/>
                                  </p:stCondLst>
                                  <p:childTnLst>
                                    <p:animEffect transition="out" filter="wipe(left)">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7" grpId="0" animBg="1"/>
      <p:bldP spid="58" grpId="0" animBg="1"/>
      <p:bldP spid="51" grpId="0" animBg="1"/>
      <p:bldP spid="56" grpId="0" animBg="1"/>
      <p:bldP spid="55" grpId="0" animBg="1"/>
      <p:bldP spid="44" grpId="0" animBg="1"/>
      <p:bldP spid="43" grpId="0" animBg="1"/>
      <p:bldP spid="42"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smtClean="0"/>
              <a:t>Time for a break …</a:t>
            </a:r>
            <a:endParaRPr lang="en-GB" dirty="0"/>
          </a:p>
        </p:txBody>
      </p:sp>
    </p:spTree>
    <p:extLst>
      <p:ext uri="{BB962C8B-B14F-4D97-AF65-F5344CB8AC3E}">
        <p14:creationId xmlns:p14="http://schemas.microsoft.com/office/powerpoint/2010/main" val="8957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smtClean="0"/>
              <a:t>Session 3: Example applications and case studies</a:t>
            </a:r>
            <a:endParaRPr lang="en-GB" dirty="0"/>
          </a:p>
        </p:txBody>
      </p:sp>
    </p:spTree>
    <p:extLst>
      <p:ext uri="{BB962C8B-B14F-4D97-AF65-F5344CB8AC3E}">
        <p14:creationId xmlns:p14="http://schemas.microsoft.com/office/powerpoint/2010/main" val="36665974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GB" dirty="0"/>
              <a:t>Mixed </a:t>
            </a:r>
            <a:r>
              <a:rPr lang="en-GB" dirty="0" smtClean="0"/>
              <a:t>technologies approach</a:t>
            </a:r>
            <a:endParaRPr lang="en-GB" dirty="0"/>
          </a:p>
        </p:txBody>
      </p:sp>
      <p:pic>
        <p:nvPicPr>
          <p:cNvPr id="13" name="Handrail Image" descr="disability-handrails"/>
          <p:cNvPicPr>
            <a:picLocks noChangeAspect="1" noChangeArrowheads="1"/>
          </p:cNvPicPr>
          <p:nvPr/>
        </p:nvPicPr>
        <p:blipFill>
          <a:blip r:embed="rId3"/>
          <a:srcRect/>
          <a:stretch>
            <a:fillRect/>
          </a:stretch>
        </p:blipFill>
        <p:spPr bwMode="auto">
          <a:xfrm>
            <a:off x="3122255" y="1453032"/>
            <a:ext cx="1079728" cy="1008000"/>
          </a:xfrm>
          <a:prstGeom prst="rect">
            <a:avLst/>
          </a:prstGeom>
          <a:ln>
            <a:noFill/>
          </a:ln>
          <a:effectLst/>
        </p:spPr>
      </p:pic>
      <p:pic>
        <p:nvPicPr>
          <p:cNvPr id="14" name="Stairlift Image" descr="home_image"/>
          <p:cNvPicPr>
            <a:picLocks noChangeAspect="1" noChangeArrowheads="1"/>
          </p:cNvPicPr>
          <p:nvPr/>
        </p:nvPicPr>
        <p:blipFill>
          <a:blip r:embed="rId4"/>
          <a:srcRect/>
          <a:stretch>
            <a:fillRect/>
          </a:stretch>
        </p:blipFill>
        <p:spPr bwMode="auto">
          <a:xfrm>
            <a:off x="4598272" y="1453032"/>
            <a:ext cx="1011774" cy="1008000"/>
          </a:xfrm>
          <a:prstGeom prst="rect">
            <a:avLst/>
          </a:prstGeom>
          <a:ln>
            <a:noFill/>
          </a:ln>
          <a:effectLst/>
        </p:spPr>
      </p:pic>
      <p:pic>
        <p:nvPicPr>
          <p:cNvPr id="15" name="Walk-In Bath Image"/>
          <p:cNvPicPr>
            <a:picLocks noChangeAspect="1" noChangeArrowheads="1"/>
          </p:cNvPicPr>
          <p:nvPr/>
        </p:nvPicPr>
        <p:blipFill>
          <a:blip r:embed="rId5"/>
          <a:srcRect/>
          <a:stretch>
            <a:fillRect/>
          </a:stretch>
        </p:blipFill>
        <p:spPr bwMode="auto">
          <a:xfrm>
            <a:off x="7317503" y="1453032"/>
            <a:ext cx="1276046" cy="1008000"/>
          </a:xfrm>
          <a:prstGeom prst="rect">
            <a:avLst/>
          </a:prstGeom>
          <a:ln>
            <a:noFill/>
          </a:ln>
          <a:effectLst/>
        </p:spPr>
      </p:pic>
      <p:pic>
        <p:nvPicPr>
          <p:cNvPr id="16" name="Grab-Rails Image"/>
          <p:cNvPicPr>
            <a:picLocks noChangeAspect="1" noChangeArrowheads="1"/>
          </p:cNvPicPr>
          <p:nvPr/>
        </p:nvPicPr>
        <p:blipFill>
          <a:blip r:embed="rId6"/>
          <a:srcRect/>
          <a:stretch>
            <a:fillRect/>
          </a:stretch>
        </p:blipFill>
        <p:spPr bwMode="auto">
          <a:xfrm>
            <a:off x="6006335" y="1453032"/>
            <a:ext cx="914878" cy="1008000"/>
          </a:xfrm>
          <a:prstGeom prst="rect">
            <a:avLst/>
          </a:prstGeom>
          <a:ln>
            <a:noFill/>
          </a:ln>
          <a:effectLst/>
        </p:spPr>
      </p:pic>
      <p:pic>
        <p:nvPicPr>
          <p:cNvPr id="18" name="Picture 9"/>
          <p:cNvPicPr>
            <a:picLocks noChangeAspect="1" noChangeArrowheads="1"/>
          </p:cNvPicPr>
          <p:nvPr/>
        </p:nvPicPr>
        <p:blipFill>
          <a:blip r:embed="rId7"/>
          <a:srcRect/>
          <a:stretch>
            <a:fillRect/>
          </a:stretch>
        </p:blipFill>
        <p:spPr bwMode="auto">
          <a:xfrm>
            <a:off x="3124665" y="2579425"/>
            <a:ext cx="932796" cy="1008000"/>
          </a:xfrm>
          <a:prstGeom prst="rect">
            <a:avLst/>
          </a:prstGeom>
          <a:ln>
            <a:noFill/>
          </a:ln>
          <a:effectLst/>
        </p:spPr>
      </p:pic>
      <p:pic>
        <p:nvPicPr>
          <p:cNvPr id="19" name="Picture 11"/>
          <p:cNvPicPr>
            <a:picLocks noChangeAspect="1" noChangeArrowheads="1"/>
          </p:cNvPicPr>
          <p:nvPr/>
        </p:nvPicPr>
        <p:blipFill rotWithShape="1">
          <a:blip r:embed="rId8"/>
          <a:srcRect l="11373" r="11991"/>
          <a:stretch/>
        </p:blipFill>
        <p:spPr bwMode="auto">
          <a:xfrm>
            <a:off x="4315514" y="2579425"/>
            <a:ext cx="957866" cy="1008000"/>
          </a:xfrm>
          <a:prstGeom prst="rect">
            <a:avLst/>
          </a:prstGeom>
          <a:ln>
            <a:noFill/>
          </a:ln>
          <a:effectLst/>
        </p:spPr>
      </p:pic>
      <p:pic>
        <p:nvPicPr>
          <p:cNvPr id="20" name="Picture 12"/>
          <p:cNvPicPr>
            <a:picLocks noChangeAspect="1" noChangeArrowheads="1"/>
          </p:cNvPicPr>
          <p:nvPr/>
        </p:nvPicPr>
        <p:blipFill>
          <a:blip r:embed="rId9"/>
          <a:srcRect/>
          <a:stretch>
            <a:fillRect/>
          </a:stretch>
        </p:blipFill>
        <p:spPr bwMode="auto">
          <a:xfrm>
            <a:off x="5531433" y="2579425"/>
            <a:ext cx="806134" cy="1008000"/>
          </a:xfrm>
          <a:prstGeom prst="rect">
            <a:avLst/>
          </a:prstGeom>
          <a:ln>
            <a:noFill/>
          </a:ln>
          <a:effectLst/>
        </p:spPr>
      </p:pic>
      <p:pic>
        <p:nvPicPr>
          <p:cNvPr id="22" name="Picture 14"/>
          <p:cNvPicPr>
            <a:picLocks noChangeAspect="1" noChangeArrowheads="1"/>
          </p:cNvPicPr>
          <p:nvPr/>
        </p:nvPicPr>
        <p:blipFill>
          <a:blip r:embed="rId10"/>
          <a:srcRect/>
          <a:stretch>
            <a:fillRect/>
          </a:stretch>
        </p:blipFill>
        <p:spPr bwMode="auto">
          <a:xfrm>
            <a:off x="6595620" y="2579425"/>
            <a:ext cx="819328" cy="1008000"/>
          </a:xfrm>
          <a:prstGeom prst="rect">
            <a:avLst/>
          </a:prstGeom>
          <a:ln>
            <a:noFill/>
          </a:ln>
          <a:effectLst/>
        </p:spPr>
      </p:pic>
      <p:sp>
        <p:nvSpPr>
          <p:cNvPr id="25" name="Rounded Rectangle 24"/>
          <p:cNvSpPr/>
          <p:nvPr/>
        </p:nvSpPr>
        <p:spPr>
          <a:xfrm>
            <a:off x="431800" y="1376364"/>
            <a:ext cx="2492885" cy="4500562"/>
          </a:xfrm>
          <a:prstGeom prst="roundRect">
            <a:avLst>
              <a:gd name="adj" fmla="val 7677"/>
            </a:avLst>
          </a:prstGeom>
          <a:noFill/>
          <a:ln>
            <a:solidFill>
              <a:srgbClr val="69A8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endParaRPr lang="en-US">
              <a:solidFill>
                <a:srgbClr val="FFFFFF"/>
              </a:solidFill>
            </a:endParaRPr>
          </a:p>
        </p:txBody>
      </p:sp>
      <p:sp>
        <p:nvSpPr>
          <p:cNvPr id="26" name="Rectangle 25"/>
          <p:cNvSpPr/>
          <p:nvPr/>
        </p:nvSpPr>
        <p:spPr>
          <a:xfrm>
            <a:off x="666001" y="1596951"/>
            <a:ext cx="2016000" cy="792162"/>
          </a:xfrm>
          <a:prstGeom prst="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dirty="0">
                <a:solidFill>
                  <a:schemeClr val="bg1"/>
                </a:solidFill>
                <a:latin typeface="Arial Narrow" panose="020B0606020202030204" pitchFamily="34" charset="0"/>
                <a:cs typeface="Arial" panose="020B0604020202020204" pitchFamily="34" charset="0"/>
              </a:rPr>
              <a:t>Minor home adaptations</a:t>
            </a:r>
          </a:p>
        </p:txBody>
      </p:sp>
      <p:sp>
        <p:nvSpPr>
          <p:cNvPr id="27" name="Rectangle 26"/>
          <p:cNvSpPr/>
          <p:nvPr/>
        </p:nvSpPr>
        <p:spPr>
          <a:xfrm>
            <a:off x="662828" y="2708000"/>
            <a:ext cx="2016000" cy="792163"/>
          </a:xfrm>
          <a:prstGeom prst="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dirty="0">
                <a:solidFill>
                  <a:schemeClr val="bg1"/>
                </a:solidFill>
                <a:latin typeface="Arial Narrow" panose="020B0606020202030204" pitchFamily="34" charset="0"/>
                <a:cs typeface="Arial" panose="020B0604020202020204" pitchFamily="34" charset="0"/>
              </a:rPr>
              <a:t>Aids to </a:t>
            </a:r>
            <a:r>
              <a:rPr lang="en-GB" sz="2000" dirty="0" smtClean="0">
                <a:solidFill>
                  <a:schemeClr val="bg1"/>
                </a:solidFill>
                <a:latin typeface="Arial Narrow" panose="020B0606020202030204" pitchFamily="34" charset="0"/>
                <a:cs typeface="Arial" panose="020B0604020202020204" pitchFamily="34" charset="0"/>
              </a:rPr>
              <a:t>daily living</a:t>
            </a:r>
            <a:endParaRPr lang="en-GB" sz="2000" dirty="0">
              <a:solidFill>
                <a:schemeClr val="bg1"/>
              </a:solidFill>
              <a:latin typeface="Arial Narrow" panose="020B0606020202030204" pitchFamily="34" charset="0"/>
              <a:cs typeface="Arial" panose="020B0604020202020204" pitchFamily="34" charset="0"/>
            </a:endParaRPr>
          </a:p>
        </p:txBody>
      </p:sp>
      <p:sp>
        <p:nvSpPr>
          <p:cNvPr id="28" name="Rectangle 27"/>
          <p:cNvSpPr/>
          <p:nvPr/>
        </p:nvSpPr>
        <p:spPr>
          <a:xfrm>
            <a:off x="654828" y="3819050"/>
            <a:ext cx="2016000" cy="792163"/>
          </a:xfrm>
          <a:prstGeom prst="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dirty="0">
                <a:solidFill>
                  <a:schemeClr val="bg1"/>
                </a:solidFill>
                <a:latin typeface="Arial Narrow" panose="020B0606020202030204" pitchFamily="34" charset="0"/>
                <a:cs typeface="Arial" panose="020B0604020202020204" pitchFamily="34" charset="0"/>
              </a:rPr>
              <a:t>Smart </a:t>
            </a:r>
            <a:r>
              <a:rPr lang="en-GB" sz="2000" dirty="0" smtClean="0">
                <a:solidFill>
                  <a:schemeClr val="bg1"/>
                </a:solidFill>
                <a:latin typeface="Arial Narrow" panose="020B0606020202030204" pitchFamily="34" charset="0"/>
                <a:cs typeface="Arial" panose="020B0604020202020204" pitchFamily="34" charset="0"/>
              </a:rPr>
              <a:t>assisted living </a:t>
            </a:r>
            <a:r>
              <a:rPr lang="en-GB" sz="2000" dirty="0">
                <a:solidFill>
                  <a:schemeClr val="bg1"/>
                </a:solidFill>
                <a:latin typeface="Arial Narrow" panose="020B0606020202030204" pitchFamily="34" charset="0"/>
                <a:cs typeface="Arial" panose="020B0604020202020204" pitchFamily="34" charset="0"/>
              </a:rPr>
              <a:t>systems</a:t>
            </a:r>
          </a:p>
        </p:txBody>
      </p:sp>
      <p:sp>
        <p:nvSpPr>
          <p:cNvPr id="29" name="Rectangle 28"/>
          <p:cNvSpPr/>
          <p:nvPr/>
        </p:nvSpPr>
        <p:spPr>
          <a:xfrm>
            <a:off x="666001" y="4930101"/>
            <a:ext cx="2016000" cy="792162"/>
          </a:xfrm>
          <a:prstGeom prst="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dirty="0">
                <a:solidFill>
                  <a:schemeClr val="bg1"/>
                </a:solidFill>
                <a:latin typeface="Arial Narrow" panose="020B0606020202030204" pitchFamily="34" charset="0"/>
                <a:cs typeface="Arial" panose="020B0604020202020204" pitchFamily="34" charset="0"/>
              </a:rPr>
              <a:t>Connected </a:t>
            </a:r>
            <a:r>
              <a:rPr lang="en-GB" sz="2000" dirty="0" smtClean="0">
                <a:solidFill>
                  <a:schemeClr val="bg1"/>
                </a:solidFill>
                <a:latin typeface="Arial Narrow" panose="020B0606020202030204" pitchFamily="34" charset="0"/>
                <a:cs typeface="Arial" panose="020B0604020202020204" pitchFamily="34" charset="0"/>
              </a:rPr>
              <a:t>care and support</a:t>
            </a:r>
            <a:endParaRPr lang="en-GB" sz="2000" dirty="0">
              <a:solidFill>
                <a:schemeClr val="bg1"/>
              </a:solidFill>
              <a:latin typeface="Arial Narrow" panose="020B0606020202030204" pitchFamily="34" charset="0"/>
              <a:cs typeface="Arial" panose="020B0604020202020204" pitchFamily="34" charset="0"/>
            </a:endParaRPr>
          </a:p>
        </p:txBody>
      </p:sp>
      <p:pic>
        <p:nvPicPr>
          <p:cNvPr id="32" name="Door Actuator Image"/>
          <p:cNvPicPr>
            <a:picLocks noChangeAspect="1" noChangeArrowheads="1"/>
          </p:cNvPicPr>
          <p:nvPr/>
        </p:nvPicPr>
        <p:blipFill>
          <a:blip r:embed="rId11" cstate="print">
            <a:extLst>
              <a:ext uri="{28A0092B-C50C-407E-A947-70E740481C1C}">
                <a14:useLocalDpi xmlns:a14="http://schemas.microsoft.com/office/drawing/2010/main" val="0"/>
              </a:ext>
            </a:extLst>
          </a:blip>
          <a:srcRect l="9401" t="3123" r="4813" b="15240"/>
          <a:stretch>
            <a:fillRect/>
          </a:stretch>
        </p:blipFill>
        <p:spPr bwMode="auto">
          <a:xfrm>
            <a:off x="5776357" y="3729473"/>
            <a:ext cx="985021" cy="100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33" name="Curtain Controller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81940" y="3731854"/>
            <a:ext cx="1077251" cy="100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34" name="Lamp Ima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78544" y="3719154"/>
            <a:ext cx="724077" cy="100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rcRect l="15916" t="15152" r="11331" b="12122"/>
          <a:stretch>
            <a:fillRect/>
          </a:stretch>
        </p:blipFill>
        <p:spPr bwMode="auto">
          <a:xfrm>
            <a:off x="3121288" y="3731854"/>
            <a:ext cx="1343486" cy="100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19788" y="3718360"/>
            <a:ext cx="1006500" cy="100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43" name="Epilepsy Sensor Image"/>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561491" y="4874454"/>
            <a:ext cx="914973" cy="1008000"/>
          </a:xfrm>
          <a:prstGeom prst="rect">
            <a:avLst/>
          </a:prstGeom>
          <a:solidFill>
            <a:schemeClr val="tx2"/>
          </a:solidFill>
          <a:ln w="12700">
            <a:noFill/>
          </a:ln>
          <a:effectLst/>
        </p:spPr>
      </p:pic>
      <p:pic>
        <p:nvPicPr>
          <p:cNvPr id="46" name="Memo Minder Image"/>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5785064" y="4944273"/>
            <a:ext cx="720482" cy="868361"/>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Lst>
        </p:spPr>
      </p:pic>
      <p:pic>
        <p:nvPicPr>
          <p:cNvPr id="47" name="buddi Image"/>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4651" t="6452" r="12565" b="11834"/>
          <a:stretch/>
        </p:blipFill>
        <p:spPr bwMode="auto">
          <a:xfrm>
            <a:off x="6814146" y="4921811"/>
            <a:ext cx="769603" cy="864000"/>
          </a:xfrm>
          <a:prstGeom prst="rect">
            <a:avLst/>
          </a:prstGeom>
          <a:solidFill>
            <a:srgbClr val="FFFFFF"/>
          </a:solidFill>
          <a:ln w="12700">
            <a:noFill/>
            <a:miter lim="800000"/>
            <a:headEnd/>
            <a:tailEnd/>
          </a:ln>
        </p:spPr>
      </p:pic>
      <p:pic>
        <p:nvPicPr>
          <p:cNvPr id="48" name="Picture 47"/>
          <p:cNvPicPr>
            <a:picLocks noChangeAspect="1"/>
          </p:cNvPicPr>
          <p:nvPr/>
        </p:nvPicPr>
        <p:blipFill>
          <a:blip r:embed="rId19" cstate="print">
            <a:extLst>
              <a:ext uri="{28A0092B-C50C-407E-A947-70E740481C1C}">
                <a14:useLocalDpi xmlns:a14="http://schemas.microsoft.com/office/drawing/2010/main" val="0"/>
              </a:ext>
            </a:extLst>
          </a:blip>
          <a:srcRect l="13336" t="-1781" r="12367" b="1781"/>
          <a:stretch>
            <a:fillRect/>
          </a:stretch>
        </p:blipFill>
        <p:spPr bwMode="auto">
          <a:xfrm>
            <a:off x="3129975" y="4874454"/>
            <a:ext cx="1122916" cy="100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20" cstate="print">
            <a:extLst>
              <a:ext uri="{28A0092B-C50C-407E-A947-70E740481C1C}">
                <a14:useLocalDpi xmlns:a14="http://schemas.microsoft.com/office/drawing/2010/main" val="0"/>
              </a:ext>
            </a:extLst>
          </a:blip>
          <a:srcRect t="9343" b="11703"/>
          <a:stretch>
            <a:fillRect/>
          </a:stretch>
        </p:blipFill>
        <p:spPr bwMode="auto">
          <a:xfrm>
            <a:off x="7892351" y="4874454"/>
            <a:ext cx="844541" cy="100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362" name="Picture 2" descr="http://ts4.mm.bing.net/th?id=H.4551665737467635&amp;pid=15.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73002" y="2579425"/>
            <a:ext cx="1003778" cy="100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3" name="No tech"/>
          <p:cNvSpPr/>
          <p:nvPr/>
        </p:nvSpPr>
        <p:spPr>
          <a:xfrm>
            <a:off x="3135424" y="1453032"/>
            <a:ext cx="5580000" cy="1008000"/>
          </a:xfrm>
          <a:prstGeom prst="roundRect">
            <a:avLst>
              <a:gd name="adj" fmla="val 0"/>
            </a:avLst>
          </a:prstGeom>
          <a:solidFill>
            <a:srgbClr val="582F7A">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smtClean="0">
                <a:ln w="0"/>
                <a:solidFill>
                  <a:schemeClr val="bg1"/>
                </a:solidFill>
              </a:rPr>
              <a:t>No-tech</a:t>
            </a:r>
            <a:endParaRPr lang="en-GB" sz="2400" b="1" dirty="0">
              <a:solidFill>
                <a:schemeClr val="bg1"/>
              </a:solidFill>
            </a:endParaRPr>
          </a:p>
        </p:txBody>
      </p:sp>
      <p:sp>
        <p:nvSpPr>
          <p:cNvPr id="54" name="Low tech"/>
          <p:cNvSpPr/>
          <p:nvPr/>
        </p:nvSpPr>
        <p:spPr>
          <a:xfrm>
            <a:off x="3135424" y="2461032"/>
            <a:ext cx="5580000" cy="2413422"/>
          </a:xfrm>
          <a:prstGeom prst="roundRect">
            <a:avLst>
              <a:gd name="adj" fmla="val 0"/>
            </a:avLst>
          </a:prstGeom>
          <a:solidFill>
            <a:srgbClr val="582F7A">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smtClean="0"/>
              <a:t>Low-tech</a:t>
            </a:r>
            <a:endParaRPr lang="en-GB" sz="2400" b="1" dirty="0"/>
          </a:p>
        </p:txBody>
      </p:sp>
      <p:sp>
        <p:nvSpPr>
          <p:cNvPr id="56" name="High tech"/>
          <p:cNvSpPr/>
          <p:nvPr/>
        </p:nvSpPr>
        <p:spPr>
          <a:xfrm>
            <a:off x="3135424" y="4874453"/>
            <a:ext cx="5580000" cy="1008000"/>
          </a:xfrm>
          <a:prstGeom prst="roundRect">
            <a:avLst>
              <a:gd name="adj" fmla="val 0"/>
            </a:avLst>
          </a:prstGeom>
          <a:solidFill>
            <a:srgbClr val="582F7A">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smtClean="0">
                <a:ln w="0"/>
                <a:solidFill>
                  <a:schemeClr val="bg1"/>
                </a:solidFill>
              </a:rPr>
              <a:t>High-tech</a:t>
            </a:r>
            <a:endParaRPr lang="en-GB" sz="2400" b="1" dirty="0">
              <a:solidFill>
                <a:schemeClr val="bg1"/>
              </a:solidFill>
            </a:endParaRPr>
          </a:p>
        </p:txBody>
      </p:sp>
      <p:sp>
        <p:nvSpPr>
          <p:cNvPr id="59" name="Down Arrow 58"/>
          <p:cNvSpPr/>
          <p:nvPr/>
        </p:nvSpPr>
        <p:spPr>
          <a:xfrm>
            <a:off x="5552836" y="2497705"/>
            <a:ext cx="701040" cy="689434"/>
          </a:xfrm>
          <a:prstGeom prst="downArrow">
            <a:avLst/>
          </a:prstGeom>
          <a:solidFill>
            <a:schemeClr val="bg1"/>
          </a:solidFill>
          <a:ln w="38100">
            <a:solidFill>
              <a:srgbClr val="582F7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0" name="Down Arrow 59"/>
          <p:cNvSpPr/>
          <p:nvPr/>
        </p:nvSpPr>
        <p:spPr>
          <a:xfrm>
            <a:off x="5552836" y="4303413"/>
            <a:ext cx="701040" cy="689434"/>
          </a:xfrm>
          <a:prstGeom prst="downArrow">
            <a:avLst/>
          </a:prstGeom>
          <a:solidFill>
            <a:schemeClr val="bg1"/>
          </a:solidFill>
          <a:ln w="38100">
            <a:solidFill>
              <a:srgbClr val="582F7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5" name="Local authority/housing/care and repair wales"/>
          <p:cNvSpPr/>
          <p:nvPr/>
        </p:nvSpPr>
        <p:spPr>
          <a:xfrm>
            <a:off x="3129974" y="1443153"/>
            <a:ext cx="5582225" cy="1014856"/>
          </a:xfrm>
          <a:prstGeom prst="rect">
            <a:avLst/>
          </a:prstGeom>
          <a:solidFill>
            <a:srgbClr val="9B8EA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800" b="1" dirty="0" smtClean="0">
                <a:solidFill>
                  <a:schemeClr val="bg1"/>
                </a:solidFill>
                <a:latin typeface="Arial Narrow" panose="020B0606020202030204" pitchFamily="34" charset="0"/>
                <a:cs typeface="Arial" panose="020B0604020202020204" pitchFamily="34" charset="0"/>
              </a:rPr>
              <a:t>Local </a:t>
            </a:r>
            <a:r>
              <a:rPr lang="en-GB" sz="2800" b="1" smtClean="0">
                <a:solidFill>
                  <a:schemeClr val="bg1"/>
                </a:solidFill>
                <a:latin typeface="Arial Narrow" panose="020B0606020202030204" pitchFamily="34" charset="0"/>
                <a:cs typeface="Arial" panose="020B0604020202020204" pitchFamily="34" charset="0"/>
              </a:rPr>
              <a:t>authority/Housing/</a:t>
            </a:r>
          </a:p>
          <a:p>
            <a:pPr algn="ctr" eaLnBrk="1" hangingPunct="1">
              <a:defRPr/>
            </a:pPr>
            <a:r>
              <a:rPr lang="en-GB" sz="2800" b="1" smtClean="0">
                <a:solidFill>
                  <a:schemeClr val="bg1"/>
                </a:solidFill>
                <a:latin typeface="Arial Narrow" panose="020B0606020202030204" pitchFamily="34" charset="0"/>
                <a:cs typeface="Arial" panose="020B0604020202020204" pitchFamily="34" charset="0"/>
              </a:rPr>
              <a:t>Care </a:t>
            </a:r>
            <a:r>
              <a:rPr lang="en-GB" sz="2800" b="1" dirty="0" smtClean="0">
                <a:solidFill>
                  <a:schemeClr val="bg1"/>
                </a:solidFill>
                <a:latin typeface="Arial Narrow" panose="020B0606020202030204" pitchFamily="34" charset="0"/>
                <a:cs typeface="Arial" panose="020B0604020202020204" pitchFamily="34" charset="0"/>
              </a:rPr>
              <a:t>and Repair Wales</a:t>
            </a:r>
            <a:endParaRPr lang="en-GB" sz="2800" b="1" dirty="0">
              <a:solidFill>
                <a:schemeClr val="bg1"/>
              </a:solidFill>
              <a:latin typeface="Arial Narrow" panose="020B0606020202030204" pitchFamily="34" charset="0"/>
              <a:cs typeface="Arial" panose="020B0604020202020204" pitchFamily="34" charset="0"/>
            </a:endParaRPr>
          </a:p>
        </p:txBody>
      </p:sp>
      <p:sp>
        <p:nvSpPr>
          <p:cNvPr id="36" name="Community equipment store or retail website"/>
          <p:cNvSpPr/>
          <p:nvPr/>
        </p:nvSpPr>
        <p:spPr>
          <a:xfrm>
            <a:off x="3121287" y="2566031"/>
            <a:ext cx="5590913" cy="2171441"/>
          </a:xfrm>
          <a:prstGeom prst="rect">
            <a:avLst/>
          </a:prstGeom>
          <a:solidFill>
            <a:srgbClr val="9B8EA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300"/>
              </a:spcBef>
              <a:spcAft>
                <a:spcPts val="300"/>
              </a:spcAft>
              <a:defRPr/>
            </a:pPr>
            <a:r>
              <a:rPr lang="en-GB" sz="2800" b="1" dirty="0" smtClean="0">
                <a:solidFill>
                  <a:schemeClr val="bg1"/>
                </a:solidFill>
                <a:latin typeface="Arial Narrow" panose="020B0606020202030204" pitchFamily="34" charset="0"/>
                <a:cs typeface="Arial" panose="020B0604020202020204" pitchFamily="34" charset="0"/>
              </a:rPr>
              <a:t>Community equipment store</a:t>
            </a:r>
          </a:p>
          <a:p>
            <a:pPr algn="ctr" eaLnBrk="1" hangingPunct="1">
              <a:spcBef>
                <a:spcPts val="300"/>
              </a:spcBef>
              <a:spcAft>
                <a:spcPts val="300"/>
              </a:spcAft>
              <a:defRPr/>
            </a:pPr>
            <a:r>
              <a:rPr lang="en-GB" sz="2800" b="1" dirty="0" smtClean="0">
                <a:solidFill>
                  <a:schemeClr val="bg1"/>
                </a:solidFill>
                <a:latin typeface="Arial Narrow" panose="020B0606020202030204" pitchFamily="34" charset="0"/>
                <a:cs typeface="Arial" panose="020B0604020202020204" pitchFamily="34" charset="0"/>
              </a:rPr>
              <a:t>or</a:t>
            </a:r>
          </a:p>
          <a:p>
            <a:pPr algn="ctr" eaLnBrk="1" hangingPunct="1">
              <a:spcBef>
                <a:spcPts val="300"/>
              </a:spcBef>
              <a:spcAft>
                <a:spcPts val="300"/>
              </a:spcAft>
              <a:defRPr/>
            </a:pPr>
            <a:r>
              <a:rPr lang="en-GB" sz="2800" b="1" dirty="0" smtClean="0">
                <a:solidFill>
                  <a:schemeClr val="bg1"/>
                </a:solidFill>
                <a:latin typeface="Arial Narrow" panose="020B0606020202030204" pitchFamily="34" charset="0"/>
                <a:cs typeface="Arial" panose="020B0604020202020204" pitchFamily="34" charset="0"/>
              </a:rPr>
              <a:t>Retail website</a:t>
            </a:r>
            <a:endParaRPr lang="en-GB" sz="2800" b="1" dirty="0">
              <a:solidFill>
                <a:schemeClr val="bg1"/>
              </a:solidFill>
              <a:latin typeface="Arial Narrow" panose="020B0606020202030204" pitchFamily="34" charset="0"/>
              <a:cs typeface="Arial" panose="020B0604020202020204" pitchFamily="34" charset="0"/>
            </a:endParaRPr>
          </a:p>
        </p:txBody>
      </p:sp>
      <p:sp>
        <p:nvSpPr>
          <p:cNvPr id="39" name="Integrated telecare service"/>
          <p:cNvSpPr/>
          <p:nvPr/>
        </p:nvSpPr>
        <p:spPr>
          <a:xfrm>
            <a:off x="3121287" y="4887947"/>
            <a:ext cx="5590913" cy="988977"/>
          </a:xfrm>
          <a:prstGeom prst="rect">
            <a:avLst/>
          </a:prstGeom>
          <a:solidFill>
            <a:srgbClr val="9B8EA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800" b="1" dirty="0" smtClean="0">
                <a:solidFill>
                  <a:schemeClr val="bg1"/>
                </a:solidFill>
                <a:latin typeface="Arial Narrow" panose="020B0606020202030204" pitchFamily="34" charset="0"/>
                <a:cs typeface="Arial" panose="020B0604020202020204" pitchFamily="34" charset="0"/>
              </a:rPr>
              <a:t>Integrated telecare service</a:t>
            </a:r>
            <a:endParaRPr lang="en-GB" sz="2800" b="1" dirty="0">
              <a:solidFill>
                <a:schemeClr val="bg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716758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nodeType="afterGroup">
                            <p:stCondLst>
                              <p:cond delay="10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nodeType="afterGroup">
                            <p:stCondLst>
                              <p:cond delay="150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nodeType="afterGroup">
                            <p:stCondLst>
                              <p:cond delay="2000"/>
                            </p:stCondLst>
                            <p:childTnLst>
                              <p:par>
                                <p:cTn id="42" presetID="10" presetClass="entr" presetSubtype="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nodeType="afterGroup">
                            <p:stCondLst>
                              <p:cond delay="2500"/>
                            </p:stCondLst>
                            <p:childTnLst>
                              <p:par>
                                <p:cTn id="46" presetID="10" presetClass="entr" presetSubtype="0" fill="hold" nodeType="afterEffect">
                                  <p:stCondLst>
                                    <p:cond delay="0"/>
                                  </p:stCondLst>
                                  <p:childTnLst>
                                    <p:set>
                                      <p:cBhvr>
                                        <p:cTn id="47" dur="1" fill="hold">
                                          <p:stCondLst>
                                            <p:cond delay="0"/>
                                          </p:stCondLst>
                                        </p:cTn>
                                        <p:tgtEl>
                                          <p:spTgt spid="15362"/>
                                        </p:tgtEl>
                                        <p:attrNameLst>
                                          <p:attrName>style.visibility</p:attrName>
                                        </p:attrNameLst>
                                      </p:cBhvr>
                                      <p:to>
                                        <p:strVal val="visible"/>
                                      </p:to>
                                    </p:set>
                                    <p:animEffect transition="in" filter="fade">
                                      <p:cBhvr>
                                        <p:cTn id="48" dur="500"/>
                                        <p:tgtEl>
                                          <p:spTgt spid="1536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par>
                          <p:cTn id="58" fill="hold" nodeType="afterGroup">
                            <p:stCondLst>
                              <p:cond delay="1000"/>
                            </p:stCondLst>
                            <p:childTnLst>
                              <p:par>
                                <p:cTn id="59" presetID="10" presetClass="entr" presetSubtype="0" fill="hold"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childTnLst>
                          </p:cTn>
                        </p:par>
                        <p:par>
                          <p:cTn id="62" fill="hold" nodeType="afterGroup">
                            <p:stCondLst>
                              <p:cond delay="1500"/>
                            </p:stCondLst>
                            <p:childTnLst>
                              <p:par>
                                <p:cTn id="63" presetID="10" presetClass="entr" presetSubtype="0"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par>
                          <p:cTn id="66" fill="hold" nodeType="afterGroup">
                            <p:stCondLst>
                              <p:cond delay="2000"/>
                            </p:stCondLst>
                            <p:childTnLst>
                              <p:par>
                                <p:cTn id="67" presetID="10"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childTnLst>
                          </p:cTn>
                        </p:par>
                        <p:par>
                          <p:cTn id="70" fill="hold" nodeType="afterGroup">
                            <p:stCondLst>
                              <p:cond delay="2500"/>
                            </p:stCondLst>
                            <p:childTnLst>
                              <p:par>
                                <p:cTn id="71" presetID="10" presetClass="entr" presetSubtype="0" fill="hold"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par>
                          <p:cTn id="79" fill="hold" nodeType="withGroup">
                            <p:stCondLst>
                              <p:cond delay="500"/>
                            </p:stCondLst>
                            <p:childTnLst>
                              <p:par>
                                <p:cTn id="80" presetID="10" presetClass="entr" presetSubtype="0"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par>
                          <p:cTn id="83" fill="hold" nodeType="afterGroup">
                            <p:stCondLst>
                              <p:cond delay="1000"/>
                            </p:stCondLst>
                            <p:childTnLst>
                              <p:par>
                                <p:cTn id="84" presetID="10" presetClass="entr" presetSubtype="0" fill="hold" nodeType="after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childTnLst>
                          </p:cTn>
                        </p:par>
                        <p:par>
                          <p:cTn id="87" fill="hold" nodeType="afterGroup">
                            <p:stCondLst>
                              <p:cond delay="1500"/>
                            </p:stCondLst>
                            <p:childTnLst>
                              <p:par>
                                <p:cTn id="88" presetID="10" presetClass="entr" presetSubtype="0" fill="hold" nodeType="after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500"/>
                                        <p:tgtEl>
                                          <p:spTgt spid="46"/>
                                        </p:tgtEl>
                                      </p:cBhvr>
                                    </p:animEffect>
                                  </p:childTnLst>
                                </p:cTn>
                              </p:par>
                            </p:childTnLst>
                          </p:cTn>
                        </p:par>
                        <p:par>
                          <p:cTn id="91" fill="hold" nodeType="afterGroup">
                            <p:stCondLst>
                              <p:cond delay="2000"/>
                            </p:stCondLst>
                            <p:childTnLst>
                              <p:par>
                                <p:cTn id="92" presetID="10" presetClass="entr" presetSubtype="0" fill="hold" nodeType="after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fade">
                                      <p:cBhvr>
                                        <p:cTn id="94" dur="500"/>
                                        <p:tgtEl>
                                          <p:spTgt spid="47"/>
                                        </p:tgtEl>
                                      </p:cBhvr>
                                    </p:animEffect>
                                  </p:childTnLst>
                                </p:cTn>
                              </p:par>
                            </p:childTnLst>
                          </p:cTn>
                        </p:par>
                        <p:par>
                          <p:cTn id="95" fill="hold" nodeType="afterGroup">
                            <p:stCondLst>
                              <p:cond delay="2500"/>
                            </p:stCondLst>
                            <p:childTnLst>
                              <p:par>
                                <p:cTn id="96" presetID="10" presetClass="entr" presetSubtype="0" fill="hold" nodeType="afterEffect">
                                  <p:stCondLst>
                                    <p:cond delay="0"/>
                                  </p:stCondLst>
                                  <p:childTnLst>
                                    <p:set>
                                      <p:cBhvr>
                                        <p:cTn id="97" dur="1" fill="hold">
                                          <p:stCondLst>
                                            <p:cond delay="0"/>
                                          </p:stCondLst>
                                        </p:cTn>
                                        <p:tgtEl>
                                          <p:spTgt spid="49"/>
                                        </p:tgtEl>
                                        <p:attrNameLst>
                                          <p:attrName>style.visibility</p:attrName>
                                        </p:attrNameLst>
                                      </p:cBhvr>
                                      <p:to>
                                        <p:strVal val="visible"/>
                                      </p:to>
                                    </p:set>
                                    <p:animEffect transition="in" filter="fade">
                                      <p:cBhvr>
                                        <p:cTn id="98" dur="500"/>
                                        <p:tgtEl>
                                          <p:spTgt spid="49"/>
                                        </p:tgtEl>
                                      </p:cBhvr>
                                    </p:animEffect>
                                  </p:childTnLst>
                                </p:cTn>
                              </p:par>
                            </p:childTnLst>
                          </p:cTn>
                        </p:par>
                      </p:childTnLst>
                    </p:cTn>
                  </p:par>
                  <p:par>
                    <p:cTn id="99" fill="hold">
                      <p:stCondLst>
                        <p:cond delay="indefinite"/>
                      </p:stCondLst>
                      <p:childTnLst>
                        <p:par>
                          <p:cTn id="100" fill="hold">
                            <p:stCondLst>
                              <p:cond delay="0"/>
                            </p:stCondLst>
                            <p:childTnLst>
                              <p:par>
                                <p:cTn id="101" presetID="21" presetClass="entr" presetSubtype="1"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wheel(1)">
                                      <p:cBhvr>
                                        <p:cTn id="103" dur="2000"/>
                                        <p:tgtEl>
                                          <p:spTgt spid="2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fade">
                                      <p:cBhvr>
                                        <p:cTn id="108" dur="500"/>
                                        <p:tgtEl>
                                          <p:spTgt spid="3"/>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1" fill="hold" grpId="0" nodeType="clickEffect">
                                  <p:stCondLst>
                                    <p:cond delay="0"/>
                                  </p:stCondLst>
                                  <p:childTnLst>
                                    <p:set>
                                      <p:cBhvr>
                                        <p:cTn id="112" dur="1" fill="hold">
                                          <p:stCondLst>
                                            <p:cond delay="0"/>
                                          </p:stCondLst>
                                        </p:cTn>
                                        <p:tgtEl>
                                          <p:spTgt spid="59"/>
                                        </p:tgtEl>
                                        <p:attrNameLst>
                                          <p:attrName>style.visibility</p:attrName>
                                        </p:attrNameLst>
                                      </p:cBhvr>
                                      <p:to>
                                        <p:strVal val="visible"/>
                                      </p:to>
                                    </p:set>
                                    <p:animEffect transition="in" filter="wipe(up)">
                                      <p:cBhvr>
                                        <p:cTn id="113" dur="500"/>
                                        <p:tgtEl>
                                          <p:spTgt spid="5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54"/>
                                        </p:tgtEl>
                                        <p:attrNameLst>
                                          <p:attrName>style.visibility</p:attrName>
                                        </p:attrNameLst>
                                      </p:cBhvr>
                                      <p:to>
                                        <p:strVal val="visible"/>
                                      </p:to>
                                    </p:set>
                                    <p:animEffect transition="in" filter="fade">
                                      <p:cBhvr>
                                        <p:cTn id="116" dur="500"/>
                                        <p:tgtEl>
                                          <p:spTgt spid="54"/>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1" fill="hold" grpId="0" nodeType="clickEffect">
                                  <p:stCondLst>
                                    <p:cond delay="0"/>
                                  </p:stCondLst>
                                  <p:childTnLst>
                                    <p:set>
                                      <p:cBhvr>
                                        <p:cTn id="120" dur="1" fill="hold">
                                          <p:stCondLst>
                                            <p:cond delay="0"/>
                                          </p:stCondLst>
                                        </p:cTn>
                                        <p:tgtEl>
                                          <p:spTgt spid="60"/>
                                        </p:tgtEl>
                                        <p:attrNameLst>
                                          <p:attrName>style.visibility</p:attrName>
                                        </p:attrNameLst>
                                      </p:cBhvr>
                                      <p:to>
                                        <p:strVal val="visible"/>
                                      </p:to>
                                    </p:set>
                                    <p:animEffect transition="in" filter="wipe(up)">
                                      <p:cBhvr>
                                        <p:cTn id="121" dur="500"/>
                                        <p:tgtEl>
                                          <p:spTgt spid="60"/>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fade">
                                      <p:cBhvr>
                                        <p:cTn id="124" dur="500"/>
                                        <p:tgtEl>
                                          <p:spTgt spid="56"/>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3"/>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59"/>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54"/>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60"/>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56"/>
                                        </p:tgtEl>
                                        <p:attrNameLst>
                                          <p:attrName>style.visibility</p:attrName>
                                        </p:attrNameLst>
                                      </p:cBhvr>
                                      <p:to>
                                        <p:strVal val="hidden"/>
                                      </p:to>
                                    </p:set>
                                  </p:childTnLst>
                                </p:cTn>
                              </p:par>
                            </p:childTnLst>
                          </p:cTn>
                        </p:par>
                        <p:par>
                          <p:cTn id="137" fill="hold">
                            <p:stCondLst>
                              <p:cond delay="0"/>
                            </p:stCondLst>
                            <p:childTnLst>
                              <p:par>
                                <p:cTn id="138" presetID="10" presetClass="entr" presetSubtype="0" fill="hold" grpId="0" nodeType="afterEffect">
                                  <p:stCondLst>
                                    <p:cond delay="0"/>
                                  </p:stCondLst>
                                  <p:childTnLst>
                                    <p:set>
                                      <p:cBhvr>
                                        <p:cTn id="139" dur="1" fill="hold">
                                          <p:stCondLst>
                                            <p:cond delay="0"/>
                                          </p:stCondLst>
                                        </p:cTn>
                                        <p:tgtEl>
                                          <p:spTgt spid="35"/>
                                        </p:tgtEl>
                                        <p:attrNameLst>
                                          <p:attrName>style.visibility</p:attrName>
                                        </p:attrNameLst>
                                      </p:cBhvr>
                                      <p:to>
                                        <p:strVal val="visible"/>
                                      </p:to>
                                    </p:set>
                                    <p:animEffect transition="in" filter="fade">
                                      <p:cBhvr>
                                        <p:cTn id="140" dur="500"/>
                                        <p:tgtEl>
                                          <p:spTgt spid="35"/>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36"/>
                                        </p:tgtEl>
                                        <p:attrNameLst>
                                          <p:attrName>style.visibility</p:attrName>
                                        </p:attrNameLst>
                                      </p:cBhvr>
                                      <p:to>
                                        <p:strVal val="visible"/>
                                      </p:to>
                                    </p:set>
                                    <p:animEffect transition="in" filter="fade">
                                      <p:cBhvr>
                                        <p:cTn id="145" dur="500"/>
                                        <p:tgtEl>
                                          <p:spTgt spid="36"/>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39"/>
                                        </p:tgtEl>
                                        <p:attrNameLst>
                                          <p:attrName>style.visibility</p:attrName>
                                        </p:attrNameLst>
                                      </p:cBhvr>
                                      <p:to>
                                        <p:strVal val="visible"/>
                                      </p:to>
                                    </p:set>
                                    <p:animEffect transition="in" filter="fade">
                                      <p:cBhvr>
                                        <p:cTn id="15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 grpId="0" animBg="1"/>
      <p:bldP spid="3" grpId="1" animBg="1"/>
      <p:bldP spid="54" grpId="0" animBg="1"/>
      <p:bldP spid="54" grpId="1" animBg="1"/>
      <p:bldP spid="56" grpId="0" animBg="1"/>
      <p:bldP spid="56" grpId="1" animBg="1"/>
      <p:bldP spid="59" grpId="0" animBg="1"/>
      <p:bldP spid="59" grpId="1" animBg="1"/>
      <p:bldP spid="60" grpId="0" animBg="1"/>
      <p:bldP spid="60" grpId="1" animBg="1"/>
      <p:bldP spid="35" grpId="0" animBg="1"/>
      <p:bldP spid="36" grpId="0" animBg="1"/>
      <p:bldP spid="3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p:cNvGrpSpPr>
            <a:grpSpLocks/>
          </p:cNvGrpSpPr>
          <p:nvPr/>
        </p:nvGrpSpPr>
        <p:grpSpPr bwMode="auto">
          <a:xfrm>
            <a:off x="1206014" y="2103633"/>
            <a:ext cx="6731971" cy="3585967"/>
            <a:chOff x="158" y="-213"/>
            <a:chExt cx="5477" cy="3444"/>
          </a:xfrm>
        </p:grpSpPr>
        <p:pic>
          <p:nvPicPr>
            <p:cNvPr id="339976" name="Picture 11" descr="loc8tor tracker"/>
            <p:cNvPicPr>
              <a:picLocks noChangeAspect="1" noChangeArrowheads="1"/>
            </p:cNvPicPr>
            <p:nvPr/>
          </p:nvPicPr>
          <p:blipFill>
            <a:blip r:embed="rId3"/>
            <a:srcRect/>
            <a:stretch>
              <a:fillRect/>
            </a:stretch>
          </p:blipFill>
          <p:spPr bwMode="auto">
            <a:xfrm>
              <a:off x="158" y="1326"/>
              <a:ext cx="2858" cy="1536"/>
            </a:xfrm>
            <a:prstGeom prst="rect">
              <a:avLst/>
            </a:prstGeom>
            <a:noFill/>
            <a:ln w="9525">
              <a:noFill/>
              <a:miter lim="800000"/>
              <a:headEnd/>
              <a:tailEnd/>
            </a:ln>
          </p:spPr>
        </p:pic>
        <p:pic>
          <p:nvPicPr>
            <p:cNvPr id="339977" name="ctl00_Center_ImgMainPr" descr="Loc8tor Plus Key, Pet and Child Tracking Device"/>
            <p:cNvPicPr>
              <a:picLocks noChangeAspect="1" noChangeArrowheads="1"/>
            </p:cNvPicPr>
            <p:nvPr/>
          </p:nvPicPr>
          <p:blipFill>
            <a:blip r:embed="rId4"/>
            <a:srcRect/>
            <a:stretch>
              <a:fillRect/>
            </a:stretch>
          </p:blipFill>
          <p:spPr bwMode="auto">
            <a:xfrm>
              <a:off x="3140" y="-213"/>
              <a:ext cx="2495" cy="3444"/>
            </a:xfrm>
            <a:prstGeom prst="rect">
              <a:avLst/>
            </a:prstGeom>
            <a:noFill/>
            <a:ln w="9525">
              <a:noFill/>
              <a:miter lim="800000"/>
              <a:headEnd/>
              <a:tailEnd/>
            </a:ln>
          </p:spPr>
        </p:pic>
      </p:grpSp>
      <p:sp>
        <p:nvSpPr>
          <p:cNvPr id="3" name="TextBox 2"/>
          <p:cNvSpPr txBox="1"/>
          <p:nvPr/>
        </p:nvSpPr>
        <p:spPr>
          <a:xfrm>
            <a:off x="431800" y="1376363"/>
            <a:ext cx="5231112" cy="523220"/>
          </a:xfrm>
          <a:prstGeom prst="rect">
            <a:avLst/>
          </a:prstGeom>
          <a:noFill/>
        </p:spPr>
        <p:txBody>
          <a:bodyPr wrap="none" rtlCol="0">
            <a:spAutoFit/>
          </a:bodyPr>
          <a:lstStyle/>
          <a:p>
            <a:r>
              <a:rPr lang="en-GB" sz="2800" dirty="0" smtClean="0">
                <a:solidFill>
                  <a:srgbClr val="69A830"/>
                </a:solidFill>
              </a:rPr>
              <a:t>Start with low-tech (and low price)</a:t>
            </a:r>
            <a:endParaRPr lang="en-GB" sz="2800" dirty="0">
              <a:solidFill>
                <a:srgbClr val="69A830"/>
              </a:solidFill>
            </a:endParaRPr>
          </a:p>
        </p:txBody>
      </p:sp>
      <p:sp>
        <p:nvSpPr>
          <p:cNvPr id="5" name="Slide Title"/>
          <p:cNvSpPr>
            <a:spLocks noGrp="1"/>
          </p:cNvSpPr>
          <p:nvPr>
            <p:ph type="title"/>
          </p:nvPr>
        </p:nvSpPr>
        <p:spPr/>
        <p:txBody>
          <a:bodyPr>
            <a:normAutofit/>
          </a:bodyPr>
          <a:lstStyle/>
          <a:p>
            <a:r>
              <a:rPr lang="en-GB" dirty="0" smtClean="0"/>
              <a:t>Technologies </a:t>
            </a:r>
            <a:r>
              <a:rPr lang="en-GB" dirty="0"/>
              <a:t>to </a:t>
            </a:r>
            <a:r>
              <a:rPr lang="en-GB" dirty="0" smtClean="0"/>
              <a:t>find people </a:t>
            </a:r>
            <a:r>
              <a:rPr lang="en-GB" dirty="0"/>
              <a:t>and </a:t>
            </a:r>
            <a:r>
              <a:rPr lang="en-GB" dirty="0" smtClean="0"/>
              <a:t>things</a:t>
            </a:r>
            <a:endParaRPr lang="en-GB" dirty="0"/>
          </a:p>
        </p:txBody>
      </p:sp>
    </p:spTree>
    <p:extLst>
      <p:ext uri="{BB962C8B-B14F-4D97-AF65-F5344CB8AC3E}">
        <p14:creationId xmlns:p14="http://schemas.microsoft.com/office/powerpoint/2010/main" val="213111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Course programme</a:t>
            </a:r>
          </a:p>
        </p:txBody>
      </p:sp>
      <p:sp>
        <p:nvSpPr>
          <p:cNvPr id="3" name="Content Placeholder 2"/>
          <p:cNvSpPr>
            <a:spLocks noGrp="1"/>
          </p:cNvSpPr>
          <p:nvPr>
            <p:ph idx="1"/>
          </p:nvPr>
        </p:nvSpPr>
        <p:spPr/>
        <p:txBody>
          <a:bodyPr>
            <a:normAutofit fontScale="77500" lnSpcReduction="20000"/>
          </a:bodyPr>
          <a:lstStyle/>
          <a:p>
            <a:r>
              <a:rPr lang="en-GB" sz="3300" b="1" dirty="0"/>
              <a:t>Session 1 </a:t>
            </a:r>
            <a:r>
              <a:rPr lang="en-GB" sz="3300" dirty="0"/>
              <a:t>– Introduction and </a:t>
            </a:r>
            <a:r>
              <a:rPr lang="en-GB" sz="3300" dirty="0" smtClean="0"/>
              <a:t>the </a:t>
            </a:r>
            <a:r>
              <a:rPr lang="en-GB" sz="3300" dirty="0"/>
              <a:t>Welsh </a:t>
            </a:r>
            <a:r>
              <a:rPr lang="en-GB" sz="3300" dirty="0" smtClean="0"/>
              <a:t>context</a:t>
            </a:r>
            <a:endParaRPr lang="en-GB" sz="3300" dirty="0"/>
          </a:p>
          <a:p>
            <a:r>
              <a:rPr lang="en-GB" sz="3300" b="1" dirty="0"/>
              <a:t>Session 2 </a:t>
            </a:r>
            <a:r>
              <a:rPr lang="en-GB" sz="3300" dirty="0"/>
              <a:t>– Assistive </a:t>
            </a:r>
            <a:r>
              <a:rPr lang="en-GB" sz="3300" dirty="0" smtClean="0"/>
              <a:t>technology </a:t>
            </a:r>
            <a:r>
              <a:rPr lang="en-GB" sz="3300" dirty="0"/>
              <a:t>and </a:t>
            </a:r>
            <a:r>
              <a:rPr lang="en-GB" sz="3300" dirty="0" smtClean="0"/>
              <a:t>technology </a:t>
            </a:r>
            <a:r>
              <a:rPr lang="en-GB" sz="3300" dirty="0"/>
              <a:t>			 </a:t>
            </a:r>
            <a:r>
              <a:rPr lang="en-GB" sz="3300" dirty="0" smtClean="0"/>
              <a:t>		 enabled care</a:t>
            </a:r>
          </a:p>
          <a:p>
            <a:endParaRPr lang="en-GB" sz="1300" dirty="0"/>
          </a:p>
          <a:p>
            <a:r>
              <a:rPr lang="en-GB" sz="3300" b="1" dirty="0" smtClean="0"/>
              <a:t>Break</a:t>
            </a:r>
            <a:endParaRPr lang="en-GB" b="1" dirty="0" smtClean="0"/>
          </a:p>
          <a:p>
            <a:endParaRPr lang="en-GB" sz="1200" dirty="0"/>
          </a:p>
          <a:p>
            <a:r>
              <a:rPr lang="en-GB" sz="3300" b="1" dirty="0"/>
              <a:t>Session 3 </a:t>
            </a:r>
            <a:r>
              <a:rPr lang="en-GB" sz="3300" dirty="0"/>
              <a:t>– Example </a:t>
            </a:r>
            <a:r>
              <a:rPr lang="en-GB" sz="3300" dirty="0" smtClean="0"/>
              <a:t>applications </a:t>
            </a:r>
            <a:r>
              <a:rPr lang="en-GB" sz="3300" dirty="0"/>
              <a:t>with </a:t>
            </a:r>
            <a:r>
              <a:rPr lang="en-GB" sz="3300" dirty="0" smtClean="0"/>
              <a:t>case studies</a:t>
            </a:r>
            <a:endParaRPr lang="en-GB" sz="3300" dirty="0"/>
          </a:p>
          <a:p>
            <a:r>
              <a:rPr lang="en-GB" sz="3300" b="1" dirty="0"/>
              <a:t>Session 4 </a:t>
            </a:r>
            <a:r>
              <a:rPr lang="en-GB" sz="3300" dirty="0"/>
              <a:t>– Keeping up to </a:t>
            </a:r>
            <a:r>
              <a:rPr lang="en-GB" sz="3300" dirty="0" smtClean="0"/>
              <a:t>date </a:t>
            </a:r>
            <a:r>
              <a:rPr lang="en-GB" sz="3300" dirty="0"/>
              <a:t>and </a:t>
            </a:r>
            <a:r>
              <a:rPr lang="en-GB" sz="3300" dirty="0" smtClean="0"/>
              <a:t>future trends</a:t>
            </a:r>
          </a:p>
          <a:p>
            <a:endParaRPr lang="en-GB" sz="1200" dirty="0"/>
          </a:p>
          <a:p>
            <a:r>
              <a:rPr lang="en-GB" sz="3600" b="1" dirty="0"/>
              <a:t>Review, </a:t>
            </a:r>
            <a:r>
              <a:rPr lang="en-GB" sz="3600" b="1" dirty="0" smtClean="0"/>
              <a:t>question and answer</a:t>
            </a:r>
            <a:endParaRPr lang="en-GB" sz="3600" b="1" dirty="0"/>
          </a:p>
          <a:p>
            <a:endParaRPr lang="en-GB" dirty="0"/>
          </a:p>
        </p:txBody>
      </p:sp>
    </p:spTree>
    <p:extLst>
      <p:ext uri="{BB962C8B-B14F-4D97-AF65-F5344CB8AC3E}">
        <p14:creationId xmlns:p14="http://schemas.microsoft.com/office/powerpoint/2010/main" val="8512997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mCare GPS devices"/>
          <p:cNvGrpSpPr/>
          <p:nvPr/>
        </p:nvGrpSpPr>
        <p:grpSpPr>
          <a:xfrm>
            <a:off x="5107870" y="2245489"/>
            <a:ext cx="3526461" cy="3415679"/>
            <a:chOff x="4817862" y="1399455"/>
            <a:chExt cx="3837841" cy="3676029"/>
          </a:xfrm>
        </p:grpSpPr>
        <p:pic>
          <p:nvPicPr>
            <p:cNvPr id="4" name="buddi hu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1596" y="3403581"/>
              <a:ext cx="3550374" cy="1671903"/>
            </a:xfrm>
            <a:prstGeom prst="rect">
              <a:avLst/>
            </a:prstGeom>
          </p:spPr>
        </p:pic>
        <p:grpSp>
          <p:nvGrpSpPr>
            <p:cNvPr id="28" name="Group 27"/>
            <p:cNvGrpSpPr/>
            <p:nvPr/>
          </p:nvGrpSpPr>
          <p:grpSpPr>
            <a:xfrm>
              <a:off x="4817862" y="1399455"/>
              <a:ext cx="3837841" cy="1955576"/>
              <a:chOff x="4817862" y="1399455"/>
              <a:chExt cx="3837841" cy="1955576"/>
            </a:xfrm>
          </p:grpSpPr>
          <p:pic>
            <p:nvPicPr>
              <p:cNvPr id="5" name="buddi wristba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1281" y="1421319"/>
                <a:ext cx="1834422" cy="1911849"/>
              </a:xfrm>
              <a:prstGeom prst="rect">
                <a:avLst/>
              </a:prstGeom>
            </p:spPr>
          </p:pic>
          <p:pic>
            <p:nvPicPr>
              <p:cNvPr id="8" name="Ownfone footprint G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7862" y="1399455"/>
                <a:ext cx="1628869" cy="1955576"/>
              </a:xfrm>
              <a:prstGeom prst="rect">
                <a:avLst/>
              </a:prstGeom>
            </p:spPr>
          </p:pic>
        </p:grpSp>
      </p:grpSp>
      <p:sp>
        <p:nvSpPr>
          <p:cNvPr id="9" name="Slide title"/>
          <p:cNvSpPr>
            <a:spLocks noGrp="1"/>
          </p:cNvSpPr>
          <p:nvPr>
            <p:ph type="title"/>
          </p:nvPr>
        </p:nvSpPr>
        <p:spPr/>
        <p:txBody>
          <a:bodyPr/>
          <a:lstStyle/>
          <a:p>
            <a:r>
              <a:rPr lang="en-GB" dirty="0" smtClean="0"/>
              <a:t>GPS devices to find people</a:t>
            </a:r>
            <a:endParaRPr lang="en-GB" dirty="0"/>
          </a:p>
        </p:txBody>
      </p:sp>
      <p:sp>
        <p:nvSpPr>
          <p:cNvPr id="11" name="Features of GPS devices"/>
          <p:cNvSpPr txBox="1">
            <a:spLocks/>
          </p:cNvSpPr>
          <p:nvPr/>
        </p:nvSpPr>
        <p:spPr>
          <a:xfrm>
            <a:off x="470733" y="2183098"/>
            <a:ext cx="4140199" cy="2784081"/>
          </a:xfrm>
          <a:prstGeom prst="rect">
            <a:avLst/>
          </a:prstGeom>
        </p:spPr>
        <p:txBody>
          <a:bodyPr vert="horz" lIns="91440" tIns="45720" rIns="91440" bIns="45720" numCol="1" rtlCol="0">
            <a:normAutofit/>
          </a:bodyPr>
          <a:lstStyle>
            <a:lvl1pPr marL="0" indent="0" algn="l" defTabSz="457200" rtl="0" eaLnBrk="1" latinLnBrk="0" hangingPunct="1">
              <a:spcBef>
                <a:spcPct val="20000"/>
              </a:spcBef>
              <a:spcAft>
                <a:spcPts val="500"/>
              </a:spcAft>
              <a:buFont typeface="Arial"/>
              <a:buNone/>
              <a:defRPr sz="3200" b="0" i="0" kern="1200">
                <a:solidFill>
                  <a:srgbClr val="69A830"/>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b="0" i="0" kern="1200">
                <a:solidFill>
                  <a:srgbClr val="69A830"/>
                </a:solidFill>
                <a:latin typeface="R Frutiger Roman"/>
                <a:ea typeface="+mn-ea"/>
                <a:cs typeface="R Frutiger Roman"/>
              </a:defRPr>
            </a:lvl2pPr>
            <a:lvl3pPr marL="0" indent="-228600" algn="l" defTabSz="457200" rtl="0" eaLnBrk="1" latinLnBrk="0" hangingPunct="1">
              <a:spcBef>
                <a:spcPct val="20000"/>
              </a:spcBef>
              <a:buFont typeface="Arial"/>
              <a:buChar char="•"/>
              <a:defRPr sz="2400" b="0" i="0" kern="1200">
                <a:solidFill>
                  <a:srgbClr val="69A830"/>
                </a:solidFill>
                <a:latin typeface="Arial" panose="020B0604020202020204" pitchFamily="34" charset="0"/>
                <a:ea typeface="+mn-ea"/>
                <a:cs typeface="Arial" panose="020B0604020202020204" pitchFamily="34" charset="0"/>
              </a:defRPr>
            </a:lvl3pPr>
            <a:lvl4pPr marL="0" indent="-228600" algn="l" defTabSz="457200" rtl="0" eaLnBrk="1" latinLnBrk="0" hangingPunct="1">
              <a:spcBef>
                <a:spcPct val="20000"/>
              </a:spcBef>
              <a:buFont typeface="Arial"/>
              <a:buChar char="–"/>
              <a:defRPr sz="2000" b="0" i="0" kern="1200">
                <a:solidFill>
                  <a:srgbClr val="69A830"/>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b="0" i="0" kern="1200">
                <a:solidFill>
                  <a:srgbClr val="69A830"/>
                </a:solidFill>
                <a:latin typeface="R Frutiger Roman"/>
                <a:ea typeface="+mn-ea"/>
                <a:cs typeface="R Frutiger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2400" dirty="0" smtClean="0"/>
          </a:p>
        </p:txBody>
      </p:sp>
      <p:sp>
        <p:nvSpPr>
          <p:cNvPr id="12" name="Then higher-tech (and higher price)"/>
          <p:cNvSpPr txBox="1"/>
          <p:nvPr/>
        </p:nvSpPr>
        <p:spPr>
          <a:xfrm>
            <a:off x="457309" y="1395009"/>
            <a:ext cx="5828840" cy="523220"/>
          </a:xfrm>
          <a:prstGeom prst="rect">
            <a:avLst/>
          </a:prstGeom>
          <a:noFill/>
        </p:spPr>
        <p:txBody>
          <a:bodyPr wrap="none" rtlCol="0">
            <a:spAutoFit/>
          </a:bodyPr>
          <a:lstStyle/>
          <a:p>
            <a:r>
              <a:rPr lang="en-GB" sz="2800" dirty="0" smtClean="0">
                <a:solidFill>
                  <a:srgbClr val="69A830"/>
                </a:solidFill>
                <a:latin typeface="Arial" panose="020B0604020202020204" pitchFamily="34" charset="0"/>
                <a:cs typeface="Arial" panose="020B0604020202020204" pitchFamily="34" charset="0"/>
              </a:rPr>
              <a:t>Then higher-tech (and higher price)</a:t>
            </a:r>
            <a:endParaRPr lang="en-GB" sz="2800" dirty="0">
              <a:solidFill>
                <a:srgbClr val="69A830"/>
              </a:solidFill>
              <a:latin typeface="Arial" panose="020B0604020202020204" pitchFamily="34" charset="0"/>
              <a:cs typeface="Arial" panose="020B0604020202020204" pitchFamily="34" charset="0"/>
            </a:endParaRPr>
          </a:p>
        </p:txBody>
      </p:sp>
      <p:sp>
        <p:nvSpPr>
          <p:cNvPr id="13" name="Different user preferences"/>
          <p:cNvSpPr txBox="1"/>
          <p:nvPr/>
        </p:nvSpPr>
        <p:spPr>
          <a:xfrm>
            <a:off x="457308" y="2164064"/>
            <a:ext cx="4114691" cy="2400657"/>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GB" sz="2400" dirty="0">
                <a:solidFill>
                  <a:srgbClr val="69A830"/>
                </a:solidFill>
                <a:latin typeface="Arial" panose="020B0604020202020204" pitchFamily="34" charset="0"/>
                <a:cs typeface="Arial" panose="020B0604020202020204" pitchFamily="34" charset="0"/>
              </a:rPr>
              <a:t>P</a:t>
            </a:r>
            <a:r>
              <a:rPr lang="en-GB" sz="2400" dirty="0" smtClean="0">
                <a:solidFill>
                  <a:srgbClr val="69A830"/>
                </a:solidFill>
                <a:latin typeface="Arial" panose="020B0604020202020204" pitchFamily="34" charset="0"/>
                <a:cs typeface="Arial" panose="020B0604020202020204" pitchFamily="34" charset="0"/>
              </a:rPr>
              <a:t>eople who carry a phone</a:t>
            </a:r>
          </a:p>
          <a:p>
            <a:pPr marL="342900" indent="-342900">
              <a:spcBef>
                <a:spcPts val="600"/>
              </a:spcBef>
              <a:spcAft>
                <a:spcPts val="600"/>
              </a:spcAft>
              <a:buFont typeface="Arial" panose="020B0604020202020204" pitchFamily="34" charset="0"/>
              <a:buChar char="•"/>
            </a:pPr>
            <a:r>
              <a:rPr lang="en-GB" sz="2400" dirty="0" smtClean="0">
                <a:solidFill>
                  <a:srgbClr val="69A830"/>
                </a:solidFill>
                <a:latin typeface="Arial" panose="020B0604020202020204" pitchFamily="34" charset="0"/>
                <a:cs typeface="Arial" panose="020B0604020202020204" pitchFamily="34" charset="0"/>
              </a:rPr>
              <a:t>People who wear a watch</a:t>
            </a:r>
          </a:p>
          <a:p>
            <a:pPr marL="342900" indent="-342900">
              <a:spcBef>
                <a:spcPts val="600"/>
              </a:spcBef>
              <a:spcAft>
                <a:spcPts val="600"/>
              </a:spcAft>
              <a:buFont typeface="Arial" panose="020B0604020202020204" pitchFamily="34" charset="0"/>
              <a:buChar char="•"/>
            </a:pPr>
            <a:r>
              <a:rPr lang="en-GB" sz="2400" dirty="0" smtClean="0">
                <a:solidFill>
                  <a:srgbClr val="69A830"/>
                </a:solidFill>
                <a:latin typeface="Arial" panose="020B0604020202020204" pitchFamily="34" charset="0"/>
                <a:cs typeface="Arial" panose="020B0604020202020204" pitchFamily="34" charset="0"/>
              </a:rPr>
              <a:t>People who carry a key ring or bag (or in pocket)</a:t>
            </a:r>
          </a:p>
          <a:p>
            <a:pPr marL="342900" indent="-342900">
              <a:spcBef>
                <a:spcPts val="600"/>
              </a:spcBef>
              <a:spcAft>
                <a:spcPts val="600"/>
              </a:spcAft>
              <a:buFont typeface="Arial" panose="020B0604020202020204" pitchFamily="34" charset="0"/>
              <a:buChar char="•"/>
            </a:pPr>
            <a:endParaRPr lang="en-GB" sz="2400" dirty="0">
              <a:solidFill>
                <a:srgbClr val="69A830"/>
              </a:solidFill>
              <a:latin typeface="Arial" panose="020B0604020202020204" pitchFamily="34" charset="0"/>
              <a:cs typeface="Arial" panose="020B0604020202020204" pitchFamily="34" charset="0"/>
            </a:endParaRPr>
          </a:p>
        </p:txBody>
      </p:sp>
      <p:grpSp>
        <p:nvGrpSpPr>
          <p:cNvPr id="18" name="Phone based GPS"/>
          <p:cNvGrpSpPr/>
          <p:nvPr/>
        </p:nvGrpSpPr>
        <p:grpSpPr>
          <a:xfrm>
            <a:off x="5462732" y="2025168"/>
            <a:ext cx="2592207" cy="3636000"/>
            <a:chOff x="712241" y="2070505"/>
            <a:chExt cx="3019120" cy="4632479"/>
          </a:xfrm>
        </p:grpSpPr>
        <p:pic>
          <p:nvPicPr>
            <p:cNvPr id="15" name="Picture 11"/>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410035" y="4547276"/>
              <a:ext cx="1797207" cy="2155708"/>
            </a:xfrm>
            <a:prstGeom prst="rect">
              <a:avLst/>
            </a:prstGeom>
            <a:noFill/>
            <a:ln w="9525">
              <a:noFill/>
              <a:miter lim="800000"/>
              <a:headEnd/>
              <a:tailEnd/>
            </a:ln>
          </p:spPr>
        </p:pic>
        <p:grpSp>
          <p:nvGrpSpPr>
            <p:cNvPr id="17" name="Group 16"/>
            <p:cNvGrpSpPr/>
            <p:nvPr/>
          </p:nvGrpSpPr>
          <p:grpSpPr>
            <a:xfrm>
              <a:off x="712241" y="2070505"/>
              <a:ext cx="3019120" cy="2476771"/>
              <a:chOff x="712241" y="2070505"/>
              <a:chExt cx="3019120" cy="2476771"/>
            </a:xfrm>
          </p:grpSpPr>
          <p:pic>
            <p:nvPicPr>
              <p:cNvPr id="14"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2241" y="2070506"/>
                <a:ext cx="1347036" cy="2293306"/>
              </a:xfrm>
              <a:prstGeom prst="rect">
                <a:avLst/>
              </a:prstGeom>
            </p:spPr>
          </p:pic>
          <p:pic>
            <p:nvPicPr>
              <p:cNvPr id="16" name="Picture 6"/>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7009" r="25616"/>
              <a:stretch/>
            </p:blipFill>
            <p:spPr bwMode="auto">
              <a:xfrm>
                <a:off x="2558000" y="2070505"/>
                <a:ext cx="1173361" cy="2476771"/>
              </a:xfrm>
              <a:prstGeom prst="rect">
                <a:avLst/>
              </a:prstGeom>
              <a:noFill/>
              <a:ln w="9525">
                <a:noFill/>
                <a:miter lim="800000"/>
                <a:headEnd/>
                <a:tailEnd/>
              </a:ln>
            </p:spPr>
          </p:pic>
        </p:grpSp>
      </p:grpSp>
      <p:grpSp>
        <p:nvGrpSpPr>
          <p:cNvPr id="26" name="Phone-based GPS"/>
          <p:cNvGrpSpPr/>
          <p:nvPr/>
        </p:nvGrpSpPr>
        <p:grpSpPr>
          <a:xfrm>
            <a:off x="4979879" y="1997633"/>
            <a:ext cx="3795294" cy="3606065"/>
            <a:chOff x="4957757" y="1832598"/>
            <a:chExt cx="3795294" cy="3606065"/>
          </a:xfrm>
        </p:grpSpPr>
        <p:pic>
          <p:nvPicPr>
            <p:cNvPr id="21"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685" t="11540" r="10903" b="11988"/>
            <a:stretch/>
          </p:blipFill>
          <p:spPr bwMode="auto">
            <a:xfrm>
              <a:off x="5085748" y="1881000"/>
              <a:ext cx="1607541" cy="1548000"/>
            </a:xfrm>
            <a:prstGeom prst="rect">
              <a:avLst/>
            </a:prstGeom>
            <a:noFill/>
            <a:ln w="9525">
              <a:noFill/>
              <a:miter lim="800000"/>
              <a:headEnd/>
              <a:tailEnd/>
            </a:ln>
          </p:spPr>
        </p:pic>
        <p:pic>
          <p:nvPicPr>
            <p:cNvPr id="22" name="Picture 7"/>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109988" y="1832598"/>
              <a:ext cx="1643063" cy="1643063"/>
            </a:xfrm>
            <a:prstGeom prst="rect">
              <a:avLst/>
            </a:prstGeom>
            <a:noFill/>
            <a:ln w="9525">
              <a:noFill/>
              <a:miter lim="800000"/>
              <a:headEnd/>
              <a:tailEnd/>
            </a:ln>
          </p:spPr>
        </p:pic>
        <p:pic>
          <p:nvPicPr>
            <p:cNvPr id="23" name="Picture 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957757" y="3575139"/>
              <a:ext cx="1863524" cy="1863524"/>
            </a:xfrm>
            <a:prstGeom prst="rect">
              <a:avLst/>
            </a:prstGeom>
            <a:noFill/>
            <a:ln w="9525">
              <a:noFill/>
              <a:miter lim="800000"/>
              <a:headEnd/>
              <a:tailEnd/>
            </a:ln>
          </p:spPr>
        </p:pic>
        <p:pic>
          <p:nvPicPr>
            <p:cNvPr id="24" name="Picture 23"/>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9949" t="13291" r="21646" b="15620"/>
            <a:stretch/>
          </p:blipFill>
          <p:spPr>
            <a:xfrm>
              <a:off x="7337588" y="3634643"/>
              <a:ext cx="1187862" cy="1744517"/>
            </a:xfrm>
            <a:prstGeom prst="rect">
              <a:avLst/>
            </a:prstGeom>
          </p:spPr>
        </p:pic>
      </p:grpSp>
      <p:grpSp>
        <p:nvGrpSpPr>
          <p:cNvPr id="31" name="Pocket &amp; Tag GPS"/>
          <p:cNvGrpSpPr/>
          <p:nvPr/>
        </p:nvGrpSpPr>
        <p:grpSpPr>
          <a:xfrm>
            <a:off x="5187893" y="1878519"/>
            <a:ext cx="3446438" cy="3782649"/>
            <a:chOff x="4759245" y="1334210"/>
            <a:chExt cx="3541852" cy="4124391"/>
          </a:xfrm>
        </p:grpSpPr>
        <p:pic>
          <p:nvPicPr>
            <p:cNvPr id="32" name="Picture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59245" y="1376363"/>
              <a:ext cx="1765300" cy="2133600"/>
            </a:xfrm>
            <a:prstGeom prst="rect">
              <a:avLst/>
            </a:prstGeom>
          </p:spPr>
        </p:pic>
        <p:pic>
          <p:nvPicPr>
            <p:cNvPr id="33" name="Picture 3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02860" y="3509963"/>
              <a:ext cx="2643369" cy="1948638"/>
            </a:xfrm>
            <a:prstGeom prst="rect">
              <a:avLst/>
            </a:prstGeom>
          </p:spPr>
        </p:pic>
        <p:pic>
          <p:nvPicPr>
            <p:cNvPr id="34" name="Picture 33"/>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27303" y="1334210"/>
              <a:ext cx="1573794" cy="2175753"/>
            </a:xfrm>
            <a:prstGeom prst="rect">
              <a:avLst/>
            </a:prstGeom>
          </p:spPr>
        </p:pic>
      </p:grpSp>
      <p:sp>
        <p:nvSpPr>
          <p:cNvPr id="35" name="Features &amp; Users of GPS"/>
          <p:cNvSpPr>
            <a:spLocks noGrp="1"/>
          </p:cNvSpPr>
          <p:nvPr>
            <p:ph idx="1"/>
          </p:nvPr>
        </p:nvSpPr>
        <p:spPr>
          <a:xfrm>
            <a:off x="441939" y="1997633"/>
            <a:ext cx="4727611" cy="4655707"/>
          </a:xfrm>
        </p:spPr>
        <p:txBody>
          <a:bodyPr>
            <a:noAutofit/>
          </a:bodyPr>
          <a:lstStyle/>
          <a:p>
            <a:r>
              <a:rPr lang="en-GB" sz="2400" dirty="0">
                <a:solidFill>
                  <a:srgbClr val="582F7A"/>
                </a:solidFill>
              </a:rPr>
              <a:t>Latest GPS devices also provide:</a:t>
            </a:r>
          </a:p>
          <a:p>
            <a:pPr marL="342900" indent="-342900">
              <a:buFont typeface="Arial" panose="020B0604020202020204" pitchFamily="34" charset="0"/>
              <a:buChar char="•"/>
            </a:pPr>
            <a:r>
              <a:rPr lang="en-GB" sz="2400" dirty="0"/>
              <a:t>Fall detection alerts</a:t>
            </a:r>
          </a:p>
          <a:p>
            <a:pPr marL="342900" indent="-342900">
              <a:lnSpc>
                <a:spcPct val="110000"/>
              </a:lnSpc>
              <a:spcBef>
                <a:spcPts val="600"/>
              </a:spcBef>
              <a:spcAft>
                <a:spcPts val="600"/>
              </a:spcAft>
              <a:buFont typeface="Arial" panose="020B0604020202020204" pitchFamily="34" charset="0"/>
              <a:buChar char="•"/>
            </a:pPr>
            <a:r>
              <a:rPr lang="en-GB" sz="2400" dirty="0"/>
              <a:t>Geofence breach alerts</a:t>
            </a:r>
          </a:p>
          <a:p>
            <a:pPr marL="342900" indent="-342900">
              <a:buFont typeface="Arial" panose="020B0604020202020204" pitchFamily="34" charset="0"/>
              <a:buChar char="•"/>
            </a:pPr>
            <a:r>
              <a:rPr lang="en-GB" sz="2400" dirty="0"/>
              <a:t>High speed travel alerts</a:t>
            </a:r>
          </a:p>
          <a:p>
            <a:pPr marL="342900" indent="-342900">
              <a:buFont typeface="Arial" panose="020B0604020202020204" pitchFamily="34" charset="0"/>
              <a:buChar char="•"/>
            </a:pPr>
            <a:r>
              <a:rPr lang="en-GB" sz="2400" dirty="0"/>
              <a:t>Lack of movement alerts</a:t>
            </a:r>
          </a:p>
          <a:p>
            <a:pPr>
              <a:spcBef>
                <a:spcPts val="600"/>
              </a:spcBef>
              <a:spcAft>
                <a:spcPts val="600"/>
              </a:spcAft>
            </a:pPr>
            <a:r>
              <a:rPr lang="en-GB" sz="2400" dirty="0" smtClean="0">
                <a:solidFill>
                  <a:srgbClr val="582F7A"/>
                </a:solidFill>
              </a:rPr>
              <a:t>They </a:t>
            </a:r>
            <a:r>
              <a:rPr lang="en-GB" sz="2400" dirty="0">
                <a:solidFill>
                  <a:srgbClr val="582F7A"/>
                </a:solidFill>
              </a:rPr>
              <a:t>can be used by:</a:t>
            </a:r>
          </a:p>
          <a:p>
            <a:pPr marL="342900" indent="-342900">
              <a:spcBef>
                <a:spcPts val="600"/>
              </a:spcBef>
              <a:spcAft>
                <a:spcPts val="600"/>
              </a:spcAft>
              <a:buFont typeface="Arial" panose="020B0604020202020204" pitchFamily="34" charset="0"/>
              <a:buChar char="•"/>
            </a:pPr>
            <a:r>
              <a:rPr lang="en-GB" sz="2400" dirty="0" smtClean="0"/>
              <a:t>Children, lone workers, people </a:t>
            </a:r>
            <a:r>
              <a:rPr lang="en-GB" sz="2400" dirty="0"/>
              <a:t>at risk of getting </a:t>
            </a:r>
            <a:r>
              <a:rPr lang="en-GB" sz="2400" dirty="0" smtClean="0"/>
              <a:t>lost and care </a:t>
            </a:r>
            <a:r>
              <a:rPr lang="en-GB" sz="2400" dirty="0"/>
              <a:t>staff</a:t>
            </a:r>
          </a:p>
          <a:p>
            <a:endParaRPr lang="en-GB" sz="2400" dirty="0"/>
          </a:p>
        </p:txBody>
      </p:sp>
    </p:spTree>
    <p:extLst>
      <p:ext uri="{BB962C8B-B14F-4D97-AF65-F5344CB8AC3E}">
        <p14:creationId xmlns:p14="http://schemas.microsoft.com/office/powerpoint/2010/main" val="206151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fade">
                                      <p:cBhvr>
                                        <p:cTn id="23" dur="500"/>
                                        <p:tgtEl>
                                          <p:spTgt spid="1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3">
                                            <p:txEl>
                                              <p:pRg st="2" end="2"/>
                                            </p:txEl>
                                          </p:spTgt>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35">
                                            <p:txEl>
                                              <p:pRg st="0" end="0"/>
                                            </p:txEl>
                                          </p:spTgt>
                                        </p:tgtEl>
                                        <p:attrNameLst>
                                          <p:attrName>style.visibility</p:attrName>
                                        </p:attrNameLst>
                                      </p:cBhvr>
                                      <p:to>
                                        <p:strVal val="visible"/>
                                      </p:to>
                                    </p:set>
                                    <p:animEffect transition="in" filter="fade">
                                      <p:cBhvr>
                                        <p:cTn id="37" dur="500"/>
                                        <p:tgtEl>
                                          <p:spTgt spid="35">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xEl>
                                              <p:pRg st="1" end="1"/>
                                            </p:txEl>
                                          </p:spTgt>
                                        </p:tgtEl>
                                        <p:attrNameLst>
                                          <p:attrName>style.visibility</p:attrName>
                                        </p:attrNameLst>
                                      </p:cBhvr>
                                      <p:to>
                                        <p:strVal val="visible"/>
                                      </p:to>
                                    </p:set>
                                    <p:animEffect transition="in" filter="fade">
                                      <p:cBhvr>
                                        <p:cTn id="40" dur="500"/>
                                        <p:tgtEl>
                                          <p:spTgt spid="35">
                                            <p:txEl>
                                              <p:pRg st="1" end="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xEl>
                                              <p:pRg st="2" end="2"/>
                                            </p:txEl>
                                          </p:spTgt>
                                        </p:tgtEl>
                                        <p:attrNameLst>
                                          <p:attrName>style.visibility</p:attrName>
                                        </p:attrNameLst>
                                      </p:cBhvr>
                                      <p:to>
                                        <p:strVal val="visible"/>
                                      </p:to>
                                    </p:set>
                                    <p:animEffect transition="in" filter="fade">
                                      <p:cBhvr>
                                        <p:cTn id="43" dur="500"/>
                                        <p:tgtEl>
                                          <p:spTgt spid="35">
                                            <p:txEl>
                                              <p:pRg st="2" end="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
                                            <p:txEl>
                                              <p:pRg st="3" end="3"/>
                                            </p:txEl>
                                          </p:spTgt>
                                        </p:tgtEl>
                                        <p:attrNameLst>
                                          <p:attrName>style.visibility</p:attrName>
                                        </p:attrNameLst>
                                      </p:cBhvr>
                                      <p:to>
                                        <p:strVal val="visible"/>
                                      </p:to>
                                    </p:set>
                                    <p:animEffect transition="in" filter="fade">
                                      <p:cBhvr>
                                        <p:cTn id="46" dur="500"/>
                                        <p:tgtEl>
                                          <p:spTgt spid="35">
                                            <p:txEl>
                                              <p:pRg st="3" end="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fade">
                                      <p:cBhvr>
                                        <p:cTn id="49" dur="500"/>
                                        <p:tgtEl>
                                          <p:spTgt spid="35">
                                            <p:txEl>
                                              <p:pRg st="4" end="4"/>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5">
                                            <p:txEl>
                                              <p:pRg st="5" end="5"/>
                                            </p:txEl>
                                          </p:spTgt>
                                        </p:tgtEl>
                                        <p:attrNameLst>
                                          <p:attrName>style.visibility</p:attrName>
                                        </p:attrNameLst>
                                      </p:cBhvr>
                                      <p:to>
                                        <p:strVal val="visible"/>
                                      </p:to>
                                    </p:set>
                                    <p:animEffect transition="in" filter="fade">
                                      <p:cBhvr>
                                        <p:cTn id="52" dur="500"/>
                                        <p:tgtEl>
                                          <p:spTgt spid="35">
                                            <p:txEl>
                                              <p:pRg st="5" end="5"/>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xEl>
                                              <p:pRg st="6" end="6"/>
                                            </p:txEl>
                                          </p:spTgt>
                                        </p:tgtEl>
                                        <p:attrNameLst>
                                          <p:attrName>style.visibility</p:attrName>
                                        </p:attrNameLst>
                                      </p:cBhvr>
                                      <p:to>
                                        <p:strVal val="visible"/>
                                      </p:to>
                                    </p:set>
                                    <p:animEffect transition="in" filter="fade">
                                      <p:cBhvr>
                                        <p:cTn id="55" dur="500"/>
                                        <p:tgtEl>
                                          <p:spTgt spid="35">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3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Map for Geofence"/>
          <p:cNvPicPr>
            <a:picLocks noChangeAspect="1"/>
          </p:cNvPicPr>
          <p:nvPr/>
        </p:nvPicPr>
        <p:blipFill>
          <a:blip r:embed="rId3"/>
          <a:stretch>
            <a:fillRect/>
          </a:stretch>
        </p:blipFill>
        <p:spPr>
          <a:xfrm>
            <a:off x="431801" y="1376363"/>
            <a:ext cx="8280400" cy="4494213"/>
          </a:xfrm>
          <a:prstGeom prst="rect">
            <a:avLst/>
          </a:prstGeom>
          <a:ln>
            <a:noFill/>
          </a:ln>
          <a:effectLst>
            <a:softEdge rad="112500"/>
          </a:effectLst>
        </p:spPr>
      </p:pic>
      <p:sp>
        <p:nvSpPr>
          <p:cNvPr id="20" name="Geofence"/>
          <p:cNvSpPr>
            <a:spLocks noChangeArrowheads="1"/>
          </p:cNvSpPr>
          <p:nvPr/>
        </p:nvSpPr>
        <p:spPr bwMode="auto">
          <a:xfrm rot="8957497">
            <a:off x="5793772" y="1912454"/>
            <a:ext cx="2416175" cy="2630487"/>
          </a:xfrm>
          <a:prstGeom prst="pentagon">
            <a:avLst/>
          </a:prstGeom>
          <a:solidFill>
            <a:schemeClr val="bg1">
              <a:lumMod val="65000"/>
              <a:alpha val="40000"/>
            </a:schemeClr>
          </a:solidFill>
          <a:ln w="38100">
            <a:solidFill>
              <a:srgbClr val="582F7A"/>
            </a:solidFill>
            <a:miter lim="800000"/>
            <a:headEnd/>
            <a:tailEnd/>
          </a:ln>
        </p:spPr>
        <p:txBody>
          <a:bodyPr wrap="none" anchor="ctr"/>
          <a:lstStyle/>
          <a:p>
            <a:endParaRPr lang="en-US">
              <a:solidFill>
                <a:prstClr val="black"/>
              </a:solidFill>
            </a:endParaRPr>
          </a:p>
        </p:txBody>
      </p:sp>
      <p:sp>
        <p:nvSpPr>
          <p:cNvPr id="22" name="5-Point Star 21"/>
          <p:cNvSpPr/>
          <p:nvPr/>
        </p:nvSpPr>
        <p:spPr>
          <a:xfrm>
            <a:off x="6579218" y="2696565"/>
            <a:ext cx="714375" cy="714375"/>
          </a:xfrm>
          <a:prstGeom prst="star5">
            <a:avLst>
              <a:gd name="adj" fmla="val 13952"/>
              <a:gd name="hf" fmla="val 105146"/>
              <a:gd name="vf" fmla="val 110557"/>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21" name="Person"/>
          <p:cNvPicPr>
            <a:picLocks noChangeAspect="1" noChangeArrowheads="1"/>
          </p:cNvPicPr>
          <p:nvPr/>
        </p:nvPicPr>
        <p:blipFill>
          <a:blip r:embed="rId4"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511750" y="2696565"/>
            <a:ext cx="849313" cy="849313"/>
          </a:xfrm>
          <a:prstGeom prst="rect">
            <a:avLst/>
          </a:prstGeom>
          <a:noFill/>
          <a:ln w="9525">
            <a:noFill/>
            <a:miter lim="800000"/>
            <a:headEnd/>
            <a:tailEnd/>
          </a:ln>
        </p:spPr>
      </p:pic>
      <p:sp>
        <p:nvSpPr>
          <p:cNvPr id="2" name="Geofence issues an alert when outside geofence"/>
          <p:cNvSpPr txBox="1"/>
          <p:nvPr/>
        </p:nvSpPr>
        <p:spPr>
          <a:xfrm>
            <a:off x="438927" y="5870576"/>
            <a:ext cx="4133073" cy="646331"/>
          </a:xfrm>
          <a:prstGeom prst="rect">
            <a:avLst/>
          </a:prstGeom>
          <a:solidFill>
            <a:srgbClr val="582F7A"/>
          </a:solid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GPS tracker issues alert when outside geo-fence</a:t>
            </a:r>
            <a:endParaRPr lang="en-GB" dirty="0">
              <a:solidFill>
                <a:schemeClr val="bg1"/>
              </a:solidFill>
              <a:latin typeface="Arial" panose="020B0604020202020204" pitchFamily="34" charset="0"/>
              <a:cs typeface="Arial" panose="020B0604020202020204" pitchFamily="34" charset="0"/>
            </a:endParaRPr>
          </a:p>
        </p:txBody>
      </p:sp>
      <p:sp>
        <p:nvSpPr>
          <p:cNvPr id="4" name="Slide Title"/>
          <p:cNvSpPr>
            <a:spLocks noGrp="1"/>
          </p:cNvSpPr>
          <p:nvPr>
            <p:ph type="title"/>
          </p:nvPr>
        </p:nvSpPr>
        <p:spPr/>
        <p:txBody>
          <a:bodyPr>
            <a:normAutofit/>
          </a:bodyPr>
          <a:lstStyle/>
          <a:p>
            <a:r>
              <a:rPr lang="en-GB" dirty="0" smtClean="0"/>
              <a:t>GPS </a:t>
            </a:r>
            <a:r>
              <a:rPr lang="en-GB" dirty="0"/>
              <a:t>i</a:t>
            </a:r>
            <a:r>
              <a:rPr lang="en-GB" dirty="0" smtClean="0"/>
              <a:t>n </a:t>
            </a:r>
            <a:r>
              <a:rPr lang="en-GB" dirty="0"/>
              <a:t>p</a:t>
            </a:r>
            <a:r>
              <a:rPr lang="en-GB" dirty="0" smtClean="0"/>
              <a:t>ractice</a:t>
            </a:r>
            <a:endParaRPr lang="en-GB" dirty="0"/>
          </a:p>
        </p:txBody>
      </p:sp>
      <p:pic>
        <p:nvPicPr>
          <p:cNvPr id="9" name="Map - Tracking Bangor to Card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0" y="1376363"/>
            <a:ext cx="8280400" cy="4500562"/>
          </a:xfrm>
          <a:prstGeom prst="rect">
            <a:avLst/>
          </a:prstGeom>
        </p:spPr>
      </p:pic>
      <p:sp>
        <p:nvSpPr>
          <p:cNvPr id="5" name="Track where people have been"/>
          <p:cNvSpPr txBox="1"/>
          <p:nvPr/>
        </p:nvSpPr>
        <p:spPr>
          <a:xfrm>
            <a:off x="431800" y="5870576"/>
            <a:ext cx="4140200" cy="400110"/>
          </a:xfrm>
          <a:prstGeom prst="rect">
            <a:avLst/>
          </a:prstGeom>
          <a:solidFill>
            <a:srgbClr val="582F7A"/>
          </a:solidFill>
        </p:spPr>
        <p:txBody>
          <a:bodyPr wrap="square" rtlCol="0">
            <a:spAutoFit/>
          </a:bodyPr>
          <a:lstStyle/>
          <a:p>
            <a:r>
              <a:rPr lang="en-GB" sz="2000" dirty="0" smtClean="0">
                <a:solidFill>
                  <a:schemeClr val="bg1"/>
                </a:solidFill>
                <a:latin typeface="Arial" panose="020B0604020202020204" pitchFamily="34" charset="0"/>
                <a:cs typeface="Arial" panose="020B0604020202020204" pitchFamily="34" charset="0"/>
              </a:rPr>
              <a:t>Track where people have been…</a:t>
            </a:r>
            <a:endParaRPr lang="en-GB" sz="2000" dirty="0">
              <a:solidFill>
                <a:schemeClr val="bg1"/>
              </a:solidFill>
              <a:latin typeface="Arial" panose="020B0604020202020204" pitchFamily="34" charset="0"/>
              <a:cs typeface="Arial" panose="020B0604020202020204" pitchFamily="34" charset="0"/>
            </a:endParaRPr>
          </a:p>
        </p:txBody>
      </p:sp>
      <p:grpSp>
        <p:nvGrpSpPr>
          <p:cNvPr id="10" name="Phone with location on map"/>
          <p:cNvGrpSpPr/>
          <p:nvPr/>
        </p:nvGrpSpPr>
        <p:grpSpPr>
          <a:xfrm>
            <a:off x="1087127" y="1677937"/>
            <a:ext cx="2122015" cy="3891064"/>
            <a:chOff x="2846610" y="1180243"/>
            <a:chExt cx="2389326" cy="5433917"/>
          </a:xfrm>
        </p:grpSpPr>
        <p:pic>
          <p:nvPicPr>
            <p:cNvPr id="11" name="iPhon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6610" y="1180243"/>
              <a:ext cx="2389326" cy="5433917"/>
            </a:xfrm>
            <a:prstGeom prst="rect">
              <a:avLst/>
            </a:prstGeom>
          </p:spPr>
        </p:pic>
        <p:pic>
          <p:nvPicPr>
            <p:cNvPr id="12" name="Map"/>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2767" y="2159585"/>
              <a:ext cx="2037298" cy="3578272"/>
            </a:xfrm>
            <a:prstGeom prst="rect">
              <a:avLst/>
            </a:prstGeom>
          </p:spPr>
        </p:pic>
      </p:grpSp>
      <p:sp>
        <p:nvSpPr>
          <p:cNvPr id="13" name="Family or responders know where to look"/>
          <p:cNvSpPr txBox="1"/>
          <p:nvPr/>
        </p:nvSpPr>
        <p:spPr>
          <a:xfrm>
            <a:off x="438927" y="5876925"/>
            <a:ext cx="4133073" cy="646331"/>
          </a:xfrm>
          <a:prstGeom prst="rect">
            <a:avLst/>
          </a:prstGeom>
          <a:solidFill>
            <a:srgbClr val="582F7A"/>
          </a:solid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Family or responders know where to </a:t>
            </a:r>
            <a:r>
              <a:rPr lang="en-GB" dirty="0" smtClean="0">
                <a:solidFill>
                  <a:schemeClr val="bg1"/>
                </a:solidFill>
                <a:latin typeface="Arial" panose="020B0604020202020204" pitchFamily="34" charset="0"/>
                <a:cs typeface="Arial" panose="020B0604020202020204" pitchFamily="34" charset="0"/>
              </a:rPr>
              <a:t>look</a:t>
            </a:r>
            <a:endParaRPr lang="en-GB" dirty="0">
              <a:solidFill>
                <a:schemeClr val="bg1"/>
              </a:solidFill>
              <a:latin typeface="Arial" panose="020B0604020202020204" pitchFamily="34" charset="0"/>
              <a:cs typeface="Arial" panose="020B0604020202020204" pitchFamily="34" charset="0"/>
            </a:endParaRPr>
          </a:p>
        </p:txBody>
      </p:sp>
      <p:sp>
        <p:nvSpPr>
          <p:cNvPr id="14" name="Create safe and unsafe zones"/>
          <p:cNvSpPr txBox="1"/>
          <p:nvPr/>
        </p:nvSpPr>
        <p:spPr>
          <a:xfrm>
            <a:off x="438927" y="5876925"/>
            <a:ext cx="4133073" cy="646331"/>
          </a:xfrm>
          <a:prstGeom prst="rect">
            <a:avLst/>
          </a:prstGeom>
          <a:solidFill>
            <a:srgbClr val="582F7A"/>
          </a:solid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Create safe and unsafe ‘zones’ known as ‘</a:t>
            </a:r>
            <a:r>
              <a:rPr lang="en-GB" dirty="0" err="1" smtClean="0">
                <a:solidFill>
                  <a:schemeClr val="bg1"/>
                </a:solidFill>
                <a:latin typeface="Arial" panose="020B0604020202020204" pitchFamily="34" charset="0"/>
                <a:cs typeface="Arial" panose="020B0604020202020204" pitchFamily="34" charset="0"/>
              </a:rPr>
              <a:t>geofences</a:t>
            </a:r>
            <a:r>
              <a:rPr lang="en-GB" dirty="0" smtClean="0">
                <a:solidFill>
                  <a:schemeClr val="bg1"/>
                </a:solidFill>
                <a:latin typeface="Arial" panose="020B0604020202020204" pitchFamily="34" charset="0"/>
                <a:cs typeface="Arial" panose="020B0604020202020204" pitchFamily="34" charset="0"/>
              </a:rPr>
              <a:t>’</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040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childTnLst>
                          </p:cTn>
                        </p:par>
                        <p:par>
                          <p:cTn id="29" fill="hold">
                            <p:stCondLst>
                              <p:cond delay="500"/>
                            </p:stCondLst>
                            <p:childTnLst>
                              <p:par>
                                <p:cTn id="30" presetID="21" presetClass="entr" presetSubtype="1"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heel(1)">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dissolve">
                                      <p:cBhvr>
                                        <p:cTn id="37" dur="500"/>
                                        <p:tgtEl>
                                          <p:spTgt spid="21"/>
                                        </p:tgtEl>
                                      </p:cBhvr>
                                    </p:animEffect>
                                  </p:childTnLst>
                                </p:cTn>
                              </p:par>
                            </p:childTnLst>
                          </p:cTn>
                        </p:par>
                        <p:par>
                          <p:cTn id="38" fill="hold">
                            <p:stCondLst>
                              <p:cond delay="500"/>
                            </p:stCondLst>
                            <p:childTnLst>
                              <p:par>
                                <p:cTn id="39" presetID="35" presetClass="path" presetSubtype="0" accel="50000" decel="50000" fill="hold" nodeType="afterEffect">
                                  <p:stCondLst>
                                    <p:cond delay="0"/>
                                  </p:stCondLst>
                                  <p:childTnLst>
                                    <p:animMotion origin="layout" path="M 3.05556E-6 -2.59259E-6 L -0.25 -2.59259E-6 " pathEditMode="relative" rAng="0" ptsTypes="AA">
                                      <p:cBhvr>
                                        <p:cTn id="40" dur="2000" fill="hold"/>
                                        <p:tgtEl>
                                          <p:spTgt spid="21"/>
                                        </p:tgtEl>
                                        <p:attrNameLst>
                                          <p:attrName>ppt_x</p:attrName>
                                          <p:attrName>ppt_y</p:attrName>
                                        </p:attrNameLst>
                                      </p:cBhvr>
                                      <p:rCtr x="-12500" y="0"/>
                                    </p:animMotion>
                                  </p:childTnLst>
                                </p:cTn>
                              </p:par>
                              <p:par>
                                <p:cTn id="41" presetID="1" presetClass="exit" presetSubtype="0" fill="hold" grpId="1" nodeType="with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par>
                          <p:cTn id="43" fill="hold">
                            <p:stCondLst>
                              <p:cond delay="2500"/>
                            </p:stCondLst>
                            <p:childTnLst>
                              <p:par>
                                <p:cTn id="44" presetID="26" presetClass="emph" presetSubtype="0" fill="hold" grpId="1" nodeType="afterEffect">
                                  <p:stCondLst>
                                    <p:cond delay="0"/>
                                  </p:stCondLst>
                                  <p:childTnLst>
                                    <p:animEffect transition="out" filter="fade">
                                      <p:cBhvr>
                                        <p:cTn id="45" dur="500" tmFilter="0, 0; .2, .5; .8, .5; 1, 0"/>
                                        <p:tgtEl>
                                          <p:spTgt spid="20"/>
                                        </p:tgtEl>
                                      </p:cBhvr>
                                    </p:animEffect>
                                    <p:animScale>
                                      <p:cBhvr>
                                        <p:cTn id="46" dur="250" autoRev="1" fill="hold"/>
                                        <p:tgtEl>
                                          <p:spTgt spid="20"/>
                                        </p:tgtEl>
                                      </p:cBhvr>
                                      <p:by x="105000" y="105000"/>
                                    </p:animScale>
                                  </p:childTnLst>
                                </p:cTn>
                              </p:par>
                              <p:par>
                                <p:cTn id="47" presetID="10"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 grpId="0" animBg="1"/>
      <p:bldP spid="5" grpId="0" animBg="1"/>
      <p:bldP spid="5" grpId="1" animBg="1"/>
      <p:bldP spid="13" grpId="0" animBg="1"/>
      <p:bldP spid="14" grpId="0" animBg="1"/>
      <p:bldP spid="14"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ilhouettes of people"/>
          <p:cNvGrpSpPr/>
          <p:nvPr/>
        </p:nvGrpSpPr>
        <p:grpSpPr>
          <a:xfrm>
            <a:off x="1084052" y="1452879"/>
            <a:ext cx="7211245" cy="4370991"/>
            <a:chOff x="1175492" y="1376363"/>
            <a:chExt cx="7211245" cy="4447508"/>
          </a:xfrm>
        </p:grpSpPr>
        <p:grpSp>
          <p:nvGrpSpPr>
            <p:cNvPr id="7" name="Group 6"/>
            <p:cNvGrpSpPr/>
            <p:nvPr/>
          </p:nvGrpSpPr>
          <p:grpSpPr>
            <a:xfrm>
              <a:off x="1175492" y="1376363"/>
              <a:ext cx="2737116" cy="1999988"/>
              <a:chOff x="641982" y="1556267"/>
              <a:chExt cx="2737116" cy="1999988"/>
            </a:xfrm>
          </p:grpSpPr>
          <p:sp>
            <p:nvSpPr>
              <p:cNvPr id="8" name="Freeform 18"/>
              <p:cNvSpPr>
                <a:spLocks noEditPoints="1"/>
              </p:cNvSpPr>
              <p:nvPr/>
            </p:nvSpPr>
            <p:spPr bwMode="auto">
              <a:xfrm>
                <a:off x="2914363" y="1556267"/>
                <a:ext cx="464735" cy="1112735"/>
              </a:xfrm>
              <a:custGeom>
                <a:avLst/>
                <a:gdLst>
                  <a:gd name="T0" fmla="*/ 110 w 126"/>
                  <a:gd name="T1" fmla="*/ 63 h 302"/>
                  <a:gd name="T2" fmla="*/ 104 w 126"/>
                  <a:gd name="T3" fmla="*/ 55 h 302"/>
                  <a:gd name="T4" fmla="*/ 98 w 126"/>
                  <a:gd name="T5" fmla="*/ 44 h 302"/>
                  <a:gd name="T6" fmla="*/ 72 w 126"/>
                  <a:gd name="T7" fmla="*/ 39 h 302"/>
                  <a:gd name="T8" fmla="*/ 70 w 126"/>
                  <a:gd name="T9" fmla="*/ 30 h 302"/>
                  <a:gd name="T10" fmla="*/ 71 w 126"/>
                  <a:gd name="T11" fmla="*/ 19 h 302"/>
                  <a:gd name="T12" fmla="*/ 66 w 126"/>
                  <a:gd name="T13" fmla="*/ 4 h 302"/>
                  <a:gd name="T14" fmla="*/ 46 w 126"/>
                  <a:gd name="T15" fmla="*/ 12 h 302"/>
                  <a:gd name="T16" fmla="*/ 44 w 126"/>
                  <a:gd name="T17" fmla="*/ 27 h 302"/>
                  <a:gd name="T18" fmla="*/ 47 w 126"/>
                  <a:gd name="T19" fmla="*/ 36 h 302"/>
                  <a:gd name="T20" fmla="*/ 39 w 126"/>
                  <a:gd name="T21" fmla="*/ 42 h 302"/>
                  <a:gd name="T22" fmla="*/ 26 w 126"/>
                  <a:gd name="T23" fmla="*/ 45 h 302"/>
                  <a:gd name="T24" fmla="*/ 16 w 126"/>
                  <a:gd name="T25" fmla="*/ 54 h 302"/>
                  <a:gd name="T26" fmla="*/ 13 w 126"/>
                  <a:gd name="T27" fmla="*/ 66 h 302"/>
                  <a:gd name="T28" fmla="*/ 6 w 126"/>
                  <a:gd name="T29" fmla="*/ 81 h 302"/>
                  <a:gd name="T30" fmla="*/ 2 w 126"/>
                  <a:gd name="T31" fmla="*/ 99 h 302"/>
                  <a:gd name="T32" fmla="*/ 13 w 126"/>
                  <a:gd name="T33" fmla="*/ 121 h 302"/>
                  <a:gd name="T34" fmla="*/ 16 w 126"/>
                  <a:gd name="T35" fmla="*/ 126 h 302"/>
                  <a:gd name="T36" fmla="*/ 19 w 126"/>
                  <a:gd name="T37" fmla="*/ 132 h 302"/>
                  <a:gd name="T38" fmla="*/ 20 w 126"/>
                  <a:gd name="T39" fmla="*/ 140 h 302"/>
                  <a:gd name="T40" fmla="*/ 22 w 126"/>
                  <a:gd name="T41" fmla="*/ 168 h 302"/>
                  <a:gd name="T42" fmla="*/ 30 w 126"/>
                  <a:gd name="T43" fmla="*/ 173 h 302"/>
                  <a:gd name="T44" fmla="*/ 35 w 126"/>
                  <a:gd name="T45" fmla="*/ 208 h 302"/>
                  <a:gd name="T46" fmla="*/ 38 w 126"/>
                  <a:gd name="T47" fmla="*/ 242 h 302"/>
                  <a:gd name="T48" fmla="*/ 40 w 126"/>
                  <a:gd name="T49" fmla="*/ 267 h 302"/>
                  <a:gd name="T50" fmla="*/ 42 w 126"/>
                  <a:gd name="T51" fmla="*/ 272 h 302"/>
                  <a:gd name="T52" fmla="*/ 40 w 126"/>
                  <a:gd name="T53" fmla="*/ 279 h 302"/>
                  <a:gd name="T54" fmla="*/ 39 w 126"/>
                  <a:gd name="T55" fmla="*/ 284 h 302"/>
                  <a:gd name="T56" fmla="*/ 31 w 126"/>
                  <a:gd name="T57" fmla="*/ 289 h 302"/>
                  <a:gd name="T58" fmla="*/ 41 w 126"/>
                  <a:gd name="T59" fmla="*/ 295 h 302"/>
                  <a:gd name="T60" fmla="*/ 61 w 126"/>
                  <a:gd name="T61" fmla="*/ 287 h 302"/>
                  <a:gd name="T62" fmla="*/ 63 w 126"/>
                  <a:gd name="T63" fmla="*/ 277 h 302"/>
                  <a:gd name="T64" fmla="*/ 67 w 126"/>
                  <a:gd name="T65" fmla="*/ 283 h 302"/>
                  <a:gd name="T66" fmla="*/ 65 w 126"/>
                  <a:gd name="T67" fmla="*/ 289 h 302"/>
                  <a:gd name="T68" fmla="*/ 62 w 126"/>
                  <a:gd name="T69" fmla="*/ 295 h 302"/>
                  <a:gd name="T70" fmla="*/ 60 w 126"/>
                  <a:gd name="T71" fmla="*/ 301 h 302"/>
                  <a:gd name="T72" fmla="*/ 83 w 126"/>
                  <a:gd name="T73" fmla="*/ 297 h 302"/>
                  <a:gd name="T74" fmla="*/ 85 w 126"/>
                  <a:gd name="T75" fmla="*/ 288 h 302"/>
                  <a:gd name="T76" fmla="*/ 87 w 126"/>
                  <a:gd name="T77" fmla="*/ 282 h 302"/>
                  <a:gd name="T78" fmla="*/ 90 w 126"/>
                  <a:gd name="T79" fmla="*/ 266 h 302"/>
                  <a:gd name="T80" fmla="*/ 91 w 126"/>
                  <a:gd name="T81" fmla="*/ 212 h 302"/>
                  <a:gd name="T82" fmla="*/ 93 w 126"/>
                  <a:gd name="T83" fmla="*/ 169 h 302"/>
                  <a:gd name="T84" fmla="*/ 107 w 126"/>
                  <a:gd name="T85" fmla="*/ 167 h 302"/>
                  <a:gd name="T86" fmla="*/ 107 w 126"/>
                  <a:gd name="T87" fmla="*/ 149 h 302"/>
                  <a:gd name="T88" fmla="*/ 105 w 126"/>
                  <a:gd name="T89" fmla="*/ 129 h 302"/>
                  <a:gd name="T90" fmla="*/ 104 w 126"/>
                  <a:gd name="T91" fmla="*/ 120 h 302"/>
                  <a:gd name="T92" fmla="*/ 124 w 126"/>
                  <a:gd name="T93" fmla="*/ 93 h 302"/>
                  <a:gd name="T94" fmla="*/ 21 w 126"/>
                  <a:gd name="T95" fmla="*/ 98 h 302"/>
                  <a:gd name="T96" fmla="*/ 22 w 126"/>
                  <a:gd name="T97" fmla="*/ 87 h 302"/>
                  <a:gd name="T98" fmla="*/ 41 w 126"/>
                  <a:gd name="T99" fmla="*/ 279 h 302"/>
                  <a:gd name="T100" fmla="*/ 65 w 126"/>
                  <a:gd name="T101" fmla="*/ 251 h 302"/>
                  <a:gd name="T102" fmla="*/ 60 w 126"/>
                  <a:gd name="T103" fmla="*/ 249 h 302"/>
                  <a:gd name="T104" fmla="*/ 61 w 126"/>
                  <a:gd name="T105" fmla="*/ 224 h 302"/>
                  <a:gd name="T106" fmla="*/ 62 w 126"/>
                  <a:gd name="T107" fmla="*/ 202 h 302"/>
                  <a:gd name="T108" fmla="*/ 66 w 126"/>
                  <a:gd name="T109" fmla="*/ 220 h 302"/>
                  <a:gd name="T110" fmla="*/ 69 w 126"/>
                  <a:gd name="T111" fmla="*/ 235 h 302"/>
                  <a:gd name="T112" fmla="*/ 99 w 126"/>
                  <a:gd name="T113" fmla="*/ 98 h 302"/>
                  <a:gd name="T114" fmla="*/ 99 w 126"/>
                  <a:gd name="T115" fmla="*/ 8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 h="302">
                    <a:moveTo>
                      <a:pt x="124" y="83"/>
                    </a:moveTo>
                    <a:cubicBezTo>
                      <a:pt x="122" y="78"/>
                      <a:pt x="118" y="74"/>
                      <a:pt x="117" y="73"/>
                    </a:cubicBezTo>
                    <a:cubicBezTo>
                      <a:pt x="117" y="71"/>
                      <a:pt x="115" y="69"/>
                      <a:pt x="114" y="68"/>
                    </a:cubicBezTo>
                    <a:cubicBezTo>
                      <a:pt x="114" y="67"/>
                      <a:pt x="113" y="67"/>
                      <a:pt x="113" y="67"/>
                    </a:cubicBezTo>
                    <a:cubicBezTo>
                      <a:pt x="113" y="67"/>
                      <a:pt x="113" y="67"/>
                      <a:pt x="112" y="66"/>
                    </a:cubicBezTo>
                    <a:cubicBezTo>
                      <a:pt x="111" y="65"/>
                      <a:pt x="110" y="64"/>
                      <a:pt x="110" y="63"/>
                    </a:cubicBezTo>
                    <a:cubicBezTo>
                      <a:pt x="109" y="63"/>
                      <a:pt x="109" y="62"/>
                      <a:pt x="109" y="62"/>
                    </a:cubicBezTo>
                    <a:cubicBezTo>
                      <a:pt x="108" y="61"/>
                      <a:pt x="108" y="61"/>
                      <a:pt x="108" y="60"/>
                    </a:cubicBezTo>
                    <a:cubicBezTo>
                      <a:pt x="108" y="60"/>
                      <a:pt x="108" y="59"/>
                      <a:pt x="107" y="59"/>
                    </a:cubicBezTo>
                    <a:cubicBezTo>
                      <a:pt x="106" y="58"/>
                      <a:pt x="105" y="57"/>
                      <a:pt x="105" y="57"/>
                    </a:cubicBezTo>
                    <a:cubicBezTo>
                      <a:pt x="105" y="57"/>
                      <a:pt x="104" y="57"/>
                      <a:pt x="104" y="57"/>
                    </a:cubicBezTo>
                    <a:cubicBezTo>
                      <a:pt x="104" y="56"/>
                      <a:pt x="104" y="56"/>
                      <a:pt x="104" y="55"/>
                    </a:cubicBezTo>
                    <a:cubicBezTo>
                      <a:pt x="103" y="55"/>
                      <a:pt x="103" y="55"/>
                      <a:pt x="103" y="54"/>
                    </a:cubicBezTo>
                    <a:cubicBezTo>
                      <a:pt x="103" y="53"/>
                      <a:pt x="103" y="53"/>
                      <a:pt x="103" y="52"/>
                    </a:cubicBezTo>
                    <a:cubicBezTo>
                      <a:pt x="103" y="52"/>
                      <a:pt x="102" y="51"/>
                      <a:pt x="102" y="50"/>
                    </a:cubicBezTo>
                    <a:cubicBezTo>
                      <a:pt x="102" y="50"/>
                      <a:pt x="101" y="48"/>
                      <a:pt x="101" y="47"/>
                    </a:cubicBezTo>
                    <a:cubicBezTo>
                      <a:pt x="100" y="45"/>
                      <a:pt x="99" y="44"/>
                      <a:pt x="99" y="44"/>
                    </a:cubicBezTo>
                    <a:cubicBezTo>
                      <a:pt x="98" y="44"/>
                      <a:pt x="98" y="44"/>
                      <a:pt x="98" y="44"/>
                    </a:cubicBezTo>
                    <a:cubicBezTo>
                      <a:pt x="98" y="44"/>
                      <a:pt x="97" y="44"/>
                      <a:pt x="96" y="44"/>
                    </a:cubicBezTo>
                    <a:cubicBezTo>
                      <a:pt x="95" y="43"/>
                      <a:pt x="94" y="43"/>
                      <a:pt x="94" y="43"/>
                    </a:cubicBezTo>
                    <a:cubicBezTo>
                      <a:pt x="92" y="43"/>
                      <a:pt x="89" y="42"/>
                      <a:pt x="88" y="42"/>
                    </a:cubicBezTo>
                    <a:cubicBezTo>
                      <a:pt x="87" y="42"/>
                      <a:pt x="83" y="41"/>
                      <a:pt x="81" y="41"/>
                    </a:cubicBezTo>
                    <a:cubicBezTo>
                      <a:pt x="80" y="41"/>
                      <a:pt x="76" y="40"/>
                      <a:pt x="75" y="39"/>
                    </a:cubicBezTo>
                    <a:cubicBezTo>
                      <a:pt x="73" y="39"/>
                      <a:pt x="73" y="39"/>
                      <a:pt x="72" y="39"/>
                    </a:cubicBezTo>
                    <a:cubicBezTo>
                      <a:pt x="72" y="39"/>
                      <a:pt x="71" y="39"/>
                      <a:pt x="71" y="38"/>
                    </a:cubicBezTo>
                    <a:cubicBezTo>
                      <a:pt x="70" y="38"/>
                      <a:pt x="68" y="37"/>
                      <a:pt x="68" y="37"/>
                    </a:cubicBezTo>
                    <a:cubicBezTo>
                      <a:pt x="67" y="36"/>
                      <a:pt x="67" y="36"/>
                      <a:pt x="68" y="35"/>
                    </a:cubicBezTo>
                    <a:cubicBezTo>
                      <a:pt x="68" y="34"/>
                      <a:pt x="69" y="30"/>
                      <a:pt x="69" y="30"/>
                    </a:cubicBezTo>
                    <a:cubicBezTo>
                      <a:pt x="69" y="30"/>
                      <a:pt x="69" y="30"/>
                      <a:pt x="69" y="30"/>
                    </a:cubicBezTo>
                    <a:cubicBezTo>
                      <a:pt x="69" y="30"/>
                      <a:pt x="69" y="30"/>
                      <a:pt x="70" y="30"/>
                    </a:cubicBezTo>
                    <a:cubicBezTo>
                      <a:pt x="70" y="29"/>
                      <a:pt x="70" y="29"/>
                      <a:pt x="70" y="28"/>
                    </a:cubicBezTo>
                    <a:cubicBezTo>
                      <a:pt x="71" y="27"/>
                      <a:pt x="71" y="24"/>
                      <a:pt x="71" y="23"/>
                    </a:cubicBezTo>
                    <a:cubicBezTo>
                      <a:pt x="71" y="23"/>
                      <a:pt x="71" y="22"/>
                      <a:pt x="71" y="21"/>
                    </a:cubicBezTo>
                    <a:cubicBezTo>
                      <a:pt x="71" y="21"/>
                      <a:pt x="71" y="21"/>
                      <a:pt x="72" y="20"/>
                    </a:cubicBezTo>
                    <a:cubicBezTo>
                      <a:pt x="72" y="20"/>
                      <a:pt x="71" y="19"/>
                      <a:pt x="71" y="19"/>
                    </a:cubicBezTo>
                    <a:cubicBezTo>
                      <a:pt x="71" y="19"/>
                      <a:pt x="71" y="19"/>
                      <a:pt x="71" y="19"/>
                    </a:cubicBezTo>
                    <a:cubicBezTo>
                      <a:pt x="71" y="19"/>
                      <a:pt x="71" y="18"/>
                      <a:pt x="71" y="18"/>
                    </a:cubicBezTo>
                    <a:cubicBezTo>
                      <a:pt x="71" y="17"/>
                      <a:pt x="71" y="16"/>
                      <a:pt x="71" y="16"/>
                    </a:cubicBezTo>
                    <a:cubicBezTo>
                      <a:pt x="71" y="15"/>
                      <a:pt x="71" y="15"/>
                      <a:pt x="71" y="15"/>
                    </a:cubicBezTo>
                    <a:cubicBezTo>
                      <a:pt x="71" y="15"/>
                      <a:pt x="71" y="14"/>
                      <a:pt x="71" y="13"/>
                    </a:cubicBezTo>
                    <a:cubicBezTo>
                      <a:pt x="71" y="10"/>
                      <a:pt x="71" y="9"/>
                      <a:pt x="70" y="7"/>
                    </a:cubicBezTo>
                    <a:cubicBezTo>
                      <a:pt x="69" y="5"/>
                      <a:pt x="66" y="4"/>
                      <a:pt x="66" y="4"/>
                    </a:cubicBezTo>
                    <a:cubicBezTo>
                      <a:pt x="65" y="4"/>
                      <a:pt x="65" y="2"/>
                      <a:pt x="63" y="2"/>
                    </a:cubicBezTo>
                    <a:cubicBezTo>
                      <a:pt x="64" y="2"/>
                      <a:pt x="59" y="0"/>
                      <a:pt x="53" y="2"/>
                    </a:cubicBezTo>
                    <a:cubicBezTo>
                      <a:pt x="52" y="2"/>
                      <a:pt x="51" y="3"/>
                      <a:pt x="51" y="3"/>
                    </a:cubicBezTo>
                    <a:cubicBezTo>
                      <a:pt x="49" y="3"/>
                      <a:pt x="49" y="4"/>
                      <a:pt x="48" y="5"/>
                    </a:cubicBezTo>
                    <a:cubicBezTo>
                      <a:pt x="48" y="5"/>
                      <a:pt x="47" y="6"/>
                      <a:pt x="46" y="7"/>
                    </a:cubicBezTo>
                    <a:cubicBezTo>
                      <a:pt x="45" y="8"/>
                      <a:pt x="46" y="11"/>
                      <a:pt x="46" y="12"/>
                    </a:cubicBezTo>
                    <a:cubicBezTo>
                      <a:pt x="45" y="14"/>
                      <a:pt x="45" y="18"/>
                      <a:pt x="45" y="18"/>
                    </a:cubicBezTo>
                    <a:cubicBezTo>
                      <a:pt x="45" y="18"/>
                      <a:pt x="45" y="18"/>
                      <a:pt x="44" y="17"/>
                    </a:cubicBezTo>
                    <a:cubicBezTo>
                      <a:pt x="44" y="17"/>
                      <a:pt x="44" y="17"/>
                      <a:pt x="44" y="17"/>
                    </a:cubicBezTo>
                    <a:cubicBezTo>
                      <a:pt x="43" y="17"/>
                      <a:pt x="42" y="19"/>
                      <a:pt x="43" y="20"/>
                    </a:cubicBezTo>
                    <a:cubicBezTo>
                      <a:pt x="43" y="21"/>
                      <a:pt x="42" y="23"/>
                      <a:pt x="43" y="26"/>
                    </a:cubicBezTo>
                    <a:cubicBezTo>
                      <a:pt x="43" y="26"/>
                      <a:pt x="44" y="27"/>
                      <a:pt x="44" y="27"/>
                    </a:cubicBezTo>
                    <a:cubicBezTo>
                      <a:pt x="44" y="28"/>
                      <a:pt x="45" y="28"/>
                      <a:pt x="45" y="28"/>
                    </a:cubicBezTo>
                    <a:cubicBezTo>
                      <a:pt x="46" y="28"/>
                      <a:pt x="46" y="28"/>
                      <a:pt x="46" y="28"/>
                    </a:cubicBezTo>
                    <a:cubicBezTo>
                      <a:pt x="46" y="28"/>
                      <a:pt x="46" y="28"/>
                      <a:pt x="46" y="29"/>
                    </a:cubicBezTo>
                    <a:cubicBezTo>
                      <a:pt x="46" y="30"/>
                      <a:pt x="46" y="31"/>
                      <a:pt x="46" y="32"/>
                    </a:cubicBezTo>
                    <a:cubicBezTo>
                      <a:pt x="47" y="33"/>
                      <a:pt x="47" y="35"/>
                      <a:pt x="47" y="35"/>
                    </a:cubicBezTo>
                    <a:cubicBezTo>
                      <a:pt x="47" y="36"/>
                      <a:pt x="47" y="36"/>
                      <a:pt x="47" y="36"/>
                    </a:cubicBezTo>
                    <a:cubicBezTo>
                      <a:pt x="46" y="36"/>
                      <a:pt x="46" y="37"/>
                      <a:pt x="45" y="37"/>
                    </a:cubicBezTo>
                    <a:cubicBezTo>
                      <a:pt x="45" y="38"/>
                      <a:pt x="45" y="39"/>
                      <a:pt x="45" y="39"/>
                    </a:cubicBezTo>
                    <a:cubicBezTo>
                      <a:pt x="45" y="39"/>
                      <a:pt x="45" y="40"/>
                      <a:pt x="44" y="40"/>
                    </a:cubicBezTo>
                    <a:cubicBezTo>
                      <a:pt x="44" y="40"/>
                      <a:pt x="43" y="41"/>
                      <a:pt x="43" y="41"/>
                    </a:cubicBezTo>
                    <a:cubicBezTo>
                      <a:pt x="42" y="41"/>
                      <a:pt x="42" y="41"/>
                      <a:pt x="41" y="41"/>
                    </a:cubicBezTo>
                    <a:cubicBezTo>
                      <a:pt x="41" y="42"/>
                      <a:pt x="40" y="42"/>
                      <a:pt x="39" y="42"/>
                    </a:cubicBezTo>
                    <a:cubicBezTo>
                      <a:pt x="38" y="42"/>
                      <a:pt x="37" y="43"/>
                      <a:pt x="36" y="43"/>
                    </a:cubicBezTo>
                    <a:cubicBezTo>
                      <a:pt x="35" y="43"/>
                      <a:pt x="35" y="43"/>
                      <a:pt x="34" y="43"/>
                    </a:cubicBezTo>
                    <a:cubicBezTo>
                      <a:pt x="33" y="44"/>
                      <a:pt x="33" y="44"/>
                      <a:pt x="32" y="44"/>
                    </a:cubicBezTo>
                    <a:cubicBezTo>
                      <a:pt x="31" y="44"/>
                      <a:pt x="30" y="44"/>
                      <a:pt x="29" y="45"/>
                    </a:cubicBezTo>
                    <a:cubicBezTo>
                      <a:pt x="28" y="45"/>
                      <a:pt x="27" y="45"/>
                      <a:pt x="27" y="45"/>
                    </a:cubicBezTo>
                    <a:cubicBezTo>
                      <a:pt x="27" y="45"/>
                      <a:pt x="27" y="45"/>
                      <a:pt x="26" y="45"/>
                    </a:cubicBezTo>
                    <a:cubicBezTo>
                      <a:pt x="25" y="45"/>
                      <a:pt x="25" y="46"/>
                      <a:pt x="24" y="46"/>
                    </a:cubicBezTo>
                    <a:cubicBezTo>
                      <a:pt x="23" y="46"/>
                      <a:pt x="21" y="47"/>
                      <a:pt x="20" y="48"/>
                    </a:cubicBezTo>
                    <a:cubicBezTo>
                      <a:pt x="20" y="48"/>
                      <a:pt x="20" y="48"/>
                      <a:pt x="19" y="48"/>
                    </a:cubicBezTo>
                    <a:cubicBezTo>
                      <a:pt x="19" y="48"/>
                      <a:pt x="19" y="48"/>
                      <a:pt x="18" y="49"/>
                    </a:cubicBezTo>
                    <a:cubicBezTo>
                      <a:pt x="18" y="49"/>
                      <a:pt x="17" y="51"/>
                      <a:pt x="17" y="52"/>
                    </a:cubicBezTo>
                    <a:cubicBezTo>
                      <a:pt x="17" y="53"/>
                      <a:pt x="16" y="54"/>
                      <a:pt x="16" y="54"/>
                    </a:cubicBezTo>
                    <a:cubicBezTo>
                      <a:pt x="16" y="55"/>
                      <a:pt x="16" y="55"/>
                      <a:pt x="16" y="56"/>
                    </a:cubicBezTo>
                    <a:cubicBezTo>
                      <a:pt x="15" y="56"/>
                      <a:pt x="15" y="58"/>
                      <a:pt x="14" y="59"/>
                    </a:cubicBezTo>
                    <a:cubicBezTo>
                      <a:pt x="14" y="60"/>
                      <a:pt x="14" y="61"/>
                      <a:pt x="14" y="61"/>
                    </a:cubicBezTo>
                    <a:cubicBezTo>
                      <a:pt x="14" y="61"/>
                      <a:pt x="14" y="61"/>
                      <a:pt x="14" y="62"/>
                    </a:cubicBezTo>
                    <a:cubicBezTo>
                      <a:pt x="14" y="62"/>
                      <a:pt x="13" y="64"/>
                      <a:pt x="13" y="64"/>
                    </a:cubicBezTo>
                    <a:cubicBezTo>
                      <a:pt x="13" y="65"/>
                      <a:pt x="13" y="66"/>
                      <a:pt x="13" y="66"/>
                    </a:cubicBezTo>
                    <a:cubicBezTo>
                      <a:pt x="13" y="67"/>
                      <a:pt x="12" y="68"/>
                      <a:pt x="11" y="69"/>
                    </a:cubicBezTo>
                    <a:cubicBezTo>
                      <a:pt x="11" y="69"/>
                      <a:pt x="11" y="70"/>
                      <a:pt x="11" y="71"/>
                    </a:cubicBezTo>
                    <a:cubicBezTo>
                      <a:pt x="11" y="71"/>
                      <a:pt x="10" y="71"/>
                      <a:pt x="10" y="72"/>
                    </a:cubicBezTo>
                    <a:cubicBezTo>
                      <a:pt x="9" y="72"/>
                      <a:pt x="9" y="74"/>
                      <a:pt x="9" y="74"/>
                    </a:cubicBezTo>
                    <a:cubicBezTo>
                      <a:pt x="8" y="75"/>
                      <a:pt x="8" y="75"/>
                      <a:pt x="8" y="76"/>
                    </a:cubicBezTo>
                    <a:cubicBezTo>
                      <a:pt x="7" y="77"/>
                      <a:pt x="6" y="80"/>
                      <a:pt x="6" y="81"/>
                    </a:cubicBezTo>
                    <a:cubicBezTo>
                      <a:pt x="5" y="81"/>
                      <a:pt x="5" y="82"/>
                      <a:pt x="4" y="82"/>
                    </a:cubicBezTo>
                    <a:cubicBezTo>
                      <a:pt x="4" y="83"/>
                      <a:pt x="3" y="83"/>
                      <a:pt x="2" y="84"/>
                    </a:cubicBezTo>
                    <a:cubicBezTo>
                      <a:pt x="2" y="85"/>
                      <a:pt x="2" y="87"/>
                      <a:pt x="2" y="88"/>
                    </a:cubicBezTo>
                    <a:cubicBezTo>
                      <a:pt x="2" y="89"/>
                      <a:pt x="1" y="91"/>
                      <a:pt x="1" y="92"/>
                    </a:cubicBezTo>
                    <a:cubicBezTo>
                      <a:pt x="0" y="93"/>
                      <a:pt x="1" y="93"/>
                      <a:pt x="1" y="94"/>
                    </a:cubicBezTo>
                    <a:cubicBezTo>
                      <a:pt x="2" y="96"/>
                      <a:pt x="2" y="98"/>
                      <a:pt x="2" y="99"/>
                    </a:cubicBezTo>
                    <a:cubicBezTo>
                      <a:pt x="2" y="100"/>
                      <a:pt x="2" y="101"/>
                      <a:pt x="3" y="101"/>
                    </a:cubicBezTo>
                    <a:cubicBezTo>
                      <a:pt x="3" y="102"/>
                      <a:pt x="3" y="104"/>
                      <a:pt x="3" y="104"/>
                    </a:cubicBezTo>
                    <a:cubicBezTo>
                      <a:pt x="4" y="106"/>
                      <a:pt x="7" y="110"/>
                      <a:pt x="7" y="112"/>
                    </a:cubicBezTo>
                    <a:cubicBezTo>
                      <a:pt x="8" y="113"/>
                      <a:pt x="12" y="119"/>
                      <a:pt x="12" y="120"/>
                    </a:cubicBezTo>
                    <a:cubicBezTo>
                      <a:pt x="12" y="120"/>
                      <a:pt x="12" y="120"/>
                      <a:pt x="12" y="120"/>
                    </a:cubicBezTo>
                    <a:cubicBezTo>
                      <a:pt x="12" y="120"/>
                      <a:pt x="12" y="121"/>
                      <a:pt x="13" y="121"/>
                    </a:cubicBezTo>
                    <a:cubicBezTo>
                      <a:pt x="13" y="122"/>
                      <a:pt x="13" y="122"/>
                      <a:pt x="13" y="122"/>
                    </a:cubicBezTo>
                    <a:cubicBezTo>
                      <a:pt x="13" y="122"/>
                      <a:pt x="13" y="122"/>
                      <a:pt x="14" y="123"/>
                    </a:cubicBezTo>
                    <a:cubicBezTo>
                      <a:pt x="14" y="123"/>
                      <a:pt x="14" y="123"/>
                      <a:pt x="14" y="124"/>
                    </a:cubicBezTo>
                    <a:cubicBezTo>
                      <a:pt x="14" y="124"/>
                      <a:pt x="15" y="125"/>
                      <a:pt x="15" y="125"/>
                    </a:cubicBezTo>
                    <a:cubicBezTo>
                      <a:pt x="15" y="125"/>
                      <a:pt x="15" y="125"/>
                      <a:pt x="15" y="125"/>
                    </a:cubicBezTo>
                    <a:cubicBezTo>
                      <a:pt x="15" y="125"/>
                      <a:pt x="16" y="126"/>
                      <a:pt x="16" y="126"/>
                    </a:cubicBezTo>
                    <a:cubicBezTo>
                      <a:pt x="16" y="126"/>
                      <a:pt x="16" y="126"/>
                      <a:pt x="16" y="126"/>
                    </a:cubicBezTo>
                    <a:cubicBezTo>
                      <a:pt x="16" y="127"/>
                      <a:pt x="16" y="127"/>
                      <a:pt x="16" y="127"/>
                    </a:cubicBezTo>
                    <a:cubicBezTo>
                      <a:pt x="16" y="127"/>
                      <a:pt x="16" y="127"/>
                      <a:pt x="17" y="127"/>
                    </a:cubicBezTo>
                    <a:cubicBezTo>
                      <a:pt x="17" y="127"/>
                      <a:pt x="17" y="127"/>
                      <a:pt x="17" y="128"/>
                    </a:cubicBezTo>
                    <a:cubicBezTo>
                      <a:pt x="17" y="128"/>
                      <a:pt x="18" y="129"/>
                      <a:pt x="18" y="129"/>
                    </a:cubicBezTo>
                    <a:cubicBezTo>
                      <a:pt x="18" y="130"/>
                      <a:pt x="19" y="131"/>
                      <a:pt x="19" y="132"/>
                    </a:cubicBezTo>
                    <a:cubicBezTo>
                      <a:pt x="19" y="132"/>
                      <a:pt x="19" y="132"/>
                      <a:pt x="19" y="132"/>
                    </a:cubicBezTo>
                    <a:cubicBezTo>
                      <a:pt x="20" y="132"/>
                      <a:pt x="19" y="132"/>
                      <a:pt x="19" y="131"/>
                    </a:cubicBezTo>
                    <a:cubicBezTo>
                      <a:pt x="19" y="130"/>
                      <a:pt x="20" y="131"/>
                      <a:pt x="20" y="132"/>
                    </a:cubicBezTo>
                    <a:cubicBezTo>
                      <a:pt x="20" y="132"/>
                      <a:pt x="20" y="132"/>
                      <a:pt x="21" y="132"/>
                    </a:cubicBezTo>
                    <a:cubicBezTo>
                      <a:pt x="21" y="132"/>
                      <a:pt x="21" y="132"/>
                      <a:pt x="21" y="133"/>
                    </a:cubicBezTo>
                    <a:cubicBezTo>
                      <a:pt x="21" y="135"/>
                      <a:pt x="20" y="137"/>
                      <a:pt x="20" y="140"/>
                    </a:cubicBezTo>
                    <a:cubicBezTo>
                      <a:pt x="20" y="142"/>
                      <a:pt x="20" y="149"/>
                      <a:pt x="20" y="150"/>
                    </a:cubicBezTo>
                    <a:cubicBezTo>
                      <a:pt x="20" y="151"/>
                      <a:pt x="20" y="152"/>
                      <a:pt x="20" y="155"/>
                    </a:cubicBezTo>
                    <a:cubicBezTo>
                      <a:pt x="20" y="157"/>
                      <a:pt x="20" y="165"/>
                      <a:pt x="20" y="165"/>
                    </a:cubicBezTo>
                    <a:cubicBezTo>
                      <a:pt x="20" y="166"/>
                      <a:pt x="20" y="166"/>
                      <a:pt x="20" y="167"/>
                    </a:cubicBezTo>
                    <a:cubicBezTo>
                      <a:pt x="20" y="167"/>
                      <a:pt x="21" y="167"/>
                      <a:pt x="21" y="167"/>
                    </a:cubicBezTo>
                    <a:cubicBezTo>
                      <a:pt x="21" y="167"/>
                      <a:pt x="22" y="168"/>
                      <a:pt x="22" y="168"/>
                    </a:cubicBezTo>
                    <a:cubicBezTo>
                      <a:pt x="23" y="168"/>
                      <a:pt x="23" y="169"/>
                      <a:pt x="23" y="169"/>
                    </a:cubicBezTo>
                    <a:cubicBezTo>
                      <a:pt x="24" y="169"/>
                      <a:pt x="25" y="170"/>
                      <a:pt x="25" y="170"/>
                    </a:cubicBezTo>
                    <a:cubicBezTo>
                      <a:pt x="26" y="170"/>
                      <a:pt x="27" y="170"/>
                      <a:pt x="27" y="171"/>
                    </a:cubicBezTo>
                    <a:cubicBezTo>
                      <a:pt x="28" y="171"/>
                      <a:pt x="29" y="171"/>
                      <a:pt x="29" y="171"/>
                    </a:cubicBezTo>
                    <a:cubicBezTo>
                      <a:pt x="30" y="171"/>
                      <a:pt x="30" y="171"/>
                      <a:pt x="30" y="171"/>
                    </a:cubicBezTo>
                    <a:cubicBezTo>
                      <a:pt x="30" y="171"/>
                      <a:pt x="30" y="172"/>
                      <a:pt x="30" y="173"/>
                    </a:cubicBezTo>
                    <a:cubicBezTo>
                      <a:pt x="30" y="174"/>
                      <a:pt x="30" y="176"/>
                      <a:pt x="30" y="178"/>
                    </a:cubicBezTo>
                    <a:cubicBezTo>
                      <a:pt x="31" y="179"/>
                      <a:pt x="31" y="183"/>
                      <a:pt x="31" y="184"/>
                    </a:cubicBezTo>
                    <a:cubicBezTo>
                      <a:pt x="32" y="184"/>
                      <a:pt x="32" y="184"/>
                      <a:pt x="32" y="186"/>
                    </a:cubicBezTo>
                    <a:cubicBezTo>
                      <a:pt x="32" y="187"/>
                      <a:pt x="33" y="192"/>
                      <a:pt x="33" y="195"/>
                    </a:cubicBezTo>
                    <a:cubicBezTo>
                      <a:pt x="33" y="197"/>
                      <a:pt x="34" y="202"/>
                      <a:pt x="35" y="205"/>
                    </a:cubicBezTo>
                    <a:cubicBezTo>
                      <a:pt x="35" y="206"/>
                      <a:pt x="35" y="207"/>
                      <a:pt x="35" y="208"/>
                    </a:cubicBezTo>
                    <a:cubicBezTo>
                      <a:pt x="35" y="208"/>
                      <a:pt x="36" y="212"/>
                      <a:pt x="36" y="214"/>
                    </a:cubicBezTo>
                    <a:cubicBezTo>
                      <a:pt x="36" y="215"/>
                      <a:pt x="36" y="219"/>
                      <a:pt x="36" y="220"/>
                    </a:cubicBezTo>
                    <a:cubicBezTo>
                      <a:pt x="36" y="221"/>
                      <a:pt x="36" y="222"/>
                      <a:pt x="36" y="223"/>
                    </a:cubicBezTo>
                    <a:cubicBezTo>
                      <a:pt x="36" y="224"/>
                      <a:pt x="37" y="232"/>
                      <a:pt x="37" y="234"/>
                    </a:cubicBezTo>
                    <a:cubicBezTo>
                      <a:pt x="37" y="235"/>
                      <a:pt x="37" y="235"/>
                      <a:pt x="37" y="236"/>
                    </a:cubicBezTo>
                    <a:cubicBezTo>
                      <a:pt x="37" y="237"/>
                      <a:pt x="38" y="241"/>
                      <a:pt x="38" y="242"/>
                    </a:cubicBezTo>
                    <a:cubicBezTo>
                      <a:pt x="38" y="244"/>
                      <a:pt x="39" y="246"/>
                      <a:pt x="39" y="247"/>
                    </a:cubicBezTo>
                    <a:cubicBezTo>
                      <a:pt x="39" y="248"/>
                      <a:pt x="39" y="252"/>
                      <a:pt x="39" y="253"/>
                    </a:cubicBezTo>
                    <a:cubicBezTo>
                      <a:pt x="40" y="255"/>
                      <a:pt x="40" y="257"/>
                      <a:pt x="40" y="257"/>
                    </a:cubicBezTo>
                    <a:cubicBezTo>
                      <a:pt x="40" y="258"/>
                      <a:pt x="40" y="259"/>
                      <a:pt x="40" y="261"/>
                    </a:cubicBezTo>
                    <a:cubicBezTo>
                      <a:pt x="41" y="262"/>
                      <a:pt x="41" y="266"/>
                      <a:pt x="41" y="267"/>
                    </a:cubicBezTo>
                    <a:cubicBezTo>
                      <a:pt x="41" y="267"/>
                      <a:pt x="41" y="267"/>
                      <a:pt x="40" y="267"/>
                    </a:cubicBezTo>
                    <a:cubicBezTo>
                      <a:pt x="40" y="267"/>
                      <a:pt x="40" y="267"/>
                      <a:pt x="39" y="268"/>
                    </a:cubicBezTo>
                    <a:cubicBezTo>
                      <a:pt x="39" y="268"/>
                      <a:pt x="39" y="269"/>
                      <a:pt x="40" y="269"/>
                    </a:cubicBezTo>
                    <a:cubicBezTo>
                      <a:pt x="40" y="270"/>
                      <a:pt x="41" y="270"/>
                      <a:pt x="42" y="270"/>
                    </a:cubicBezTo>
                    <a:cubicBezTo>
                      <a:pt x="42" y="270"/>
                      <a:pt x="42" y="270"/>
                      <a:pt x="42" y="270"/>
                    </a:cubicBezTo>
                    <a:cubicBezTo>
                      <a:pt x="42" y="271"/>
                      <a:pt x="42" y="272"/>
                      <a:pt x="42" y="272"/>
                    </a:cubicBezTo>
                    <a:cubicBezTo>
                      <a:pt x="42" y="272"/>
                      <a:pt x="42" y="272"/>
                      <a:pt x="42" y="272"/>
                    </a:cubicBezTo>
                    <a:cubicBezTo>
                      <a:pt x="42" y="272"/>
                      <a:pt x="42" y="273"/>
                      <a:pt x="42" y="273"/>
                    </a:cubicBezTo>
                    <a:cubicBezTo>
                      <a:pt x="42" y="274"/>
                      <a:pt x="41" y="276"/>
                      <a:pt x="41" y="276"/>
                    </a:cubicBezTo>
                    <a:cubicBezTo>
                      <a:pt x="41" y="277"/>
                      <a:pt x="41" y="277"/>
                      <a:pt x="41" y="278"/>
                    </a:cubicBezTo>
                    <a:cubicBezTo>
                      <a:pt x="41" y="278"/>
                      <a:pt x="41" y="278"/>
                      <a:pt x="41" y="278"/>
                    </a:cubicBezTo>
                    <a:cubicBezTo>
                      <a:pt x="41" y="278"/>
                      <a:pt x="41" y="278"/>
                      <a:pt x="41" y="278"/>
                    </a:cubicBezTo>
                    <a:cubicBezTo>
                      <a:pt x="41" y="279"/>
                      <a:pt x="40" y="279"/>
                      <a:pt x="40" y="279"/>
                    </a:cubicBezTo>
                    <a:cubicBezTo>
                      <a:pt x="40" y="280"/>
                      <a:pt x="40" y="280"/>
                      <a:pt x="40" y="280"/>
                    </a:cubicBezTo>
                    <a:cubicBezTo>
                      <a:pt x="41" y="280"/>
                      <a:pt x="40" y="281"/>
                      <a:pt x="40" y="281"/>
                    </a:cubicBezTo>
                    <a:cubicBezTo>
                      <a:pt x="40" y="281"/>
                      <a:pt x="39" y="282"/>
                      <a:pt x="39" y="282"/>
                    </a:cubicBezTo>
                    <a:cubicBezTo>
                      <a:pt x="39" y="283"/>
                      <a:pt x="39" y="283"/>
                      <a:pt x="39" y="283"/>
                    </a:cubicBezTo>
                    <a:cubicBezTo>
                      <a:pt x="39" y="283"/>
                      <a:pt x="39" y="283"/>
                      <a:pt x="39" y="283"/>
                    </a:cubicBezTo>
                    <a:cubicBezTo>
                      <a:pt x="39" y="283"/>
                      <a:pt x="39" y="283"/>
                      <a:pt x="39" y="284"/>
                    </a:cubicBezTo>
                    <a:cubicBezTo>
                      <a:pt x="38" y="284"/>
                      <a:pt x="39" y="284"/>
                      <a:pt x="38" y="284"/>
                    </a:cubicBezTo>
                    <a:cubicBezTo>
                      <a:pt x="38" y="285"/>
                      <a:pt x="37" y="285"/>
                      <a:pt x="36" y="286"/>
                    </a:cubicBezTo>
                    <a:cubicBezTo>
                      <a:pt x="35" y="286"/>
                      <a:pt x="35" y="287"/>
                      <a:pt x="34" y="287"/>
                    </a:cubicBezTo>
                    <a:cubicBezTo>
                      <a:pt x="34" y="287"/>
                      <a:pt x="33" y="287"/>
                      <a:pt x="33" y="288"/>
                    </a:cubicBezTo>
                    <a:cubicBezTo>
                      <a:pt x="32" y="288"/>
                      <a:pt x="32" y="288"/>
                      <a:pt x="32" y="288"/>
                    </a:cubicBezTo>
                    <a:cubicBezTo>
                      <a:pt x="32" y="288"/>
                      <a:pt x="32" y="289"/>
                      <a:pt x="31" y="289"/>
                    </a:cubicBezTo>
                    <a:cubicBezTo>
                      <a:pt x="31" y="290"/>
                      <a:pt x="31" y="291"/>
                      <a:pt x="31" y="291"/>
                    </a:cubicBezTo>
                    <a:cubicBezTo>
                      <a:pt x="31" y="291"/>
                      <a:pt x="31" y="292"/>
                      <a:pt x="31" y="292"/>
                    </a:cubicBezTo>
                    <a:cubicBezTo>
                      <a:pt x="30" y="292"/>
                      <a:pt x="30" y="292"/>
                      <a:pt x="30" y="292"/>
                    </a:cubicBezTo>
                    <a:cubicBezTo>
                      <a:pt x="30" y="292"/>
                      <a:pt x="29" y="293"/>
                      <a:pt x="30" y="294"/>
                    </a:cubicBezTo>
                    <a:cubicBezTo>
                      <a:pt x="30" y="294"/>
                      <a:pt x="30" y="294"/>
                      <a:pt x="32" y="295"/>
                    </a:cubicBezTo>
                    <a:cubicBezTo>
                      <a:pt x="33" y="295"/>
                      <a:pt x="39" y="295"/>
                      <a:pt x="41" y="295"/>
                    </a:cubicBezTo>
                    <a:cubicBezTo>
                      <a:pt x="44" y="295"/>
                      <a:pt x="48" y="294"/>
                      <a:pt x="48" y="293"/>
                    </a:cubicBezTo>
                    <a:cubicBezTo>
                      <a:pt x="51" y="293"/>
                      <a:pt x="52" y="291"/>
                      <a:pt x="52" y="290"/>
                    </a:cubicBezTo>
                    <a:cubicBezTo>
                      <a:pt x="53" y="289"/>
                      <a:pt x="54" y="288"/>
                      <a:pt x="54" y="288"/>
                    </a:cubicBezTo>
                    <a:cubicBezTo>
                      <a:pt x="54" y="288"/>
                      <a:pt x="54" y="288"/>
                      <a:pt x="55" y="288"/>
                    </a:cubicBezTo>
                    <a:cubicBezTo>
                      <a:pt x="55" y="288"/>
                      <a:pt x="56" y="288"/>
                      <a:pt x="57" y="288"/>
                    </a:cubicBezTo>
                    <a:cubicBezTo>
                      <a:pt x="58" y="288"/>
                      <a:pt x="61" y="287"/>
                      <a:pt x="61" y="287"/>
                    </a:cubicBezTo>
                    <a:cubicBezTo>
                      <a:pt x="64" y="285"/>
                      <a:pt x="65" y="285"/>
                      <a:pt x="65" y="284"/>
                    </a:cubicBezTo>
                    <a:cubicBezTo>
                      <a:pt x="65" y="284"/>
                      <a:pt x="64" y="281"/>
                      <a:pt x="64" y="280"/>
                    </a:cubicBezTo>
                    <a:cubicBezTo>
                      <a:pt x="64" y="280"/>
                      <a:pt x="64" y="280"/>
                      <a:pt x="64" y="279"/>
                    </a:cubicBezTo>
                    <a:cubicBezTo>
                      <a:pt x="63" y="279"/>
                      <a:pt x="63" y="279"/>
                      <a:pt x="63" y="279"/>
                    </a:cubicBezTo>
                    <a:cubicBezTo>
                      <a:pt x="63" y="279"/>
                      <a:pt x="63" y="278"/>
                      <a:pt x="63" y="277"/>
                    </a:cubicBezTo>
                    <a:cubicBezTo>
                      <a:pt x="63" y="277"/>
                      <a:pt x="63" y="277"/>
                      <a:pt x="63" y="277"/>
                    </a:cubicBezTo>
                    <a:cubicBezTo>
                      <a:pt x="63" y="277"/>
                      <a:pt x="64" y="277"/>
                      <a:pt x="64" y="277"/>
                    </a:cubicBezTo>
                    <a:cubicBezTo>
                      <a:pt x="64" y="277"/>
                      <a:pt x="65" y="278"/>
                      <a:pt x="65" y="278"/>
                    </a:cubicBezTo>
                    <a:cubicBezTo>
                      <a:pt x="65" y="278"/>
                      <a:pt x="65" y="279"/>
                      <a:pt x="66" y="280"/>
                    </a:cubicBezTo>
                    <a:cubicBezTo>
                      <a:pt x="66" y="280"/>
                      <a:pt x="66" y="281"/>
                      <a:pt x="66" y="281"/>
                    </a:cubicBezTo>
                    <a:cubicBezTo>
                      <a:pt x="66" y="281"/>
                      <a:pt x="66" y="281"/>
                      <a:pt x="66" y="282"/>
                    </a:cubicBezTo>
                    <a:cubicBezTo>
                      <a:pt x="66" y="282"/>
                      <a:pt x="67" y="283"/>
                      <a:pt x="67" y="283"/>
                    </a:cubicBezTo>
                    <a:cubicBezTo>
                      <a:pt x="67" y="283"/>
                      <a:pt x="67" y="284"/>
                      <a:pt x="67" y="284"/>
                    </a:cubicBezTo>
                    <a:cubicBezTo>
                      <a:pt x="67" y="284"/>
                      <a:pt x="67" y="285"/>
                      <a:pt x="67" y="285"/>
                    </a:cubicBezTo>
                    <a:cubicBezTo>
                      <a:pt x="67" y="285"/>
                      <a:pt x="67" y="285"/>
                      <a:pt x="67" y="286"/>
                    </a:cubicBezTo>
                    <a:cubicBezTo>
                      <a:pt x="67" y="286"/>
                      <a:pt x="66" y="287"/>
                      <a:pt x="66" y="287"/>
                    </a:cubicBezTo>
                    <a:cubicBezTo>
                      <a:pt x="66" y="287"/>
                      <a:pt x="66" y="288"/>
                      <a:pt x="65" y="288"/>
                    </a:cubicBezTo>
                    <a:cubicBezTo>
                      <a:pt x="65" y="289"/>
                      <a:pt x="65" y="289"/>
                      <a:pt x="65" y="289"/>
                    </a:cubicBezTo>
                    <a:cubicBezTo>
                      <a:pt x="65" y="289"/>
                      <a:pt x="65" y="289"/>
                      <a:pt x="65" y="290"/>
                    </a:cubicBezTo>
                    <a:cubicBezTo>
                      <a:pt x="65" y="290"/>
                      <a:pt x="64" y="290"/>
                      <a:pt x="63" y="291"/>
                    </a:cubicBezTo>
                    <a:cubicBezTo>
                      <a:pt x="63" y="291"/>
                      <a:pt x="63" y="292"/>
                      <a:pt x="63" y="292"/>
                    </a:cubicBezTo>
                    <a:cubicBezTo>
                      <a:pt x="63" y="293"/>
                      <a:pt x="62" y="293"/>
                      <a:pt x="62" y="294"/>
                    </a:cubicBezTo>
                    <a:cubicBezTo>
                      <a:pt x="62" y="294"/>
                      <a:pt x="62" y="294"/>
                      <a:pt x="62" y="294"/>
                    </a:cubicBezTo>
                    <a:cubicBezTo>
                      <a:pt x="62" y="294"/>
                      <a:pt x="62" y="295"/>
                      <a:pt x="62" y="295"/>
                    </a:cubicBezTo>
                    <a:cubicBezTo>
                      <a:pt x="62" y="295"/>
                      <a:pt x="61" y="295"/>
                      <a:pt x="61" y="295"/>
                    </a:cubicBezTo>
                    <a:cubicBezTo>
                      <a:pt x="61" y="296"/>
                      <a:pt x="61" y="296"/>
                      <a:pt x="61" y="297"/>
                    </a:cubicBezTo>
                    <a:cubicBezTo>
                      <a:pt x="61" y="298"/>
                      <a:pt x="61" y="298"/>
                      <a:pt x="61" y="298"/>
                    </a:cubicBezTo>
                    <a:cubicBezTo>
                      <a:pt x="60" y="298"/>
                      <a:pt x="60" y="299"/>
                      <a:pt x="60" y="299"/>
                    </a:cubicBezTo>
                    <a:cubicBezTo>
                      <a:pt x="59" y="299"/>
                      <a:pt x="60" y="299"/>
                      <a:pt x="60" y="300"/>
                    </a:cubicBezTo>
                    <a:cubicBezTo>
                      <a:pt x="59" y="300"/>
                      <a:pt x="59" y="301"/>
                      <a:pt x="60" y="301"/>
                    </a:cubicBezTo>
                    <a:cubicBezTo>
                      <a:pt x="60" y="301"/>
                      <a:pt x="60" y="301"/>
                      <a:pt x="62" y="302"/>
                    </a:cubicBezTo>
                    <a:cubicBezTo>
                      <a:pt x="64" y="302"/>
                      <a:pt x="65" y="302"/>
                      <a:pt x="67" y="302"/>
                    </a:cubicBezTo>
                    <a:cubicBezTo>
                      <a:pt x="69" y="302"/>
                      <a:pt x="70" y="302"/>
                      <a:pt x="70" y="301"/>
                    </a:cubicBezTo>
                    <a:cubicBezTo>
                      <a:pt x="70" y="301"/>
                      <a:pt x="70" y="301"/>
                      <a:pt x="71" y="301"/>
                    </a:cubicBezTo>
                    <a:cubicBezTo>
                      <a:pt x="72" y="301"/>
                      <a:pt x="76" y="301"/>
                      <a:pt x="77" y="301"/>
                    </a:cubicBezTo>
                    <a:cubicBezTo>
                      <a:pt x="83" y="299"/>
                      <a:pt x="83" y="297"/>
                      <a:pt x="83" y="297"/>
                    </a:cubicBezTo>
                    <a:cubicBezTo>
                      <a:pt x="83" y="296"/>
                      <a:pt x="83" y="296"/>
                      <a:pt x="83" y="296"/>
                    </a:cubicBezTo>
                    <a:cubicBezTo>
                      <a:pt x="84" y="296"/>
                      <a:pt x="84" y="296"/>
                      <a:pt x="84" y="296"/>
                    </a:cubicBezTo>
                    <a:cubicBezTo>
                      <a:pt x="84" y="296"/>
                      <a:pt x="85" y="295"/>
                      <a:pt x="86" y="294"/>
                    </a:cubicBezTo>
                    <a:cubicBezTo>
                      <a:pt x="86" y="294"/>
                      <a:pt x="86" y="293"/>
                      <a:pt x="86" y="293"/>
                    </a:cubicBezTo>
                    <a:cubicBezTo>
                      <a:pt x="86" y="292"/>
                      <a:pt x="86" y="290"/>
                      <a:pt x="86" y="289"/>
                    </a:cubicBezTo>
                    <a:cubicBezTo>
                      <a:pt x="86" y="288"/>
                      <a:pt x="86" y="288"/>
                      <a:pt x="85" y="288"/>
                    </a:cubicBezTo>
                    <a:cubicBezTo>
                      <a:pt x="85" y="288"/>
                      <a:pt x="85" y="288"/>
                      <a:pt x="85" y="288"/>
                    </a:cubicBezTo>
                    <a:cubicBezTo>
                      <a:pt x="85" y="288"/>
                      <a:pt x="85" y="288"/>
                      <a:pt x="86" y="287"/>
                    </a:cubicBezTo>
                    <a:cubicBezTo>
                      <a:pt x="86" y="287"/>
                      <a:pt x="86" y="287"/>
                      <a:pt x="86" y="287"/>
                    </a:cubicBezTo>
                    <a:cubicBezTo>
                      <a:pt x="86" y="286"/>
                      <a:pt x="86" y="286"/>
                      <a:pt x="86" y="286"/>
                    </a:cubicBezTo>
                    <a:cubicBezTo>
                      <a:pt x="86" y="285"/>
                      <a:pt x="86" y="283"/>
                      <a:pt x="86" y="283"/>
                    </a:cubicBezTo>
                    <a:cubicBezTo>
                      <a:pt x="87" y="282"/>
                      <a:pt x="87" y="282"/>
                      <a:pt x="87" y="282"/>
                    </a:cubicBezTo>
                    <a:cubicBezTo>
                      <a:pt x="87" y="282"/>
                      <a:pt x="87" y="282"/>
                      <a:pt x="87" y="281"/>
                    </a:cubicBezTo>
                    <a:cubicBezTo>
                      <a:pt x="87" y="281"/>
                      <a:pt x="87" y="280"/>
                      <a:pt x="88" y="279"/>
                    </a:cubicBezTo>
                    <a:cubicBezTo>
                      <a:pt x="88" y="277"/>
                      <a:pt x="88" y="277"/>
                      <a:pt x="88" y="277"/>
                    </a:cubicBezTo>
                    <a:cubicBezTo>
                      <a:pt x="88" y="277"/>
                      <a:pt x="89" y="277"/>
                      <a:pt x="89" y="276"/>
                    </a:cubicBezTo>
                    <a:cubicBezTo>
                      <a:pt x="89" y="276"/>
                      <a:pt x="89" y="273"/>
                      <a:pt x="89" y="272"/>
                    </a:cubicBezTo>
                    <a:cubicBezTo>
                      <a:pt x="90" y="270"/>
                      <a:pt x="90" y="267"/>
                      <a:pt x="90" y="266"/>
                    </a:cubicBezTo>
                    <a:cubicBezTo>
                      <a:pt x="90" y="265"/>
                      <a:pt x="90" y="261"/>
                      <a:pt x="90" y="259"/>
                    </a:cubicBezTo>
                    <a:cubicBezTo>
                      <a:pt x="90" y="258"/>
                      <a:pt x="91" y="250"/>
                      <a:pt x="91" y="247"/>
                    </a:cubicBezTo>
                    <a:cubicBezTo>
                      <a:pt x="91" y="245"/>
                      <a:pt x="91" y="236"/>
                      <a:pt x="91" y="235"/>
                    </a:cubicBezTo>
                    <a:cubicBezTo>
                      <a:pt x="91" y="234"/>
                      <a:pt x="91" y="223"/>
                      <a:pt x="91" y="221"/>
                    </a:cubicBezTo>
                    <a:cubicBezTo>
                      <a:pt x="91" y="219"/>
                      <a:pt x="91" y="213"/>
                      <a:pt x="91" y="213"/>
                    </a:cubicBezTo>
                    <a:cubicBezTo>
                      <a:pt x="91" y="213"/>
                      <a:pt x="91" y="212"/>
                      <a:pt x="91" y="212"/>
                    </a:cubicBezTo>
                    <a:cubicBezTo>
                      <a:pt x="91" y="211"/>
                      <a:pt x="91" y="198"/>
                      <a:pt x="91" y="196"/>
                    </a:cubicBezTo>
                    <a:cubicBezTo>
                      <a:pt x="91" y="194"/>
                      <a:pt x="90" y="184"/>
                      <a:pt x="90" y="183"/>
                    </a:cubicBezTo>
                    <a:cubicBezTo>
                      <a:pt x="90" y="182"/>
                      <a:pt x="90" y="167"/>
                      <a:pt x="90" y="166"/>
                    </a:cubicBezTo>
                    <a:cubicBezTo>
                      <a:pt x="90" y="166"/>
                      <a:pt x="90" y="166"/>
                      <a:pt x="90" y="166"/>
                    </a:cubicBezTo>
                    <a:cubicBezTo>
                      <a:pt x="90" y="167"/>
                      <a:pt x="91" y="168"/>
                      <a:pt x="91" y="168"/>
                    </a:cubicBezTo>
                    <a:cubicBezTo>
                      <a:pt x="92" y="169"/>
                      <a:pt x="92" y="169"/>
                      <a:pt x="93" y="169"/>
                    </a:cubicBezTo>
                    <a:cubicBezTo>
                      <a:pt x="93" y="169"/>
                      <a:pt x="94" y="170"/>
                      <a:pt x="94" y="170"/>
                    </a:cubicBezTo>
                    <a:cubicBezTo>
                      <a:pt x="95" y="170"/>
                      <a:pt x="96" y="170"/>
                      <a:pt x="97" y="170"/>
                    </a:cubicBezTo>
                    <a:cubicBezTo>
                      <a:pt x="98" y="170"/>
                      <a:pt x="100" y="170"/>
                      <a:pt x="100" y="170"/>
                    </a:cubicBezTo>
                    <a:cubicBezTo>
                      <a:pt x="101" y="170"/>
                      <a:pt x="103" y="169"/>
                      <a:pt x="103" y="169"/>
                    </a:cubicBezTo>
                    <a:cubicBezTo>
                      <a:pt x="104" y="169"/>
                      <a:pt x="105" y="168"/>
                      <a:pt x="106" y="168"/>
                    </a:cubicBezTo>
                    <a:cubicBezTo>
                      <a:pt x="106" y="168"/>
                      <a:pt x="107" y="168"/>
                      <a:pt x="107" y="167"/>
                    </a:cubicBezTo>
                    <a:cubicBezTo>
                      <a:pt x="108" y="167"/>
                      <a:pt x="108" y="167"/>
                      <a:pt x="108" y="167"/>
                    </a:cubicBezTo>
                    <a:cubicBezTo>
                      <a:pt x="108" y="166"/>
                      <a:pt x="107" y="164"/>
                      <a:pt x="107" y="163"/>
                    </a:cubicBezTo>
                    <a:cubicBezTo>
                      <a:pt x="107" y="163"/>
                      <a:pt x="107" y="161"/>
                      <a:pt x="107" y="160"/>
                    </a:cubicBezTo>
                    <a:cubicBezTo>
                      <a:pt x="107" y="159"/>
                      <a:pt x="107" y="158"/>
                      <a:pt x="107" y="156"/>
                    </a:cubicBezTo>
                    <a:cubicBezTo>
                      <a:pt x="107" y="155"/>
                      <a:pt x="107" y="153"/>
                      <a:pt x="107" y="152"/>
                    </a:cubicBezTo>
                    <a:cubicBezTo>
                      <a:pt x="107" y="152"/>
                      <a:pt x="107" y="150"/>
                      <a:pt x="107" y="149"/>
                    </a:cubicBezTo>
                    <a:cubicBezTo>
                      <a:pt x="107" y="148"/>
                      <a:pt x="107" y="147"/>
                      <a:pt x="106" y="145"/>
                    </a:cubicBezTo>
                    <a:cubicBezTo>
                      <a:pt x="106" y="144"/>
                      <a:pt x="106" y="142"/>
                      <a:pt x="106" y="142"/>
                    </a:cubicBezTo>
                    <a:cubicBezTo>
                      <a:pt x="106" y="141"/>
                      <a:pt x="106" y="140"/>
                      <a:pt x="106" y="139"/>
                    </a:cubicBezTo>
                    <a:cubicBezTo>
                      <a:pt x="106" y="137"/>
                      <a:pt x="105" y="132"/>
                      <a:pt x="105" y="131"/>
                    </a:cubicBezTo>
                    <a:cubicBezTo>
                      <a:pt x="105" y="131"/>
                      <a:pt x="105" y="131"/>
                      <a:pt x="105" y="131"/>
                    </a:cubicBezTo>
                    <a:cubicBezTo>
                      <a:pt x="106" y="130"/>
                      <a:pt x="105" y="130"/>
                      <a:pt x="105" y="129"/>
                    </a:cubicBezTo>
                    <a:cubicBezTo>
                      <a:pt x="105" y="129"/>
                      <a:pt x="105" y="128"/>
                      <a:pt x="105" y="127"/>
                    </a:cubicBezTo>
                    <a:cubicBezTo>
                      <a:pt x="105" y="126"/>
                      <a:pt x="104" y="123"/>
                      <a:pt x="104" y="123"/>
                    </a:cubicBezTo>
                    <a:cubicBezTo>
                      <a:pt x="104" y="122"/>
                      <a:pt x="104" y="122"/>
                      <a:pt x="104" y="122"/>
                    </a:cubicBezTo>
                    <a:cubicBezTo>
                      <a:pt x="104" y="122"/>
                      <a:pt x="104" y="122"/>
                      <a:pt x="104" y="122"/>
                    </a:cubicBezTo>
                    <a:cubicBezTo>
                      <a:pt x="104" y="122"/>
                      <a:pt x="104" y="121"/>
                      <a:pt x="104" y="121"/>
                    </a:cubicBezTo>
                    <a:cubicBezTo>
                      <a:pt x="104" y="121"/>
                      <a:pt x="104" y="120"/>
                      <a:pt x="104" y="120"/>
                    </a:cubicBezTo>
                    <a:cubicBezTo>
                      <a:pt x="105" y="119"/>
                      <a:pt x="108" y="116"/>
                      <a:pt x="109" y="115"/>
                    </a:cubicBezTo>
                    <a:cubicBezTo>
                      <a:pt x="110" y="114"/>
                      <a:pt x="115" y="107"/>
                      <a:pt x="116" y="106"/>
                    </a:cubicBezTo>
                    <a:cubicBezTo>
                      <a:pt x="116" y="105"/>
                      <a:pt x="118" y="103"/>
                      <a:pt x="119" y="102"/>
                    </a:cubicBezTo>
                    <a:cubicBezTo>
                      <a:pt x="120" y="101"/>
                      <a:pt x="121" y="99"/>
                      <a:pt x="121" y="98"/>
                    </a:cubicBezTo>
                    <a:cubicBezTo>
                      <a:pt x="122" y="98"/>
                      <a:pt x="123" y="96"/>
                      <a:pt x="123" y="96"/>
                    </a:cubicBezTo>
                    <a:cubicBezTo>
                      <a:pt x="123" y="95"/>
                      <a:pt x="124" y="93"/>
                      <a:pt x="124" y="93"/>
                    </a:cubicBezTo>
                    <a:cubicBezTo>
                      <a:pt x="125" y="92"/>
                      <a:pt x="125" y="91"/>
                      <a:pt x="125" y="90"/>
                    </a:cubicBezTo>
                    <a:cubicBezTo>
                      <a:pt x="126" y="87"/>
                      <a:pt x="124" y="83"/>
                      <a:pt x="124" y="83"/>
                    </a:cubicBezTo>
                    <a:close/>
                    <a:moveTo>
                      <a:pt x="23" y="100"/>
                    </a:moveTo>
                    <a:cubicBezTo>
                      <a:pt x="23" y="101"/>
                      <a:pt x="23" y="102"/>
                      <a:pt x="23" y="102"/>
                    </a:cubicBezTo>
                    <a:cubicBezTo>
                      <a:pt x="23" y="102"/>
                      <a:pt x="22" y="101"/>
                      <a:pt x="22" y="101"/>
                    </a:cubicBezTo>
                    <a:cubicBezTo>
                      <a:pt x="22" y="100"/>
                      <a:pt x="21" y="98"/>
                      <a:pt x="21" y="98"/>
                    </a:cubicBezTo>
                    <a:cubicBezTo>
                      <a:pt x="21" y="97"/>
                      <a:pt x="20" y="96"/>
                      <a:pt x="20" y="96"/>
                    </a:cubicBezTo>
                    <a:cubicBezTo>
                      <a:pt x="20" y="95"/>
                      <a:pt x="20" y="95"/>
                      <a:pt x="20" y="95"/>
                    </a:cubicBezTo>
                    <a:cubicBezTo>
                      <a:pt x="20" y="95"/>
                      <a:pt x="20" y="95"/>
                      <a:pt x="20" y="94"/>
                    </a:cubicBezTo>
                    <a:cubicBezTo>
                      <a:pt x="20" y="94"/>
                      <a:pt x="22" y="93"/>
                      <a:pt x="22" y="93"/>
                    </a:cubicBezTo>
                    <a:cubicBezTo>
                      <a:pt x="22" y="92"/>
                      <a:pt x="22" y="92"/>
                      <a:pt x="22" y="91"/>
                    </a:cubicBezTo>
                    <a:cubicBezTo>
                      <a:pt x="22" y="90"/>
                      <a:pt x="22" y="88"/>
                      <a:pt x="22" y="87"/>
                    </a:cubicBezTo>
                    <a:cubicBezTo>
                      <a:pt x="22" y="87"/>
                      <a:pt x="23" y="87"/>
                      <a:pt x="23" y="87"/>
                    </a:cubicBezTo>
                    <a:cubicBezTo>
                      <a:pt x="23" y="88"/>
                      <a:pt x="23" y="91"/>
                      <a:pt x="23" y="92"/>
                    </a:cubicBezTo>
                    <a:cubicBezTo>
                      <a:pt x="23" y="93"/>
                      <a:pt x="23" y="99"/>
                      <a:pt x="23" y="100"/>
                    </a:cubicBezTo>
                    <a:close/>
                    <a:moveTo>
                      <a:pt x="41" y="279"/>
                    </a:moveTo>
                    <a:cubicBezTo>
                      <a:pt x="41" y="280"/>
                      <a:pt x="40" y="279"/>
                      <a:pt x="41" y="279"/>
                    </a:cubicBezTo>
                    <a:cubicBezTo>
                      <a:pt x="41" y="279"/>
                      <a:pt x="41" y="278"/>
                      <a:pt x="41" y="279"/>
                    </a:cubicBezTo>
                    <a:close/>
                    <a:moveTo>
                      <a:pt x="69" y="238"/>
                    </a:moveTo>
                    <a:cubicBezTo>
                      <a:pt x="68" y="239"/>
                      <a:pt x="67" y="241"/>
                      <a:pt x="67" y="242"/>
                    </a:cubicBezTo>
                    <a:cubicBezTo>
                      <a:pt x="67" y="243"/>
                      <a:pt x="67" y="243"/>
                      <a:pt x="67" y="243"/>
                    </a:cubicBezTo>
                    <a:cubicBezTo>
                      <a:pt x="66" y="244"/>
                      <a:pt x="66" y="245"/>
                      <a:pt x="66" y="245"/>
                    </a:cubicBezTo>
                    <a:cubicBezTo>
                      <a:pt x="66" y="246"/>
                      <a:pt x="66" y="246"/>
                      <a:pt x="66" y="246"/>
                    </a:cubicBezTo>
                    <a:cubicBezTo>
                      <a:pt x="66" y="247"/>
                      <a:pt x="65" y="249"/>
                      <a:pt x="65" y="251"/>
                    </a:cubicBezTo>
                    <a:cubicBezTo>
                      <a:pt x="65" y="252"/>
                      <a:pt x="65" y="256"/>
                      <a:pt x="64" y="257"/>
                    </a:cubicBezTo>
                    <a:cubicBezTo>
                      <a:pt x="64" y="258"/>
                      <a:pt x="64" y="260"/>
                      <a:pt x="64" y="260"/>
                    </a:cubicBezTo>
                    <a:cubicBezTo>
                      <a:pt x="64" y="260"/>
                      <a:pt x="64" y="261"/>
                      <a:pt x="63" y="260"/>
                    </a:cubicBezTo>
                    <a:cubicBezTo>
                      <a:pt x="63" y="259"/>
                      <a:pt x="61" y="256"/>
                      <a:pt x="61" y="255"/>
                    </a:cubicBezTo>
                    <a:cubicBezTo>
                      <a:pt x="60" y="253"/>
                      <a:pt x="60" y="252"/>
                      <a:pt x="60" y="252"/>
                    </a:cubicBezTo>
                    <a:cubicBezTo>
                      <a:pt x="60" y="251"/>
                      <a:pt x="60" y="250"/>
                      <a:pt x="60" y="249"/>
                    </a:cubicBezTo>
                    <a:cubicBezTo>
                      <a:pt x="60" y="249"/>
                      <a:pt x="60" y="244"/>
                      <a:pt x="60" y="242"/>
                    </a:cubicBezTo>
                    <a:cubicBezTo>
                      <a:pt x="60" y="240"/>
                      <a:pt x="60" y="237"/>
                      <a:pt x="60" y="236"/>
                    </a:cubicBezTo>
                    <a:cubicBezTo>
                      <a:pt x="61" y="234"/>
                      <a:pt x="60" y="233"/>
                      <a:pt x="61" y="232"/>
                    </a:cubicBezTo>
                    <a:cubicBezTo>
                      <a:pt x="61" y="231"/>
                      <a:pt x="61" y="230"/>
                      <a:pt x="61" y="229"/>
                    </a:cubicBezTo>
                    <a:cubicBezTo>
                      <a:pt x="61" y="229"/>
                      <a:pt x="61" y="228"/>
                      <a:pt x="61" y="227"/>
                    </a:cubicBezTo>
                    <a:cubicBezTo>
                      <a:pt x="61" y="227"/>
                      <a:pt x="61" y="225"/>
                      <a:pt x="61" y="224"/>
                    </a:cubicBezTo>
                    <a:cubicBezTo>
                      <a:pt x="61" y="223"/>
                      <a:pt x="61" y="221"/>
                      <a:pt x="61" y="219"/>
                    </a:cubicBezTo>
                    <a:cubicBezTo>
                      <a:pt x="62" y="217"/>
                      <a:pt x="62" y="216"/>
                      <a:pt x="62" y="215"/>
                    </a:cubicBezTo>
                    <a:cubicBezTo>
                      <a:pt x="62" y="215"/>
                      <a:pt x="62" y="213"/>
                      <a:pt x="61" y="211"/>
                    </a:cubicBezTo>
                    <a:cubicBezTo>
                      <a:pt x="61" y="210"/>
                      <a:pt x="61" y="205"/>
                      <a:pt x="61" y="204"/>
                    </a:cubicBezTo>
                    <a:cubicBezTo>
                      <a:pt x="61" y="203"/>
                      <a:pt x="61" y="202"/>
                      <a:pt x="61" y="202"/>
                    </a:cubicBezTo>
                    <a:cubicBezTo>
                      <a:pt x="61" y="202"/>
                      <a:pt x="61" y="201"/>
                      <a:pt x="62" y="202"/>
                    </a:cubicBezTo>
                    <a:cubicBezTo>
                      <a:pt x="62" y="203"/>
                      <a:pt x="62" y="204"/>
                      <a:pt x="62" y="205"/>
                    </a:cubicBezTo>
                    <a:cubicBezTo>
                      <a:pt x="62" y="207"/>
                      <a:pt x="63" y="209"/>
                      <a:pt x="63" y="209"/>
                    </a:cubicBezTo>
                    <a:cubicBezTo>
                      <a:pt x="63" y="210"/>
                      <a:pt x="63" y="210"/>
                      <a:pt x="63" y="210"/>
                    </a:cubicBezTo>
                    <a:cubicBezTo>
                      <a:pt x="63" y="211"/>
                      <a:pt x="63" y="211"/>
                      <a:pt x="63" y="212"/>
                    </a:cubicBezTo>
                    <a:cubicBezTo>
                      <a:pt x="63" y="212"/>
                      <a:pt x="64" y="214"/>
                      <a:pt x="65" y="216"/>
                    </a:cubicBezTo>
                    <a:cubicBezTo>
                      <a:pt x="65" y="217"/>
                      <a:pt x="66" y="219"/>
                      <a:pt x="66" y="220"/>
                    </a:cubicBezTo>
                    <a:cubicBezTo>
                      <a:pt x="67" y="220"/>
                      <a:pt x="67" y="222"/>
                      <a:pt x="68" y="223"/>
                    </a:cubicBezTo>
                    <a:cubicBezTo>
                      <a:pt x="68" y="224"/>
                      <a:pt x="68" y="225"/>
                      <a:pt x="68" y="226"/>
                    </a:cubicBezTo>
                    <a:cubicBezTo>
                      <a:pt x="68" y="226"/>
                      <a:pt x="68" y="228"/>
                      <a:pt x="68" y="228"/>
                    </a:cubicBezTo>
                    <a:cubicBezTo>
                      <a:pt x="68" y="229"/>
                      <a:pt x="69" y="230"/>
                      <a:pt x="69" y="231"/>
                    </a:cubicBezTo>
                    <a:cubicBezTo>
                      <a:pt x="69" y="232"/>
                      <a:pt x="69" y="233"/>
                      <a:pt x="69" y="234"/>
                    </a:cubicBezTo>
                    <a:cubicBezTo>
                      <a:pt x="69" y="234"/>
                      <a:pt x="69" y="234"/>
                      <a:pt x="69" y="235"/>
                    </a:cubicBezTo>
                    <a:cubicBezTo>
                      <a:pt x="69" y="235"/>
                      <a:pt x="69" y="236"/>
                      <a:pt x="69" y="236"/>
                    </a:cubicBezTo>
                    <a:cubicBezTo>
                      <a:pt x="69" y="236"/>
                      <a:pt x="69" y="236"/>
                      <a:pt x="69" y="238"/>
                    </a:cubicBezTo>
                    <a:close/>
                    <a:moveTo>
                      <a:pt x="102" y="92"/>
                    </a:moveTo>
                    <a:cubicBezTo>
                      <a:pt x="102" y="93"/>
                      <a:pt x="101" y="94"/>
                      <a:pt x="100" y="95"/>
                    </a:cubicBezTo>
                    <a:cubicBezTo>
                      <a:pt x="100" y="96"/>
                      <a:pt x="99" y="97"/>
                      <a:pt x="99" y="97"/>
                    </a:cubicBezTo>
                    <a:cubicBezTo>
                      <a:pt x="99" y="98"/>
                      <a:pt x="100" y="98"/>
                      <a:pt x="99" y="98"/>
                    </a:cubicBezTo>
                    <a:cubicBezTo>
                      <a:pt x="99" y="99"/>
                      <a:pt x="99" y="99"/>
                      <a:pt x="99" y="98"/>
                    </a:cubicBezTo>
                    <a:cubicBezTo>
                      <a:pt x="99" y="98"/>
                      <a:pt x="98" y="97"/>
                      <a:pt x="98" y="96"/>
                    </a:cubicBezTo>
                    <a:cubicBezTo>
                      <a:pt x="98" y="95"/>
                      <a:pt x="98" y="94"/>
                      <a:pt x="99" y="93"/>
                    </a:cubicBezTo>
                    <a:cubicBezTo>
                      <a:pt x="99" y="91"/>
                      <a:pt x="99" y="90"/>
                      <a:pt x="99" y="89"/>
                    </a:cubicBezTo>
                    <a:cubicBezTo>
                      <a:pt x="99" y="88"/>
                      <a:pt x="99" y="87"/>
                      <a:pt x="99" y="87"/>
                    </a:cubicBezTo>
                    <a:cubicBezTo>
                      <a:pt x="99" y="87"/>
                      <a:pt x="99" y="87"/>
                      <a:pt x="99" y="87"/>
                    </a:cubicBezTo>
                    <a:cubicBezTo>
                      <a:pt x="100" y="87"/>
                      <a:pt x="100" y="87"/>
                      <a:pt x="101" y="87"/>
                    </a:cubicBezTo>
                    <a:cubicBezTo>
                      <a:pt x="101" y="88"/>
                      <a:pt x="102" y="89"/>
                      <a:pt x="102" y="90"/>
                    </a:cubicBezTo>
                    <a:cubicBezTo>
                      <a:pt x="103" y="90"/>
                      <a:pt x="103" y="90"/>
                      <a:pt x="103" y="91"/>
                    </a:cubicBezTo>
                    <a:cubicBezTo>
                      <a:pt x="103" y="91"/>
                      <a:pt x="103" y="91"/>
                      <a:pt x="102" y="92"/>
                    </a:cubicBezTo>
                    <a:close/>
                  </a:path>
                </a:pathLst>
              </a:custGeom>
              <a:solidFill>
                <a:schemeClr val="tx1"/>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Freeform 16"/>
              <p:cNvSpPr>
                <a:spLocks noEditPoints="1"/>
              </p:cNvSpPr>
              <p:nvPr/>
            </p:nvSpPr>
            <p:spPr bwMode="auto">
              <a:xfrm>
                <a:off x="1623982" y="2241779"/>
                <a:ext cx="331451" cy="1082922"/>
              </a:xfrm>
              <a:custGeom>
                <a:avLst/>
                <a:gdLst>
                  <a:gd name="T0" fmla="*/ 87 w 90"/>
                  <a:gd name="T1" fmla="*/ 78 h 294"/>
                  <a:gd name="T2" fmla="*/ 85 w 90"/>
                  <a:gd name="T3" fmla="*/ 59 h 294"/>
                  <a:gd name="T4" fmla="*/ 83 w 90"/>
                  <a:gd name="T5" fmla="*/ 50 h 294"/>
                  <a:gd name="T6" fmla="*/ 76 w 90"/>
                  <a:gd name="T7" fmla="*/ 44 h 294"/>
                  <a:gd name="T8" fmla="*/ 60 w 90"/>
                  <a:gd name="T9" fmla="*/ 37 h 294"/>
                  <a:gd name="T10" fmla="*/ 54 w 90"/>
                  <a:gd name="T11" fmla="*/ 33 h 294"/>
                  <a:gd name="T12" fmla="*/ 51 w 90"/>
                  <a:gd name="T13" fmla="*/ 26 h 294"/>
                  <a:gd name="T14" fmla="*/ 53 w 90"/>
                  <a:gd name="T15" fmla="*/ 17 h 294"/>
                  <a:gd name="T16" fmla="*/ 33 w 90"/>
                  <a:gd name="T17" fmla="*/ 2 h 294"/>
                  <a:gd name="T18" fmla="*/ 26 w 90"/>
                  <a:gd name="T19" fmla="*/ 23 h 294"/>
                  <a:gd name="T20" fmla="*/ 30 w 90"/>
                  <a:gd name="T21" fmla="*/ 33 h 294"/>
                  <a:gd name="T22" fmla="*/ 31 w 90"/>
                  <a:gd name="T23" fmla="*/ 43 h 294"/>
                  <a:gd name="T24" fmla="*/ 22 w 90"/>
                  <a:gd name="T25" fmla="*/ 52 h 294"/>
                  <a:gd name="T26" fmla="*/ 16 w 90"/>
                  <a:gd name="T27" fmla="*/ 58 h 294"/>
                  <a:gd name="T28" fmla="*/ 14 w 90"/>
                  <a:gd name="T29" fmla="*/ 69 h 294"/>
                  <a:gd name="T30" fmla="*/ 13 w 90"/>
                  <a:gd name="T31" fmla="*/ 88 h 294"/>
                  <a:gd name="T32" fmla="*/ 11 w 90"/>
                  <a:gd name="T33" fmla="*/ 100 h 294"/>
                  <a:gd name="T34" fmla="*/ 8 w 90"/>
                  <a:gd name="T35" fmla="*/ 109 h 294"/>
                  <a:gd name="T36" fmla="*/ 9 w 90"/>
                  <a:gd name="T37" fmla="*/ 119 h 294"/>
                  <a:gd name="T38" fmla="*/ 5 w 90"/>
                  <a:gd name="T39" fmla="*/ 128 h 294"/>
                  <a:gd name="T40" fmla="*/ 0 w 90"/>
                  <a:gd name="T41" fmla="*/ 144 h 294"/>
                  <a:gd name="T42" fmla="*/ 9 w 90"/>
                  <a:gd name="T43" fmla="*/ 143 h 294"/>
                  <a:gd name="T44" fmla="*/ 11 w 90"/>
                  <a:gd name="T45" fmla="*/ 160 h 294"/>
                  <a:gd name="T46" fmla="*/ 18 w 90"/>
                  <a:gd name="T47" fmla="*/ 212 h 294"/>
                  <a:gd name="T48" fmla="*/ 24 w 90"/>
                  <a:gd name="T49" fmla="*/ 237 h 294"/>
                  <a:gd name="T50" fmla="*/ 29 w 90"/>
                  <a:gd name="T51" fmla="*/ 261 h 294"/>
                  <a:gd name="T52" fmla="*/ 32 w 90"/>
                  <a:gd name="T53" fmla="*/ 269 h 294"/>
                  <a:gd name="T54" fmla="*/ 30 w 90"/>
                  <a:gd name="T55" fmla="*/ 272 h 294"/>
                  <a:gd name="T56" fmla="*/ 23 w 90"/>
                  <a:gd name="T57" fmla="*/ 274 h 294"/>
                  <a:gd name="T58" fmla="*/ 15 w 90"/>
                  <a:gd name="T59" fmla="*/ 278 h 294"/>
                  <a:gd name="T60" fmla="*/ 15 w 90"/>
                  <a:gd name="T61" fmla="*/ 280 h 294"/>
                  <a:gd name="T62" fmla="*/ 27 w 90"/>
                  <a:gd name="T63" fmla="*/ 283 h 294"/>
                  <a:gd name="T64" fmla="*/ 42 w 90"/>
                  <a:gd name="T65" fmla="*/ 278 h 294"/>
                  <a:gd name="T66" fmla="*/ 50 w 90"/>
                  <a:gd name="T67" fmla="*/ 280 h 294"/>
                  <a:gd name="T68" fmla="*/ 60 w 90"/>
                  <a:gd name="T69" fmla="*/ 278 h 294"/>
                  <a:gd name="T70" fmla="*/ 60 w 90"/>
                  <a:gd name="T71" fmla="*/ 281 h 294"/>
                  <a:gd name="T72" fmla="*/ 56 w 90"/>
                  <a:gd name="T73" fmla="*/ 286 h 294"/>
                  <a:gd name="T74" fmla="*/ 53 w 90"/>
                  <a:gd name="T75" fmla="*/ 290 h 294"/>
                  <a:gd name="T76" fmla="*/ 62 w 90"/>
                  <a:gd name="T77" fmla="*/ 294 h 294"/>
                  <a:gd name="T78" fmla="*/ 79 w 90"/>
                  <a:gd name="T79" fmla="*/ 289 h 294"/>
                  <a:gd name="T80" fmla="*/ 80 w 90"/>
                  <a:gd name="T81" fmla="*/ 280 h 294"/>
                  <a:gd name="T82" fmla="*/ 81 w 90"/>
                  <a:gd name="T83" fmla="*/ 274 h 294"/>
                  <a:gd name="T84" fmla="*/ 77 w 90"/>
                  <a:gd name="T85" fmla="*/ 259 h 294"/>
                  <a:gd name="T86" fmla="*/ 77 w 90"/>
                  <a:gd name="T87" fmla="*/ 235 h 294"/>
                  <a:gd name="T88" fmla="*/ 73 w 90"/>
                  <a:gd name="T89" fmla="*/ 205 h 294"/>
                  <a:gd name="T90" fmla="*/ 72 w 90"/>
                  <a:gd name="T91" fmla="*/ 164 h 294"/>
                  <a:gd name="T92" fmla="*/ 70 w 90"/>
                  <a:gd name="T93" fmla="*/ 143 h 294"/>
                  <a:gd name="T94" fmla="*/ 76 w 90"/>
                  <a:gd name="T95" fmla="*/ 137 h 294"/>
                  <a:gd name="T96" fmla="*/ 81 w 90"/>
                  <a:gd name="T97" fmla="*/ 131 h 294"/>
                  <a:gd name="T98" fmla="*/ 82 w 90"/>
                  <a:gd name="T99" fmla="*/ 125 h 294"/>
                  <a:gd name="T100" fmla="*/ 87 w 90"/>
                  <a:gd name="T101" fmla="*/ 108 h 294"/>
                  <a:gd name="T102" fmla="*/ 52 w 90"/>
                  <a:gd name="T103" fmla="*/ 241 h 294"/>
                  <a:gd name="T104" fmla="*/ 49 w 90"/>
                  <a:gd name="T105" fmla="*/ 211 h 294"/>
                  <a:gd name="T106" fmla="*/ 51 w 90"/>
                  <a:gd name="T107" fmla="*/ 206 h 294"/>
                  <a:gd name="T108" fmla="*/ 53 w 90"/>
                  <a:gd name="T109" fmla="*/ 224 h 294"/>
                  <a:gd name="T110" fmla="*/ 56 w 90"/>
                  <a:gd name="T111" fmla="*/ 250 h 294"/>
                  <a:gd name="T112" fmla="*/ 55 w 90"/>
                  <a:gd name="T113" fmla="*/ 258 h 294"/>
                  <a:gd name="T114" fmla="*/ 56 w 90"/>
                  <a:gd name="T115" fmla="*/ 258 h 294"/>
                  <a:gd name="T116" fmla="*/ 59 w 90"/>
                  <a:gd name="T117" fmla="*/ 276 h 294"/>
                  <a:gd name="T118" fmla="*/ 59 w 90"/>
                  <a:gd name="T119" fmla="*/ 27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 h="294">
                    <a:moveTo>
                      <a:pt x="90" y="95"/>
                    </a:moveTo>
                    <a:cubicBezTo>
                      <a:pt x="90" y="95"/>
                      <a:pt x="90" y="93"/>
                      <a:pt x="90" y="92"/>
                    </a:cubicBezTo>
                    <a:cubicBezTo>
                      <a:pt x="90" y="90"/>
                      <a:pt x="89" y="90"/>
                      <a:pt x="89" y="89"/>
                    </a:cubicBezTo>
                    <a:cubicBezTo>
                      <a:pt x="89" y="88"/>
                      <a:pt x="88" y="85"/>
                      <a:pt x="88" y="84"/>
                    </a:cubicBezTo>
                    <a:cubicBezTo>
                      <a:pt x="88" y="83"/>
                      <a:pt x="88" y="82"/>
                      <a:pt x="88" y="82"/>
                    </a:cubicBezTo>
                    <a:cubicBezTo>
                      <a:pt x="87" y="81"/>
                      <a:pt x="87" y="78"/>
                      <a:pt x="87" y="78"/>
                    </a:cubicBezTo>
                    <a:cubicBezTo>
                      <a:pt x="87" y="78"/>
                      <a:pt x="87" y="77"/>
                      <a:pt x="87" y="76"/>
                    </a:cubicBezTo>
                    <a:cubicBezTo>
                      <a:pt x="87" y="76"/>
                      <a:pt x="87" y="74"/>
                      <a:pt x="87" y="72"/>
                    </a:cubicBezTo>
                    <a:cubicBezTo>
                      <a:pt x="87" y="71"/>
                      <a:pt x="87" y="70"/>
                      <a:pt x="87" y="69"/>
                    </a:cubicBezTo>
                    <a:cubicBezTo>
                      <a:pt x="87" y="68"/>
                      <a:pt x="86" y="65"/>
                      <a:pt x="86" y="64"/>
                    </a:cubicBezTo>
                    <a:cubicBezTo>
                      <a:pt x="86" y="63"/>
                      <a:pt x="85" y="62"/>
                      <a:pt x="85" y="62"/>
                    </a:cubicBezTo>
                    <a:cubicBezTo>
                      <a:pt x="85" y="61"/>
                      <a:pt x="85" y="60"/>
                      <a:pt x="85" y="59"/>
                    </a:cubicBezTo>
                    <a:cubicBezTo>
                      <a:pt x="85" y="59"/>
                      <a:pt x="85" y="58"/>
                      <a:pt x="85" y="57"/>
                    </a:cubicBezTo>
                    <a:cubicBezTo>
                      <a:pt x="85" y="57"/>
                      <a:pt x="84" y="57"/>
                      <a:pt x="84" y="56"/>
                    </a:cubicBezTo>
                    <a:cubicBezTo>
                      <a:pt x="84" y="56"/>
                      <a:pt x="84" y="55"/>
                      <a:pt x="84" y="55"/>
                    </a:cubicBezTo>
                    <a:cubicBezTo>
                      <a:pt x="84" y="54"/>
                      <a:pt x="84" y="54"/>
                      <a:pt x="84" y="54"/>
                    </a:cubicBezTo>
                    <a:cubicBezTo>
                      <a:pt x="84" y="54"/>
                      <a:pt x="84" y="53"/>
                      <a:pt x="84" y="52"/>
                    </a:cubicBezTo>
                    <a:cubicBezTo>
                      <a:pt x="83" y="51"/>
                      <a:pt x="83" y="50"/>
                      <a:pt x="83" y="50"/>
                    </a:cubicBezTo>
                    <a:cubicBezTo>
                      <a:pt x="83" y="49"/>
                      <a:pt x="83" y="49"/>
                      <a:pt x="83" y="48"/>
                    </a:cubicBezTo>
                    <a:cubicBezTo>
                      <a:pt x="82" y="48"/>
                      <a:pt x="82" y="47"/>
                      <a:pt x="82" y="47"/>
                    </a:cubicBezTo>
                    <a:cubicBezTo>
                      <a:pt x="81" y="46"/>
                      <a:pt x="80" y="46"/>
                      <a:pt x="80" y="45"/>
                    </a:cubicBezTo>
                    <a:cubicBezTo>
                      <a:pt x="80" y="45"/>
                      <a:pt x="79" y="45"/>
                      <a:pt x="79" y="45"/>
                    </a:cubicBezTo>
                    <a:cubicBezTo>
                      <a:pt x="79" y="45"/>
                      <a:pt x="78" y="45"/>
                      <a:pt x="78" y="44"/>
                    </a:cubicBezTo>
                    <a:cubicBezTo>
                      <a:pt x="78" y="44"/>
                      <a:pt x="77" y="44"/>
                      <a:pt x="76" y="44"/>
                    </a:cubicBezTo>
                    <a:cubicBezTo>
                      <a:pt x="75" y="44"/>
                      <a:pt x="75" y="43"/>
                      <a:pt x="74" y="43"/>
                    </a:cubicBezTo>
                    <a:cubicBezTo>
                      <a:pt x="74" y="43"/>
                      <a:pt x="71" y="42"/>
                      <a:pt x="70" y="41"/>
                    </a:cubicBezTo>
                    <a:cubicBezTo>
                      <a:pt x="68" y="41"/>
                      <a:pt x="65" y="40"/>
                      <a:pt x="64" y="39"/>
                    </a:cubicBezTo>
                    <a:cubicBezTo>
                      <a:pt x="63" y="39"/>
                      <a:pt x="62" y="38"/>
                      <a:pt x="61" y="38"/>
                    </a:cubicBezTo>
                    <a:cubicBezTo>
                      <a:pt x="61" y="38"/>
                      <a:pt x="60" y="38"/>
                      <a:pt x="60" y="38"/>
                    </a:cubicBezTo>
                    <a:cubicBezTo>
                      <a:pt x="60" y="38"/>
                      <a:pt x="60" y="38"/>
                      <a:pt x="60" y="37"/>
                    </a:cubicBezTo>
                    <a:cubicBezTo>
                      <a:pt x="60" y="37"/>
                      <a:pt x="59" y="37"/>
                      <a:pt x="59" y="37"/>
                    </a:cubicBezTo>
                    <a:cubicBezTo>
                      <a:pt x="59" y="37"/>
                      <a:pt x="59" y="37"/>
                      <a:pt x="59" y="37"/>
                    </a:cubicBezTo>
                    <a:cubicBezTo>
                      <a:pt x="58" y="37"/>
                      <a:pt x="58" y="36"/>
                      <a:pt x="57" y="36"/>
                    </a:cubicBezTo>
                    <a:cubicBezTo>
                      <a:pt x="57" y="35"/>
                      <a:pt x="56" y="34"/>
                      <a:pt x="56" y="34"/>
                    </a:cubicBezTo>
                    <a:cubicBezTo>
                      <a:pt x="56" y="34"/>
                      <a:pt x="56" y="33"/>
                      <a:pt x="55" y="33"/>
                    </a:cubicBezTo>
                    <a:cubicBezTo>
                      <a:pt x="55" y="33"/>
                      <a:pt x="54" y="33"/>
                      <a:pt x="54" y="33"/>
                    </a:cubicBezTo>
                    <a:cubicBezTo>
                      <a:pt x="54" y="33"/>
                      <a:pt x="54" y="33"/>
                      <a:pt x="53" y="33"/>
                    </a:cubicBezTo>
                    <a:cubicBezTo>
                      <a:pt x="53" y="33"/>
                      <a:pt x="53" y="32"/>
                      <a:pt x="52" y="31"/>
                    </a:cubicBezTo>
                    <a:cubicBezTo>
                      <a:pt x="52" y="31"/>
                      <a:pt x="52" y="31"/>
                      <a:pt x="52" y="30"/>
                    </a:cubicBezTo>
                    <a:cubicBezTo>
                      <a:pt x="52" y="30"/>
                      <a:pt x="52" y="30"/>
                      <a:pt x="51" y="30"/>
                    </a:cubicBezTo>
                    <a:cubicBezTo>
                      <a:pt x="51" y="30"/>
                      <a:pt x="51" y="30"/>
                      <a:pt x="51" y="29"/>
                    </a:cubicBezTo>
                    <a:cubicBezTo>
                      <a:pt x="51" y="29"/>
                      <a:pt x="51" y="26"/>
                      <a:pt x="51" y="26"/>
                    </a:cubicBezTo>
                    <a:cubicBezTo>
                      <a:pt x="51" y="25"/>
                      <a:pt x="51" y="25"/>
                      <a:pt x="51" y="25"/>
                    </a:cubicBezTo>
                    <a:cubicBezTo>
                      <a:pt x="51" y="25"/>
                      <a:pt x="52" y="25"/>
                      <a:pt x="52" y="24"/>
                    </a:cubicBezTo>
                    <a:cubicBezTo>
                      <a:pt x="52" y="24"/>
                      <a:pt x="52" y="23"/>
                      <a:pt x="53" y="23"/>
                    </a:cubicBezTo>
                    <a:cubicBezTo>
                      <a:pt x="53" y="22"/>
                      <a:pt x="53" y="22"/>
                      <a:pt x="53" y="21"/>
                    </a:cubicBezTo>
                    <a:cubicBezTo>
                      <a:pt x="53" y="20"/>
                      <a:pt x="53" y="19"/>
                      <a:pt x="53" y="18"/>
                    </a:cubicBezTo>
                    <a:cubicBezTo>
                      <a:pt x="53" y="18"/>
                      <a:pt x="53" y="17"/>
                      <a:pt x="53" y="17"/>
                    </a:cubicBezTo>
                    <a:cubicBezTo>
                      <a:pt x="53" y="16"/>
                      <a:pt x="53" y="16"/>
                      <a:pt x="53" y="16"/>
                    </a:cubicBezTo>
                    <a:cubicBezTo>
                      <a:pt x="52" y="15"/>
                      <a:pt x="52" y="15"/>
                      <a:pt x="52" y="15"/>
                    </a:cubicBezTo>
                    <a:cubicBezTo>
                      <a:pt x="51" y="15"/>
                      <a:pt x="51" y="15"/>
                      <a:pt x="51" y="15"/>
                    </a:cubicBezTo>
                    <a:cubicBezTo>
                      <a:pt x="51" y="14"/>
                      <a:pt x="51" y="11"/>
                      <a:pt x="51" y="10"/>
                    </a:cubicBezTo>
                    <a:cubicBezTo>
                      <a:pt x="49" y="5"/>
                      <a:pt x="46" y="3"/>
                      <a:pt x="43" y="1"/>
                    </a:cubicBezTo>
                    <a:cubicBezTo>
                      <a:pt x="39" y="0"/>
                      <a:pt x="35" y="1"/>
                      <a:pt x="33" y="2"/>
                    </a:cubicBezTo>
                    <a:cubicBezTo>
                      <a:pt x="31" y="3"/>
                      <a:pt x="27" y="5"/>
                      <a:pt x="25" y="8"/>
                    </a:cubicBezTo>
                    <a:cubicBezTo>
                      <a:pt x="24" y="11"/>
                      <a:pt x="25" y="17"/>
                      <a:pt x="26" y="17"/>
                    </a:cubicBezTo>
                    <a:cubicBezTo>
                      <a:pt x="26" y="18"/>
                      <a:pt x="26" y="18"/>
                      <a:pt x="26" y="18"/>
                    </a:cubicBezTo>
                    <a:cubicBezTo>
                      <a:pt x="25" y="18"/>
                      <a:pt x="25" y="19"/>
                      <a:pt x="25" y="19"/>
                    </a:cubicBezTo>
                    <a:cubicBezTo>
                      <a:pt x="25" y="19"/>
                      <a:pt x="25" y="20"/>
                      <a:pt x="25" y="21"/>
                    </a:cubicBezTo>
                    <a:cubicBezTo>
                      <a:pt x="25" y="21"/>
                      <a:pt x="25" y="23"/>
                      <a:pt x="26" y="23"/>
                    </a:cubicBezTo>
                    <a:cubicBezTo>
                      <a:pt x="26" y="24"/>
                      <a:pt x="26" y="25"/>
                      <a:pt x="26" y="25"/>
                    </a:cubicBezTo>
                    <a:cubicBezTo>
                      <a:pt x="26" y="26"/>
                      <a:pt x="27" y="26"/>
                      <a:pt x="27" y="27"/>
                    </a:cubicBezTo>
                    <a:cubicBezTo>
                      <a:pt x="27" y="27"/>
                      <a:pt x="27" y="27"/>
                      <a:pt x="28" y="28"/>
                    </a:cubicBezTo>
                    <a:cubicBezTo>
                      <a:pt x="28" y="28"/>
                      <a:pt x="28" y="28"/>
                      <a:pt x="28" y="28"/>
                    </a:cubicBezTo>
                    <a:cubicBezTo>
                      <a:pt x="28" y="28"/>
                      <a:pt x="28" y="30"/>
                      <a:pt x="29" y="31"/>
                    </a:cubicBezTo>
                    <a:cubicBezTo>
                      <a:pt x="29" y="32"/>
                      <a:pt x="29" y="32"/>
                      <a:pt x="30" y="33"/>
                    </a:cubicBezTo>
                    <a:cubicBezTo>
                      <a:pt x="30" y="34"/>
                      <a:pt x="31" y="34"/>
                      <a:pt x="31" y="35"/>
                    </a:cubicBezTo>
                    <a:cubicBezTo>
                      <a:pt x="32" y="35"/>
                      <a:pt x="32" y="35"/>
                      <a:pt x="32" y="36"/>
                    </a:cubicBezTo>
                    <a:cubicBezTo>
                      <a:pt x="32" y="36"/>
                      <a:pt x="32" y="38"/>
                      <a:pt x="33" y="38"/>
                    </a:cubicBezTo>
                    <a:cubicBezTo>
                      <a:pt x="33" y="38"/>
                      <a:pt x="33" y="38"/>
                      <a:pt x="33" y="39"/>
                    </a:cubicBezTo>
                    <a:cubicBezTo>
                      <a:pt x="32" y="39"/>
                      <a:pt x="32" y="40"/>
                      <a:pt x="32" y="40"/>
                    </a:cubicBezTo>
                    <a:cubicBezTo>
                      <a:pt x="32" y="41"/>
                      <a:pt x="31" y="42"/>
                      <a:pt x="31" y="43"/>
                    </a:cubicBezTo>
                    <a:cubicBezTo>
                      <a:pt x="31" y="43"/>
                      <a:pt x="31" y="44"/>
                      <a:pt x="31" y="44"/>
                    </a:cubicBezTo>
                    <a:cubicBezTo>
                      <a:pt x="31" y="44"/>
                      <a:pt x="31" y="44"/>
                      <a:pt x="31" y="44"/>
                    </a:cubicBezTo>
                    <a:cubicBezTo>
                      <a:pt x="30" y="45"/>
                      <a:pt x="30" y="45"/>
                      <a:pt x="30" y="45"/>
                    </a:cubicBezTo>
                    <a:cubicBezTo>
                      <a:pt x="30" y="45"/>
                      <a:pt x="29" y="46"/>
                      <a:pt x="28" y="46"/>
                    </a:cubicBezTo>
                    <a:cubicBezTo>
                      <a:pt x="28" y="47"/>
                      <a:pt x="26" y="49"/>
                      <a:pt x="25" y="49"/>
                    </a:cubicBezTo>
                    <a:cubicBezTo>
                      <a:pt x="25" y="50"/>
                      <a:pt x="23" y="52"/>
                      <a:pt x="22" y="52"/>
                    </a:cubicBezTo>
                    <a:cubicBezTo>
                      <a:pt x="22" y="53"/>
                      <a:pt x="20" y="54"/>
                      <a:pt x="20" y="54"/>
                    </a:cubicBezTo>
                    <a:cubicBezTo>
                      <a:pt x="19" y="55"/>
                      <a:pt x="19" y="55"/>
                      <a:pt x="19" y="55"/>
                    </a:cubicBezTo>
                    <a:cubicBezTo>
                      <a:pt x="18" y="55"/>
                      <a:pt x="18" y="55"/>
                      <a:pt x="18" y="56"/>
                    </a:cubicBezTo>
                    <a:cubicBezTo>
                      <a:pt x="18" y="56"/>
                      <a:pt x="17" y="56"/>
                      <a:pt x="17" y="57"/>
                    </a:cubicBezTo>
                    <a:cubicBezTo>
                      <a:pt x="17" y="57"/>
                      <a:pt x="16" y="57"/>
                      <a:pt x="16" y="57"/>
                    </a:cubicBezTo>
                    <a:cubicBezTo>
                      <a:pt x="16" y="58"/>
                      <a:pt x="16" y="58"/>
                      <a:pt x="16" y="58"/>
                    </a:cubicBezTo>
                    <a:cubicBezTo>
                      <a:pt x="16" y="59"/>
                      <a:pt x="16" y="59"/>
                      <a:pt x="15" y="59"/>
                    </a:cubicBezTo>
                    <a:cubicBezTo>
                      <a:pt x="15" y="59"/>
                      <a:pt x="15" y="60"/>
                      <a:pt x="15" y="60"/>
                    </a:cubicBezTo>
                    <a:cubicBezTo>
                      <a:pt x="15" y="61"/>
                      <a:pt x="15" y="61"/>
                      <a:pt x="14" y="62"/>
                    </a:cubicBezTo>
                    <a:cubicBezTo>
                      <a:pt x="14" y="62"/>
                      <a:pt x="14" y="63"/>
                      <a:pt x="14" y="64"/>
                    </a:cubicBezTo>
                    <a:cubicBezTo>
                      <a:pt x="14" y="65"/>
                      <a:pt x="14" y="66"/>
                      <a:pt x="14" y="67"/>
                    </a:cubicBezTo>
                    <a:cubicBezTo>
                      <a:pt x="14" y="67"/>
                      <a:pt x="14" y="69"/>
                      <a:pt x="14" y="69"/>
                    </a:cubicBezTo>
                    <a:cubicBezTo>
                      <a:pt x="14" y="70"/>
                      <a:pt x="14" y="70"/>
                      <a:pt x="14" y="71"/>
                    </a:cubicBezTo>
                    <a:cubicBezTo>
                      <a:pt x="14" y="71"/>
                      <a:pt x="13" y="73"/>
                      <a:pt x="13" y="74"/>
                    </a:cubicBezTo>
                    <a:cubicBezTo>
                      <a:pt x="13" y="75"/>
                      <a:pt x="13" y="77"/>
                      <a:pt x="13" y="78"/>
                    </a:cubicBezTo>
                    <a:cubicBezTo>
                      <a:pt x="13" y="79"/>
                      <a:pt x="13" y="80"/>
                      <a:pt x="13" y="81"/>
                    </a:cubicBezTo>
                    <a:cubicBezTo>
                      <a:pt x="13" y="81"/>
                      <a:pt x="13" y="83"/>
                      <a:pt x="13" y="84"/>
                    </a:cubicBezTo>
                    <a:cubicBezTo>
                      <a:pt x="13" y="86"/>
                      <a:pt x="13" y="88"/>
                      <a:pt x="13" y="88"/>
                    </a:cubicBezTo>
                    <a:cubicBezTo>
                      <a:pt x="13" y="89"/>
                      <a:pt x="12" y="91"/>
                      <a:pt x="12" y="91"/>
                    </a:cubicBezTo>
                    <a:cubicBezTo>
                      <a:pt x="12" y="92"/>
                      <a:pt x="12" y="93"/>
                      <a:pt x="12" y="93"/>
                    </a:cubicBezTo>
                    <a:cubicBezTo>
                      <a:pt x="12" y="94"/>
                      <a:pt x="12" y="95"/>
                      <a:pt x="12" y="95"/>
                    </a:cubicBezTo>
                    <a:cubicBezTo>
                      <a:pt x="12" y="96"/>
                      <a:pt x="11" y="97"/>
                      <a:pt x="11" y="97"/>
                    </a:cubicBezTo>
                    <a:cubicBezTo>
                      <a:pt x="11" y="98"/>
                      <a:pt x="12" y="99"/>
                      <a:pt x="12" y="99"/>
                    </a:cubicBezTo>
                    <a:cubicBezTo>
                      <a:pt x="11" y="100"/>
                      <a:pt x="12" y="100"/>
                      <a:pt x="11" y="100"/>
                    </a:cubicBezTo>
                    <a:cubicBezTo>
                      <a:pt x="11" y="100"/>
                      <a:pt x="10" y="101"/>
                      <a:pt x="10" y="102"/>
                    </a:cubicBezTo>
                    <a:cubicBezTo>
                      <a:pt x="10" y="102"/>
                      <a:pt x="10" y="103"/>
                      <a:pt x="10" y="103"/>
                    </a:cubicBezTo>
                    <a:cubicBezTo>
                      <a:pt x="10" y="104"/>
                      <a:pt x="10" y="105"/>
                      <a:pt x="10" y="105"/>
                    </a:cubicBezTo>
                    <a:cubicBezTo>
                      <a:pt x="10" y="106"/>
                      <a:pt x="10" y="106"/>
                      <a:pt x="10" y="106"/>
                    </a:cubicBezTo>
                    <a:cubicBezTo>
                      <a:pt x="10" y="107"/>
                      <a:pt x="9" y="108"/>
                      <a:pt x="9" y="108"/>
                    </a:cubicBezTo>
                    <a:cubicBezTo>
                      <a:pt x="9" y="108"/>
                      <a:pt x="9" y="109"/>
                      <a:pt x="8" y="109"/>
                    </a:cubicBezTo>
                    <a:cubicBezTo>
                      <a:pt x="8" y="110"/>
                      <a:pt x="8" y="110"/>
                      <a:pt x="8" y="111"/>
                    </a:cubicBezTo>
                    <a:cubicBezTo>
                      <a:pt x="8" y="111"/>
                      <a:pt x="9" y="113"/>
                      <a:pt x="9" y="114"/>
                    </a:cubicBezTo>
                    <a:cubicBezTo>
                      <a:pt x="9" y="114"/>
                      <a:pt x="10" y="116"/>
                      <a:pt x="10" y="116"/>
                    </a:cubicBezTo>
                    <a:cubicBezTo>
                      <a:pt x="10" y="116"/>
                      <a:pt x="10" y="116"/>
                      <a:pt x="10" y="116"/>
                    </a:cubicBezTo>
                    <a:cubicBezTo>
                      <a:pt x="10" y="117"/>
                      <a:pt x="10" y="117"/>
                      <a:pt x="9" y="117"/>
                    </a:cubicBezTo>
                    <a:cubicBezTo>
                      <a:pt x="9" y="118"/>
                      <a:pt x="9" y="118"/>
                      <a:pt x="9" y="119"/>
                    </a:cubicBezTo>
                    <a:cubicBezTo>
                      <a:pt x="9" y="119"/>
                      <a:pt x="9" y="120"/>
                      <a:pt x="9" y="120"/>
                    </a:cubicBezTo>
                    <a:cubicBezTo>
                      <a:pt x="9" y="121"/>
                      <a:pt x="9" y="121"/>
                      <a:pt x="9" y="121"/>
                    </a:cubicBezTo>
                    <a:cubicBezTo>
                      <a:pt x="9" y="121"/>
                      <a:pt x="9" y="121"/>
                      <a:pt x="9" y="122"/>
                    </a:cubicBezTo>
                    <a:cubicBezTo>
                      <a:pt x="9" y="122"/>
                      <a:pt x="9" y="122"/>
                      <a:pt x="8" y="122"/>
                    </a:cubicBezTo>
                    <a:cubicBezTo>
                      <a:pt x="8" y="123"/>
                      <a:pt x="7" y="124"/>
                      <a:pt x="7" y="125"/>
                    </a:cubicBezTo>
                    <a:cubicBezTo>
                      <a:pt x="6" y="125"/>
                      <a:pt x="5" y="127"/>
                      <a:pt x="5" y="128"/>
                    </a:cubicBezTo>
                    <a:cubicBezTo>
                      <a:pt x="4" y="129"/>
                      <a:pt x="3" y="131"/>
                      <a:pt x="2" y="132"/>
                    </a:cubicBezTo>
                    <a:cubicBezTo>
                      <a:pt x="2" y="132"/>
                      <a:pt x="1" y="135"/>
                      <a:pt x="1" y="136"/>
                    </a:cubicBezTo>
                    <a:cubicBezTo>
                      <a:pt x="1" y="137"/>
                      <a:pt x="1" y="138"/>
                      <a:pt x="0" y="139"/>
                    </a:cubicBezTo>
                    <a:cubicBezTo>
                      <a:pt x="0" y="139"/>
                      <a:pt x="1" y="141"/>
                      <a:pt x="1" y="142"/>
                    </a:cubicBezTo>
                    <a:cubicBezTo>
                      <a:pt x="1" y="142"/>
                      <a:pt x="1" y="142"/>
                      <a:pt x="1" y="143"/>
                    </a:cubicBezTo>
                    <a:cubicBezTo>
                      <a:pt x="1" y="143"/>
                      <a:pt x="0" y="143"/>
                      <a:pt x="0" y="144"/>
                    </a:cubicBezTo>
                    <a:cubicBezTo>
                      <a:pt x="1" y="144"/>
                      <a:pt x="1" y="144"/>
                      <a:pt x="1" y="145"/>
                    </a:cubicBezTo>
                    <a:cubicBezTo>
                      <a:pt x="2" y="145"/>
                      <a:pt x="2" y="145"/>
                      <a:pt x="2" y="145"/>
                    </a:cubicBezTo>
                    <a:cubicBezTo>
                      <a:pt x="2" y="145"/>
                      <a:pt x="2" y="145"/>
                      <a:pt x="3" y="145"/>
                    </a:cubicBezTo>
                    <a:cubicBezTo>
                      <a:pt x="4" y="145"/>
                      <a:pt x="6" y="145"/>
                      <a:pt x="6" y="145"/>
                    </a:cubicBezTo>
                    <a:cubicBezTo>
                      <a:pt x="7" y="144"/>
                      <a:pt x="8" y="143"/>
                      <a:pt x="8" y="143"/>
                    </a:cubicBezTo>
                    <a:cubicBezTo>
                      <a:pt x="8" y="143"/>
                      <a:pt x="9" y="143"/>
                      <a:pt x="9" y="143"/>
                    </a:cubicBezTo>
                    <a:cubicBezTo>
                      <a:pt x="9" y="143"/>
                      <a:pt x="9" y="144"/>
                      <a:pt x="9" y="144"/>
                    </a:cubicBezTo>
                    <a:cubicBezTo>
                      <a:pt x="9" y="145"/>
                      <a:pt x="9" y="146"/>
                      <a:pt x="9" y="147"/>
                    </a:cubicBezTo>
                    <a:cubicBezTo>
                      <a:pt x="9" y="147"/>
                      <a:pt x="9" y="148"/>
                      <a:pt x="9" y="148"/>
                    </a:cubicBezTo>
                    <a:cubicBezTo>
                      <a:pt x="9" y="149"/>
                      <a:pt x="9" y="149"/>
                      <a:pt x="9" y="150"/>
                    </a:cubicBezTo>
                    <a:cubicBezTo>
                      <a:pt x="9" y="151"/>
                      <a:pt x="10" y="152"/>
                      <a:pt x="10" y="154"/>
                    </a:cubicBezTo>
                    <a:cubicBezTo>
                      <a:pt x="11" y="156"/>
                      <a:pt x="11" y="158"/>
                      <a:pt x="11" y="160"/>
                    </a:cubicBezTo>
                    <a:cubicBezTo>
                      <a:pt x="11" y="162"/>
                      <a:pt x="12" y="166"/>
                      <a:pt x="12" y="167"/>
                    </a:cubicBezTo>
                    <a:cubicBezTo>
                      <a:pt x="12" y="168"/>
                      <a:pt x="13" y="177"/>
                      <a:pt x="13" y="178"/>
                    </a:cubicBezTo>
                    <a:cubicBezTo>
                      <a:pt x="13" y="179"/>
                      <a:pt x="13" y="182"/>
                      <a:pt x="14" y="184"/>
                    </a:cubicBezTo>
                    <a:cubicBezTo>
                      <a:pt x="14" y="185"/>
                      <a:pt x="15" y="193"/>
                      <a:pt x="15" y="195"/>
                    </a:cubicBezTo>
                    <a:cubicBezTo>
                      <a:pt x="15" y="196"/>
                      <a:pt x="16" y="203"/>
                      <a:pt x="17" y="205"/>
                    </a:cubicBezTo>
                    <a:cubicBezTo>
                      <a:pt x="17" y="207"/>
                      <a:pt x="17" y="210"/>
                      <a:pt x="18" y="212"/>
                    </a:cubicBezTo>
                    <a:cubicBezTo>
                      <a:pt x="18" y="213"/>
                      <a:pt x="19" y="217"/>
                      <a:pt x="19" y="218"/>
                    </a:cubicBezTo>
                    <a:cubicBezTo>
                      <a:pt x="19" y="219"/>
                      <a:pt x="20" y="222"/>
                      <a:pt x="20" y="223"/>
                    </a:cubicBezTo>
                    <a:cubicBezTo>
                      <a:pt x="20" y="224"/>
                      <a:pt x="21" y="227"/>
                      <a:pt x="21" y="228"/>
                    </a:cubicBezTo>
                    <a:cubicBezTo>
                      <a:pt x="22" y="229"/>
                      <a:pt x="23" y="231"/>
                      <a:pt x="23" y="232"/>
                    </a:cubicBezTo>
                    <a:cubicBezTo>
                      <a:pt x="23" y="233"/>
                      <a:pt x="24" y="235"/>
                      <a:pt x="24" y="236"/>
                    </a:cubicBezTo>
                    <a:cubicBezTo>
                      <a:pt x="24" y="236"/>
                      <a:pt x="24" y="237"/>
                      <a:pt x="24" y="237"/>
                    </a:cubicBezTo>
                    <a:cubicBezTo>
                      <a:pt x="24" y="238"/>
                      <a:pt x="25" y="241"/>
                      <a:pt x="25" y="242"/>
                    </a:cubicBezTo>
                    <a:cubicBezTo>
                      <a:pt x="25" y="243"/>
                      <a:pt x="25" y="247"/>
                      <a:pt x="25" y="248"/>
                    </a:cubicBezTo>
                    <a:cubicBezTo>
                      <a:pt x="25" y="248"/>
                      <a:pt x="26" y="251"/>
                      <a:pt x="26" y="251"/>
                    </a:cubicBezTo>
                    <a:cubicBezTo>
                      <a:pt x="26" y="252"/>
                      <a:pt x="27" y="254"/>
                      <a:pt x="27" y="255"/>
                    </a:cubicBezTo>
                    <a:cubicBezTo>
                      <a:pt x="27" y="256"/>
                      <a:pt x="28" y="258"/>
                      <a:pt x="28" y="258"/>
                    </a:cubicBezTo>
                    <a:cubicBezTo>
                      <a:pt x="28" y="259"/>
                      <a:pt x="29" y="260"/>
                      <a:pt x="29" y="261"/>
                    </a:cubicBezTo>
                    <a:cubicBezTo>
                      <a:pt x="30" y="261"/>
                      <a:pt x="30" y="262"/>
                      <a:pt x="31" y="262"/>
                    </a:cubicBezTo>
                    <a:cubicBezTo>
                      <a:pt x="31" y="263"/>
                      <a:pt x="31" y="263"/>
                      <a:pt x="31" y="263"/>
                    </a:cubicBezTo>
                    <a:cubicBezTo>
                      <a:pt x="31" y="264"/>
                      <a:pt x="31" y="264"/>
                      <a:pt x="31" y="265"/>
                    </a:cubicBezTo>
                    <a:cubicBezTo>
                      <a:pt x="31" y="265"/>
                      <a:pt x="31" y="265"/>
                      <a:pt x="31" y="265"/>
                    </a:cubicBezTo>
                    <a:cubicBezTo>
                      <a:pt x="31" y="265"/>
                      <a:pt x="31" y="266"/>
                      <a:pt x="31" y="266"/>
                    </a:cubicBezTo>
                    <a:cubicBezTo>
                      <a:pt x="31" y="267"/>
                      <a:pt x="32" y="269"/>
                      <a:pt x="32" y="269"/>
                    </a:cubicBezTo>
                    <a:cubicBezTo>
                      <a:pt x="32" y="269"/>
                      <a:pt x="32" y="270"/>
                      <a:pt x="32" y="270"/>
                    </a:cubicBezTo>
                    <a:cubicBezTo>
                      <a:pt x="32" y="270"/>
                      <a:pt x="32" y="270"/>
                      <a:pt x="32" y="270"/>
                    </a:cubicBezTo>
                    <a:cubicBezTo>
                      <a:pt x="32" y="270"/>
                      <a:pt x="32" y="270"/>
                      <a:pt x="32" y="270"/>
                    </a:cubicBezTo>
                    <a:cubicBezTo>
                      <a:pt x="31" y="270"/>
                      <a:pt x="31" y="271"/>
                      <a:pt x="31" y="271"/>
                    </a:cubicBezTo>
                    <a:cubicBezTo>
                      <a:pt x="30" y="271"/>
                      <a:pt x="30" y="271"/>
                      <a:pt x="30" y="271"/>
                    </a:cubicBezTo>
                    <a:cubicBezTo>
                      <a:pt x="31" y="272"/>
                      <a:pt x="30" y="272"/>
                      <a:pt x="30" y="272"/>
                    </a:cubicBezTo>
                    <a:cubicBezTo>
                      <a:pt x="30" y="272"/>
                      <a:pt x="30" y="272"/>
                      <a:pt x="30" y="272"/>
                    </a:cubicBezTo>
                    <a:cubicBezTo>
                      <a:pt x="29" y="273"/>
                      <a:pt x="29" y="273"/>
                      <a:pt x="29" y="273"/>
                    </a:cubicBezTo>
                    <a:cubicBezTo>
                      <a:pt x="28" y="273"/>
                      <a:pt x="27" y="273"/>
                      <a:pt x="27" y="273"/>
                    </a:cubicBezTo>
                    <a:cubicBezTo>
                      <a:pt x="26" y="273"/>
                      <a:pt x="26" y="273"/>
                      <a:pt x="25" y="273"/>
                    </a:cubicBezTo>
                    <a:cubicBezTo>
                      <a:pt x="25" y="273"/>
                      <a:pt x="24" y="273"/>
                      <a:pt x="24" y="273"/>
                    </a:cubicBezTo>
                    <a:cubicBezTo>
                      <a:pt x="23" y="274"/>
                      <a:pt x="23" y="274"/>
                      <a:pt x="23" y="274"/>
                    </a:cubicBezTo>
                    <a:cubicBezTo>
                      <a:pt x="22" y="274"/>
                      <a:pt x="21" y="274"/>
                      <a:pt x="21" y="274"/>
                    </a:cubicBezTo>
                    <a:cubicBezTo>
                      <a:pt x="20" y="274"/>
                      <a:pt x="19" y="274"/>
                      <a:pt x="19" y="274"/>
                    </a:cubicBezTo>
                    <a:cubicBezTo>
                      <a:pt x="18" y="274"/>
                      <a:pt x="17" y="274"/>
                      <a:pt x="16" y="275"/>
                    </a:cubicBezTo>
                    <a:cubicBezTo>
                      <a:pt x="16" y="275"/>
                      <a:pt x="15" y="276"/>
                      <a:pt x="15" y="276"/>
                    </a:cubicBezTo>
                    <a:cubicBezTo>
                      <a:pt x="15" y="276"/>
                      <a:pt x="15" y="277"/>
                      <a:pt x="15" y="277"/>
                    </a:cubicBezTo>
                    <a:cubicBezTo>
                      <a:pt x="15" y="278"/>
                      <a:pt x="15" y="278"/>
                      <a:pt x="15" y="278"/>
                    </a:cubicBezTo>
                    <a:cubicBezTo>
                      <a:pt x="15" y="278"/>
                      <a:pt x="15" y="278"/>
                      <a:pt x="15" y="278"/>
                    </a:cubicBezTo>
                    <a:cubicBezTo>
                      <a:pt x="15" y="278"/>
                      <a:pt x="15" y="278"/>
                      <a:pt x="15" y="278"/>
                    </a:cubicBezTo>
                    <a:cubicBezTo>
                      <a:pt x="15" y="278"/>
                      <a:pt x="14" y="278"/>
                      <a:pt x="14" y="278"/>
                    </a:cubicBezTo>
                    <a:cubicBezTo>
                      <a:pt x="14" y="279"/>
                      <a:pt x="14" y="279"/>
                      <a:pt x="14" y="279"/>
                    </a:cubicBezTo>
                    <a:cubicBezTo>
                      <a:pt x="14" y="279"/>
                      <a:pt x="14" y="280"/>
                      <a:pt x="14" y="280"/>
                    </a:cubicBezTo>
                    <a:cubicBezTo>
                      <a:pt x="14" y="280"/>
                      <a:pt x="14" y="280"/>
                      <a:pt x="15" y="280"/>
                    </a:cubicBezTo>
                    <a:cubicBezTo>
                      <a:pt x="16" y="281"/>
                      <a:pt x="16" y="281"/>
                      <a:pt x="16" y="281"/>
                    </a:cubicBezTo>
                    <a:cubicBezTo>
                      <a:pt x="17" y="281"/>
                      <a:pt x="17" y="281"/>
                      <a:pt x="18" y="281"/>
                    </a:cubicBezTo>
                    <a:cubicBezTo>
                      <a:pt x="19" y="281"/>
                      <a:pt x="19" y="282"/>
                      <a:pt x="20" y="282"/>
                    </a:cubicBezTo>
                    <a:cubicBezTo>
                      <a:pt x="20" y="282"/>
                      <a:pt x="24" y="283"/>
                      <a:pt x="24" y="283"/>
                    </a:cubicBezTo>
                    <a:cubicBezTo>
                      <a:pt x="24" y="283"/>
                      <a:pt x="24" y="283"/>
                      <a:pt x="24" y="283"/>
                    </a:cubicBezTo>
                    <a:cubicBezTo>
                      <a:pt x="24" y="283"/>
                      <a:pt x="27" y="283"/>
                      <a:pt x="27" y="283"/>
                    </a:cubicBezTo>
                    <a:cubicBezTo>
                      <a:pt x="28" y="283"/>
                      <a:pt x="31" y="283"/>
                      <a:pt x="32" y="283"/>
                    </a:cubicBezTo>
                    <a:cubicBezTo>
                      <a:pt x="33" y="283"/>
                      <a:pt x="35" y="282"/>
                      <a:pt x="35" y="282"/>
                    </a:cubicBezTo>
                    <a:cubicBezTo>
                      <a:pt x="36" y="282"/>
                      <a:pt x="38" y="282"/>
                      <a:pt x="38" y="281"/>
                    </a:cubicBezTo>
                    <a:cubicBezTo>
                      <a:pt x="39" y="281"/>
                      <a:pt x="39" y="280"/>
                      <a:pt x="40" y="280"/>
                    </a:cubicBezTo>
                    <a:cubicBezTo>
                      <a:pt x="40" y="280"/>
                      <a:pt x="41" y="279"/>
                      <a:pt x="42" y="279"/>
                    </a:cubicBezTo>
                    <a:cubicBezTo>
                      <a:pt x="42" y="279"/>
                      <a:pt x="42" y="278"/>
                      <a:pt x="42" y="278"/>
                    </a:cubicBezTo>
                    <a:cubicBezTo>
                      <a:pt x="43" y="278"/>
                      <a:pt x="43" y="278"/>
                      <a:pt x="43" y="278"/>
                    </a:cubicBezTo>
                    <a:cubicBezTo>
                      <a:pt x="43" y="279"/>
                      <a:pt x="43" y="279"/>
                      <a:pt x="43" y="279"/>
                    </a:cubicBezTo>
                    <a:cubicBezTo>
                      <a:pt x="44" y="279"/>
                      <a:pt x="45" y="279"/>
                      <a:pt x="46" y="279"/>
                    </a:cubicBezTo>
                    <a:cubicBezTo>
                      <a:pt x="46" y="280"/>
                      <a:pt x="46" y="280"/>
                      <a:pt x="47" y="280"/>
                    </a:cubicBezTo>
                    <a:cubicBezTo>
                      <a:pt x="47" y="281"/>
                      <a:pt x="47" y="281"/>
                      <a:pt x="47" y="280"/>
                    </a:cubicBezTo>
                    <a:cubicBezTo>
                      <a:pt x="48" y="280"/>
                      <a:pt x="49" y="280"/>
                      <a:pt x="50" y="280"/>
                    </a:cubicBezTo>
                    <a:cubicBezTo>
                      <a:pt x="50" y="280"/>
                      <a:pt x="54" y="280"/>
                      <a:pt x="54" y="280"/>
                    </a:cubicBezTo>
                    <a:cubicBezTo>
                      <a:pt x="55" y="280"/>
                      <a:pt x="56" y="280"/>
                      <a:pt x="57" y="280"/>
                    </a:cubicBezTo>
                    <a:cubicBezTo>
                      <a:pt x="57" y="280"/>
                      <a:pt x="57" y="280"/>
                      <a:pt x="57" y="280"/>
                    </a:cubicBezTo>
                    <a:cubicBezTo>
                      <a:pt x="57" y="279"/>
                      <a:pt x="58" y="279"/>
                      <a:pt x="59" y="279"/>
                    </a:cubicBezTo>
                    <a:cubicBezTo>
                      <a:pt x="59" y="279"/>
                      <a:pt x="59" y="278"/>
                      <a:pt x="59" y="278"/>
                    </a:cubicBezTo>
                    <a:cubicBezTo>
                      <a:pt x="60" y="278"/>
                      <a:pt x="60" y="278"/>
                      <a:pt x="60" y="278"/>
                    </a:cubicBezTo>
                    <a:cubicBezTo>
                      <a:pt x="60" y="278"/>
                      <a:pt x="60" y="279"/>
                      <a:pt x="60" y="279"/>
                    </a:cubicBezTo>
                    <a:cubicBezTo>
                      <a:pt x="61" y="279"/>
                      <a:pt x="61" y="279"/>
                      <a:pt x="61" y="279"/>
                    </a:cubicBezTo>
                    <a:cubicBezTo>
                      <a:pt x="61" y="279"/>
                      <a:pt x="61" y="279"/>
                      <a:pt x="61" y="279"/>
                    </a:cubicBezTo>
                    <a:cubicBezTo>
                      <a:pt x="61" y="279"/>
                      <a:pt x="61" y="279"/>
                      <a:pt x="61" y="280"/>
                    </a:cubicBezTo>
                    <a:cubicBezTo>
                      <a:pt x="61" y="280"/>
                      <a:pt x="60" y="281"/>
                      <a:pt x="60" y="281"/>
                    </a:cubicBezTo>
                    <a:cubicBezTo>
                      <a:pt x="60" y="281"/>
                      <a:pt x="60" y="281"/>
                      <a:pt x="60" y="281"/>
                    </a:cubicBezTo>
                    <a:cubicBezTo>
                      <a:pt x="60" y="281"/>
                      <a:pt x="60" y="282"/>
                      <a:pt x="60" y="282"/>
                    </a:cubicBezTo>
                    <a:cubicBezTo>
                      <a:pt x="60" y="282"/>
                      <a:pt x="60" y="282"/>
                      <a:pt x="60" y="282"/>
                    </a:cubicBezTo>
                    <a:cubicBezTo>
                      <a:pt x="60" y="282"/>
                      <a:pt x="59" y="282"/>
                      <a:pt x="59" y="283"/>
                    </a:cubicBezTo>
                    <a:cubicBezTo>
                      <a:pt x="59" y="283"/>
                      <a:pt x="58" y="284"/>
                      <a:pt x="58" y="284"/>
                    </a:cubicBezTo>
                    <a:cubicBezTo>
                      <a:pt x="57" y="285"/>
                      <a:pt x="57" y="285"/>
                      <a:pt x="57" y="286"/>
                    </a:cubicBezTo>
                    <a:cubicBezTo>
                      <a:pt x="57" y="286"/>
                      <a:pt x="57" y="286"/>
                      <a:pt x="56" y="286"/>
                    </a:cubicBezTo>
                    <a:cubicBezTo>
                      <a:pt x="56" y="286"/>
                      <a:pt x="56" y="286"/>
                      <a:pt x="56" y="287"/>
                    </a:cubicBezTo>
                    <a:cubicBezTo>
                      <a:pt x="55" y="287"/>
                      <a:pt x="55" y="288"/>
                      <a:pt x="55" y="288"/>
                    </a:cubicBezTo>
                    <a:cubicBezTo>
                      <a:pt x="54" y="289"/>
                      <a:pt x="54" y="290"/>
                      <a:pt x="54" y="290"/>
                    </a:cubicBezTo>
                    <a:cubicBezTo>
                      <a:pt x="54" y="290"/>
                      <a:pt x="54" y="290"/>
                      <a:pt x="54" y="290"/>
                    </a:cubicBezTo>
                    <a:cubicBezTo>
                      <a:pt x="54" y="290"/>
                      <a:pt x="54" y="290"/>
                      <a:pt x="54" y="290"/>
                    </a:cubicBezTo>
                    <a:cubicBezTo>
                      <a:pt x="53" y="290"/>
                      <a:pt x="53" y="290"/>
                      <a:pt x="53" y="290"/>
                    </a:cubicBezTo>
                    <a:cubicBezTo>
                      <a:pt x="53" y="290"/>
                      <a:pt x="53" y="290"/>
                      <a:pt x="53" y="291"/>
                    </a:cubicBezTo>
                    <a:cubicBezTo>
                      <a:pt x="53" y="291"/>
                      <a:pt x="53" y="292"/>
                      <a:pt x="52" y="292"/>
                    </a:cubicBezTo>
                    <a:cubicBezTo>
                      <a:pt x="52" y="292"/>
                      <a:pt x="53" y="292"/>
                      <a:pt x="53" y="292"/>
                    </a:cubicBezTo>
                    <a:cubicBezTo>
                      <a:pt x="54" y="293"/>
                      <a:pt x="54" y="293"/>
                      <a:pt x="55" y="293"/>
                    </a:cubicBezTo>
                    <a:cubicBezTo>
                      <a:pt x="55" y="293"/>
                      <a:pt x="56" y="293"/>
                      <a:pt x="57" y="293"/>
                    </a:cubicBezTo>
                    <a:cubicBezTo>
                      <a:pt x="57" y="293"/>
                      <a:pt x="60" y="294"/>
                      <a:pt x="62" y="294"/>
                    </a:cubicBezTo>
                    <a:cubicBezTo>
                      <a:pt x="63" y="294"/>
                      <a:pt x="69" y="294"/>
                      <a:pt x="71" y="294"/>
                    </a:cubicBezTo>
                    <a:cubicBezTo>
                      <a:pt x="72" y="294"/>
                      <a:pt x="75" y="294"/>
                      <a:pt x="76" y="293"/>
                    </a:cubicBezTo>
                    <a:cubicBezTo>
                      <a:pt x="77" y="293"/>
                      <a:pt x="77" y="292"/>
                      <a:pt x="77" y="292"/>
                    </a:cubicBezTo>
                    <a:cubicBezTo>
                      <a:pt x="77" y="291"/>
                      <a:pt x="77" y="291"/>
                      <a:pt x="77" y="290"/>
                    </a:cubicBezTo>
                    <a:cubicBezTo>
                      <a:pt x="77" y="290"/>
                      <a:pt x="78" y="290"/>
                      <a:pt x="78" y="290"/>
                    </a:cubicBezTo>
                    <a:cubicBezTo>
                      <a:pt x="78" y="290"/>
                      <a:pt x="78" y="290"/>
                      <a:pt x="79" y="289"/>
                    </a:cubicBezTo>
                    <a:cubicBezTo>
                      <a:pt x="80" y="289"/>
                      <a:pt x="80" y="288"/>
                      <a:pt x="80" y="288"/>
                    </a:cubicBezTo>
                    <a:cubicBezTo>
                      <a:pt x="80" y="287"/>
                      <a:pt x="80" y="287"/>
                      <a:pt x="80" y="287"/>
                    </a:cubicBezTo>
                    <a:cubicBezTo>
                      <a:pt x="80" y="286"/>
                      <a:pt x="80" y="286"/>
                      <a:pt x="80" y="285"/>
                    </a:cubicBezTo>
                    <a:cubicBezTo>
                      <a:pt x="80" y="285"/>
                      <a:pt x="80" y="282"/>
                      <a:pt x="80" y="282"/>
                    </a:cubicBezTo>
                    <a:cubicBezTo>
                      <a:pt x="80" y="281"/>
                      <a:pt x="80" y="281"/>
                      <a:pt x="80" y="281"/>
                    </a:cubicBezTo>
                    <a:cubicBezTo>
                      <a:pt x="79" y="281"/>
                      <a:pt x="80" y="281"/>
                      <a:pt x="80" y="280"/>
                    </a:cubicBezTo>
                    <a:cubicBezTo>
                      <a:pt x="80" y="280"/>
                      <a:pt x="80" y="280"/>
                      <a:pt x="80" y="280"/>
                    </a:cubicBezTo>
                    <a:cubicBezTo>
                      <a:pt x="81" y="280"/>
                      <a:pt x="81" y="280"/>
                      <a:pt x="81" y="280"/>
                    </a:cubicBezTo>
                    <a:cubicBezTo>
                      <a:pt x="81" y="280"/>
                      <a:pt x="81" y="280"/>
                      <a:pt x="81" y="279"/>
                    </a:cubicBezTo>
                    <a:cubicBezTo>
                      <a:pt x="81" y="279"/>
                      <a:pt x="81" y="279"/>
                      <a:pt x="81" y="278"/>
                    </a:cubicBezTo>
                    <a:cubicBezTo>
                      <a:pt x="81" y="277"/>
                      <a:pt x="81" y="276"/>
                      <a:pt x="81" y="276"/>
                    </a:cubicBezTo>
                    <a:cubicBezTo>
                      <a:pt x="81" y="276"/>
                      <a:pt x="81" y="275"/>
                      <a:pt x="81" y="274"/>
                    </a:cubicBezTo>
                    <a:cubicBezTo>
                      <a:pt x="81" y="274"/>
                      <a:pt x="81" y="274"/>
                      <a:pt x="80" y="274"/>
                    </a:cubicBezTo>
                    <a:cubicBezTo>
                      <a:pt x="80" y="273"/>
                      <a:pt x="80" y="273"/>
                      <a:pt x="80" y="273"/>
                    </a:cubicBezTo>
                    <a:cubicBezTo>
                      <a:pt x="80" y="272"/>
                      <a:pt x="80" y="271"/>
                      <a:pt x="80" y="270"/>
                    </a:cubicBezTo>
                    <a:cubicBezTo>
                      <a:pt x="80" y="269"/>
                      <a:pt x="79" y="266"/>
                      <a:pt x="78" y="265"/>
                    </a:cubicBezTo>
                    <a:cubicBezTo>
                      <a:pt x="78" y="265"/>
                      <a:pt x="78" y="264"/>
                      <a:pt x="78" y="263"/>
                    </a:cubicBezTo>
                    <a:cubicBezTo>
                      <a:pt x="78" y="262"/>
                      <a:pt x="77" y="260"/>
                      <a:pt x="77" y="259"/>
                    </a:cubicBezTo>
                    <a:cubicBezTo>
                      <a:pt x="77" y="258"/>
                      <a:pt x="77" y="257"/>
                      <a:pt x="77" y="256"/>
                    </a:cubicBezTo>
                    <a:cubicBezTo>
                      <a:pt x="77" y="255"/>
                      <a:pt x="77" y="252"/>
                      <a:pt x="77" y="250"/>
                    </a:cubicBezTo>
                    <a:cubicBezTo>
                      <a:pt x="77" y="249"/>
                      <a:pt x="77" y="246"/>
                      <a:pt x="77" y="245"/>
                    </a:cubicBezTo>
                    <a:cubicBezTo>
                      <a:pt x="77" y="244"/>
                      <a:pt x="77" y="243"/>
                      <a:pt x="77" y="242"/>
                    </a:cubicBezTo>
                    <a:cubicBezTo>
                      <a:pt x="77" y="241"/>
                      <a:pt x="77" y="240"/>
                      <a:pt x="77" y="239"/>
                    </a:cubicBezTo>
                    <a:cubicBezTo>
                      <a:pt x="77" y="239"/>
                      <a:pt x="77" y="236"/>
                      <a:pt x="77" y="235"/>
                    </a:cubicBezTo>
                    <a:cubicBezTo>
                      <a:pt x="77" y="235"/>
                      <a:pt x="77" y="234"/>
                      <a:pt x="77" y="234"/>
                    </a:cubicBezTo>
                    <a:cubicBezTo>
                      <a:pt x="76" y="233"/>
                      <a:pt x="77" y="231"/>
                      <a:pt x="76" y="230"/>
                    </a:cubicBezTo>
                    <a:cubicBezTo>
                      <a:pt x="76" y="228"/>
                      <a:pt x="76" y="225"/>
                      <a:pt x="76" y="224"/>
                    </a:cubicBezTo>
                    <a:cubicBezTo>
                      <a:pt x="76" y="223"/>
                      <a:pt x="76" y="220"/>
                      <a:pt x="75" y="219"/>
                    </a:cubicBezTo>
                    <a:cubicBezTo>
                      <a:pt x="75" y="218"/>
                      <a:pt x="75" y="214"/>
                      <a:pt x="74" y="213"/>
                    </a:cubicBezTo>
                    <a:cubicBezTo>
                      <a:pt x="74" y="212"/>
                      <a:pt x="73" y="207"/>
                      <a:pt x="73" y="205"/>
                    </a:cubicBezTo>
                    <a:cubicBezTo>
                      <a:pt x="73" y="204"/>
                      <a:pt x="73" y="198"/>
                      <a:pt x="73" y="197"/>
                    </a:cubicBezTo>
                    <a:cubicBezTo>
                      <a:pt x="72" y="196"/>
                      <a:pt x="72" y="190"/>
                      <a:pt x="72" y="188"/>
                    </a:cubicBezTo>
                    <a:cubicBezTo>
                      <a:pt x="72" y="186"/>
                      <a:pt x="72" y="181"/>
                      <a:pt x="72" y="180"/>
                    </a:cubicBezTo>
                    <a:cubicBezTo>
                      <a:pt x="72" y="178"/>
                      <a:pt x="72" y="174"/>
                      <a:pt x="72" y="173"/>
                    </a:cubicBezTo>
                    <a:cubicBezTo>
                      <a:pt x="72" y="172"/>
                      <a:pt x="72" y="169"/>
                      <a:pt x="72" y="168"/>
                    </a:cubicBezTo>
                    <a:cubicBezTo>
                      <a:pt x="72" y="167"/>
                      <a:pt x="72" y="165"/>
                      <a:pt x="72" y="164"/>
                    </a:cubicBezTo>
                    <a:cubicBezTo>
                      <a:pt x="71" y="163"/>
                      <a:pt x="71" y="160"/>
                      <a:pt x="71" y="159"/>
                    </a:cubicBezTo>
                    <a:cubicBezTo>
                      <a:pt x="71" y="158"/>
                      <a:pt x="71" y="155"/>
                      <a:pt x="71" y="154"/>
                    </a:cubicBezTo>
                    <a:cubicBezTo>
                      <a:pt x="71" y="153"/>
                      <a:pt x="70" y="150"/>
                      <a:pt x="70" y="149"/>
                    </a:cubicBezTo>
                    <a:cubicBezTo>
                      <a:pt x="70" y="149"/>
                      <a:pt x="70" y="147"/>
                      <a:pt x="70" y="147"/>
                    </a:cubicBezTo>
                    <a:cubicBezTo>
                      <a:pt x="70" y="146"/>
                      <a:pt x="70" y="145"/>
                      <a:pt x="70" y="145"/>
                    </a:cubicBezTo>
                    <a:cubicBezTo>
                      <a:pt x="70" y="144"/>
                      <a:pt x="70" y="144"/>
                      <a:pt x="70" y="143"/>
                    </a:cubicBezTo>
                    <a:cubicBezTo>
                      <a:pt x="71" y="143"/>
                      <a:pt x="70" y="143"/>
                      <a:pt x="71" y="143"/>
                    </a:cubicBezTo>
                    <a:cubicBezTo>
                      <a:pt x="71" y="143"/>
                      <a:pt x="71" y="143"/>
                      <a:pt x="71" y="143"/>
                    </a:cubicBezTo>
                    <a:cubicBezTo>
                      <a:pt x="72" y="143"/>
                      <a:pt x="72" y="142"/>
                      <a:pt x="73" y="141"/>
                    </a:cubicBezTo>
                    <a:cubicBezTo>
                      <a:pt x="73" y="141"/>
                      <a:pt x="73" y="141"/>
                      <a:pt x="73" y="141"/>
                    </a:cubicBezTo>
                    <a:cubicBezTo>
                      <a:pt x="73" y="140"/>
                      <a:pt x="74" y="140"/>
                      <a:pt x="75" y="139"/>
                    </a:cubicBezTo>
                    <a:cubicBezTo>
                      <a:pt x="75" y="139"/>
                      <a:pt x="76" y="138"/>
                      <a:pt x="76" y="137"/>
                    </a:cubicBezTo>
                    <a:cubicBezTo>
                      <a:pt x="76" y="137"/>
                      <a:pt x="77" y="137"/>
                      <a:pt x="77" y="136"/>
                    </a:cubicBezTo>
                    <a:cubicBezTo>
                      <a:pt x="77" y="136"/>
                      <a:pt x="78" y="135"/>
                      <a:pt x="79" y="135"/>
                    </a:cubicBezTo>
                    <a:cubicBezTo>
                      <a:pt x="79" y="134"/>
                      <a:pt x="79" y="134"/>
                      <a:pt x="79" y="134"/>
                    </a:cubicBezTo>
                    <a:cubicBezTo>
                      <a:pt x="79" y="134"/>
                      <a:pt x="79" y="134"/>
                      <a:pt x="80" y="134"/>
                    </a:cubicBezTo>
                    <a:cubicBezTo>
                      <a:pt x="80" y="133"/>
                      <a:pt x="80" y="132"/>
                      <a:pt x="80" y="132"/>
                    </a:cubicBezTo>
                    <a:cubicBezTo>
                      <a:pt x="80" y="132"/>
                      <a:pt x="80" y="131"/>
                      <a:pt x="81" y="131"/>
                    </a:cubicBezTo>
                    <a:cubicBezTo>
                      <a:pt x="81" y="131"/>
                      <a:pt x="81" y="130"/>
                      <a:pt x="81" y="130"/>
                    </a:cubicBezTo>
                    <a:cubicBezTo>
                      <a:pt x="81" y="129"/>
                      <a:pt x="81" y="129"/>
                      <a:pt x="81" y="130"/>
                    </a:cubicBezTo>
                    <a:cubicBezTo>
                      <a:pt x="81" y="130"/>
                      <a:pt x="81" y="130"/>
                      <a:pt x="81" y="129"/>
                    </a:cubicBezTo>
                    <a:cubicBezTo>
                      <a:pt x="81" y="129"/>
                      <a:pt x="81" y="129"/>
                      <a:pt x="81" y="129"/>
                    </a:cubicBezTo>
                    <a:cubicBezTo>
                      <a:pt x="81" y="128"/>
                      <a:pt x="81" y="127"/>
                      <a:pt x="81" y="127"/>
                    </a:cubicBezTo>
                    <a:cubicBezTo>
                      <a:pt x="81" y="127"/>
                      <a:pt x="82" y="126"/>
                      <a:pt x="82" y="125"/>
                    </a:cubicBezTo>
                    <a:cubicBezTo>
                      <a:pt x="82" y="125"/>
                      <a:pt x="82" y="124"/>
                      <a:pt x="83" y="123"/>
                    </a:cubicBezTo>
                    <a:cubicBezTo>
                      <a:pt x="83" y="122"/>
                      <a:pt x="83" y="121"/>
                      <a:pt x="84" y="120"/>
                    </a:cubicBezTo>
                    <a:cubicBezTo>
                      <a:pt x="84" y="119"/>
                      <a:pt x="83" y="117"/>
                      <a:pt x="83" y="117"/>
                    </a:cubicBezTo>
                    <a:cubicBezTo>
                      <a:pt x="83" y="115"/>
                      <a:pt x="84" y="114"/>
                      <a:pt x="84" y="113"/>
                    </a:cubicBezTo>
                    <a:cubicBezTo>
                      <a:pt x="85" y="112"/>
                      <a:pt x="85" y="112"/>
                      <a:pt x="86" y="111"/>
                    </a:cubicBezTo>
                    <a:cubicBezTo>
                      <a:pt x="86" y="110"/>
                      <a:pt x="87" y="108"/>
                      <a:pt x="87" y="108"/>
                    </a:cubicBezTo>
                    <a:cubicBezTo>
                      <a:pt x="87" y="107"/>
                      <a:pt x="88" y="106"/>
                      <a:pt x="88" y="105"/>
                    </a:cubicBezTo>
                    <a:cubicBezTo>
                      <a:pt x="89" y="103"/>
                      <a:pt x="89" y="100"/>
                      <a:pt x="90" y="98"/>
                    </a:cubicBezTo>
                    <a:cubicBezTo>
                      <a:pt x="90" y="97"/>
                      <a:pt x="90" y="96"/>
                      <a:pt x="90" y="95"/>
                    </a:cubicBezTo>
                    <a:close/>
                    <a:moveTo>
                      <a:pt x="53" y="244"/>
                    </a:moveTo>
                    <a:cubicBezTo>
                      <a:pt x="53" y="244"/>
                      <a:pt x="52" y="244"/>
                      <a:pt x="52" y="243"/>
                    </a:cubicBezTo>
                    <a:cubicBezTo>
                      <a:pt x="52" y="243"/>
                      <a:pt x="52" y="242"/>
                      <a:pt x="52" y="241"/>
                    </a:cubicBezTo>
                    <a:cubicBezTo>
                      <a:pt x="52" y="239"/>
                      <a:pt x="52" y="236"/>
                      <a:pt x="53" y="235"/>
                    </a:cubicBezTo>
                    <a:cubicBezTo>
                      <a:pt x="53" y="234"/>
                      <a:pt x="53" y="231"/>
                      <a:pt x="53" y="229"/>
                    </a:cubicBezTo>
                    <a:cubicBezTo>
                      <a:pt x="52" y="228"/>
                      <a:pt x="52" y="223"/>
                      <a:pt x="52" y="223"/>
                    </a:cubicBezTo>
                    <a:cubicBezTo>
                      <a:pt x="52" y="222"/>
                      <a:pt x="51" y="219"/>
                      <a:pt x="51" y="218"/>
                    </a:cubicBezTo>
                    <a:cubicBezTo>
                      <a:pt x="51" y="217"/>
                      <a:pt x="51" y="216"/>
                      <a:pt x="51" y="215"/>
                    </a:cubicBezTo>
                    <a:cubicBezTo>
                      <a:pt x="50" y="215"/>
                      <a:pt x="50" y="211"/>
                      <a:pt x="49" y="211"/>
                    </a:cubicBezTo>
                    <a:cubicBezTo>
                      <a:pt x="49" y="210"/>
                      <a:pt x="49" y="210"/>
                      <a:pt x="49" y="209"/>
                    </a:cubicBezTo>
                    <a:cubicBezTo>
                      <a:pt x="49" y="209"/>
                      <a:pt x="49" y="208"/>
                      <a:pt x="49" y="207"/>
                    </a:cubicBezTo>
                    <a:cubicBezTo>
                      <a:pt x="49" y="207"/>
                      <a:pt x="49" y="204"/>
                      <a:pt x="50" y="203"/>
                    </a:cubicBezTo>
                    <a:cubicBezTo>
                      <a:pt x="50" y="203"/>
                      <a:pt x="50" y="203"/>
                      <a:pt x="50" y="203"/>
                    </a:cubicBezTo>
                    <a:cubicBezTo>
                      <a:pt x="50" y="203"/>
                      <a:pt x="50" y="204"/>
                      <a:pt x="50" y="205"/>
                    </a:cubicBezTo>
                    <a:cubicBezTo>
                      <a:pt x="51" y="206"/>
                      <a:pt x="51" y="206"/>
                      <a:pt x="51" y="206"/>
                    </a:cubicBezTo>
                    <a:cubicBezTo>
                      <a:pt x="51" y="206"/>
                      <a:pt x="51" y="207"/>
                      <a:pt x="51" y="207"/>
                    </a:cubicBezTo>
                    <a:cubicBezTo>
                      <a:pt x="51" y="207"/>
                      <a:pt x="51" y="208"/>
                      <a:pt x="51" y="209"/>
                    </a:cubicBezTo>
                    <a:cubicBezTo>
                      <a:pt x="51" y="210"/>
                      <a:pt x="52" y="211"/>
                      <a:pt x="52" y="213"/>
                    </a:cubicBezTo>
                    <a:cubicBezTo>
                      <a:pt x="52" y="214"/>
                      <a:pt x="52" y="214"/>
                      <a:pt x="52" y="215"/>
                    </a:cubicBezTo>
                    <a:cubicBezTo>
                      <a:pt x="52" y="216"/>
                      <a:pt x="52" y="218"/>
                      <a:pt x="53" y="219"/>
                    </a:cubicBezTo>
                    <a:cubicBezTo>
                      <a:pt x="53" y="221"/>
                      <a:pt x="53" y="223"/>
                      <a:pt x="53" y="224"/>
                    </a:cubicBezTo>
                    <a:cubicBezTo>
                      <a:pt x="53" y="225"/>
                      <a:pt x="54" y="228"/>
                      <a:pt x="54" y="229"/>
                    </a:cubicBezTo>
                    <a:cubicBezTo>
                      <a:pt x="54" y="229"/>
                      <a:pt x="55" y="230"/>
                      <a:pt x="55" y="230"/>
                    </a:cubicBezTo>
                    <a:cubicBezTo>
                      <a:pt x="55" y="231"/>
                      <a:pt x="55" y="234"/>
                      <a:pt x="55" y="236"/>
                    </a:cubicBezTo>
                    <a:cubicBezTo>
                      <a:pt x="55" y="237"/>
                      <a:pt x="55" y="242"/>
                      <a:pt x="55" y="242"/>
                    </a:cubicBezTo>
                    <a:cubicBezTo>
                      <a:pt x="55" y="243"/>
                      <a:pt x="56" y="246"/>
                      <a:pt x="56" y="247"/>
                    </a:cubicBezTo>
                    <a:cubicBezTo>
                      <a:pt x="56" y="248"/>
                      <a:pt x="56" y="249"/>
                      <a:pt x="56" y="250"/>
                    </a:cubicBezTo>
                    <a:cubicBezTo>
                      <a:pt x="56" y="250"/>
                      <a:pt x="56" y="250"/>
                      <a:pt x="55" y="250"/>
                    </a:cubicBezTo>
                    <a:cubicBezTo>
                      <a:pt x="55" y="250"/>
                      <a:pt x="55" y="249"/>
                      <a:pt x="55" y="249"/>
                    </a:cubicBezTo>
                    <a:cubicBezTo>
                      <a:pt x="55" y="248"/>
                      <a:pt x="55" y="248"/>
                      <a:pt x="54" y="248"/>
                    </a:cubicBezTo>
                    <a:cubicBezTo>
                      <a:pt x="54" y="247"/>
                      <a:pt x="53" y="245"/>
                      <a:pt x="53" y="244"/>
                    </a:cubicBezTo>
                    <a:close/>
                    <a:moveTo>
                      <a:pt x="56" y="258"/>
                    </a:moveTo>
                    <a:cubicBezTo>
                      <a:pt x="56" y="258"/>
                      <a:pt x="55" y="258"/>
                      <a:pt x="55" y="258"/>
                    </a:cubicBezTo>
                    <a:cubicBezTo>
                      <a:pt x="55" y="257"/>
                      <a:pt x="55" y="257"/>
                      <a:pt x="55" y="257"/>
                    </a:cubicBezTo>
                    <a:cubicBezTo>
                      <a:pt x="55" y="257"/>
                      <a:pt x="55" y="256"/>
                      <a:pt x="55" y="256"/>
                    </a:cubicBezTo>
                    <a:cubicBezTo>
                      <a:pt x="55" y="256"/>
                      <a:pt x="55" y="255"/>
                      <a:pt x="55" y="255"/>
                    </a:cubicBezTo>
                    <a:cubicBezTo>
                      <a:pt x="56" y="254"/>
                      <a:pt x="56" y="254"/>
                      <a:pt x="56" y="254"/>
                    </a:cubicBezTo>
                    <a:cubicBezTo>
                      <a:pt x="56" y="255"/>
                      <a:pt x="56" y="256"/>
                      <a:pt x="56" y="257"/>
                    </a:cubicBezTo>
                    <a:cubicBezTo>
                      <a:pt x="56" y="257"/>
                      <a:pt x="56" y="258"/>
                      <a:pt x="56" y="258"/>
                    </a:cubicBezTo>
                    <a:cubicBezTo>
                      <a:pt x="56" y="258"/>
                      <a:pt x="56" y="259"/>
                      <a:pt x="56" y="258"/>
                    </a:cubicBezTo>
                    <a:close/>
                    <a:moveTo>
                      <a:pt x="60" y="273"/>
                    </a:moveTo>
                    <a:cubicBezTo>
                      <a:pt x="60" y="273"/>
                      <a:pt x="60" y="273"/>
                      <a:pt x="60" y="273"/>
                    </a:cubicBezTo>
                    <a:cubicBezTo>
                      <a:pt x="60" y="274"/>
                      <a:pt x="60" y="275"/>
                      <a:pt x="60" y="276"/>
                    </a:cubicBezTo>
                    <a:cubicBezTo>
                      <a:pt x="59" y="277"/>
                      <a:pt x="60" y="277"/>
                      <a:pt x="59" y="277"/>
                    </a:cubicBezTo>
                    <a:cubicBezTo>
                      <a:pt x="59" y="277"/>
                      <a:pt x="59" y="277"/>
                      <a:pt x="59" y="276"/>
                    </a:cubicBezTo>
                    <a:cubicBezTo>
                      <a:pt x="59" y="275"/>
                      <a:pt x="59" y="274"/>
                      <a:pt x="59" y="273"/>
                    </a:cubicBezTo>
                    <a:cubicBezTo>
                      <a:pt x="59" y="273"/>
                      <a:pt x="59" y="273"/>
                      <a:pt x="59" y="273"/>
                    </a:cubicBezTo>
                    <a:cubicBezTo>
                      <a:pt x="58" y="273"/>
                      <a:pt x="58" y="273"/>
                      <a:pt x="58" y="272"/>
                    </a:cubicBezTo>
                    <a:cubicBezTo>
                      <a:pt x="58" y="272"/>
                      <a:pt x="58" y="272"/>
                      <a:pt x="58" y="272"/>
                    </a:cubicBezTo>
                    <a:cubicBezTo>
                      <a:pt x="58" y="272"/>
                      <a:pt x="58" y="272"/>
                      <a:pt x="58" y="271"/>
                    </a:cubicBezTo>
                    <a:cubicBezTo>
                      <a:pt x="58" y="271"/>
                      <a:pt x="58" y="271"/>
                      <a:pt x="59" y="271"/>
                    </a:cubicBezTo>
                    <a:cubicBezTo>
                      <a:pt x="59" y="271"/>
                      <a:pt x="59" y="271"/>
                      <a:pt x="59" y="271"/>
                    </a:cubicBezTo>
                    <a:cubicBezTo>
                      <a:pt x="59" y="271"/>
                      <a:pt x="59" y="271"/>
                      <a:pt x="59" y="271"/>
                    </a:cubicBezTo>
                    <a:cubicBezTo>
                      <a:pt x="59" y="271"/>
                      <a:pt x="60" y="272"/>
                      <a:pt x="60" y="272"/>
                    </a:cubicBezTo>
                    <a:cubicBezTo>
                      <a:pt x="60" y="273"/>
                      <a:pt x="60" y="273"/>
                      <a:pt x="60" y="273"/>
                    </a:cubicBezTo>
                    <a:close/>
                  </a:path>
                </a:pathLst>
              </a:custGeom>
              <a:solidFill>
                <a:schemeClr val="tx1"/>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1077061" y="2080960"/>
                <a:ext cx="342852" cy="1105718"/>
              </a:xfrm>
              <a:custGeom>
                <a:avLst/>
                <a:gdLst>
                  <a:gd name="T0" fmla="*/ 90 w 93"/>
                  <a:gd name="T1" fmla="*/ 249 h 300"/>
                  <a:gd name="T2" fmla="*/ 88 w 93"/>
                  <a:gd name="T3" fmla="*/ 228 h 300"/>
                  <a:gd name="T4" fmla="*/ 84 w 93"/>
                  <a:gd name="T5" fmla="*/ 206 h 300"/>
                  <a:gd name="T6" fmla="*/ 81 w 93"/>
                  <a:gd name="T7" fmla="*/ 171 h 300"/>
                  <a:gd name="T8" fmla="*/ 80 w 93"/>
                  <a:gd name="T9" fmla="*/ 152 h 300"/>
                  <a:gd name="T10" fmla="*/ 78 w 93"/>
                  <a:gd name="T11" fmla="*/ 136 h 300"/>
                  <a:gd name="T12" fmla="*/ 75 w 93"/>
                  <a:gd name="T13" fmla="*/ 127 h 300"/>
                  <a:gd name="T14" fmla="*/ 74 w 93"/>
                  <a:gd name="T15" fmla="*/ 119 h 300"/>
                  <a:gd name="T16" fmla="*/ 77 w 93"/>
                  <a:gd name="T17" fmla="*/ 120 h 300"/>
                  <a:gd name="T18" fmla="*/ 77 w 93"/>
                  <a:gd name="T19" fmla="*/ 112 h 300"/>
                  <a:gd name="T20" fmla="*/ 78 w 93"/>
                  <a:gd name="T21" fmla="*/ 88 h 300"/>
                  <a:gd name="T22" fmla="*/ 83 w 93"/>
                  <a:gd name="T23" fmla="*/ 74 h 300"/>
                  <a:gd name="T24" fmla="*/ 81 w 93"/>
                  <a:gd name="T25" fmla="*/ 60 h 300"/>
                  <a:gd name="T26" fmla="*/ 77 w 93"/>
                  <a:gd name="T27" fmla="*/ 46 h 300"/>
                  <a:gd name="T28" fmla="*/ 66 w 93"/>
                  <a:gd name="T29" fmla="*/ 42 h 300"/>
                  <a:gd name="T30" fmla="*/ 59 w 93"/>
                  <a:gd name="T31" fmla="*/ 38 h 300"/>
                  <a:gd name="T32" fmla="*/ 59 w 93"/>
                  <a:gd name="T33" fmla="*/ 27 h 300"/>
                  <a:gd name="T34" fmla="*/ 62 w 93"/>
                  <a:gd name="T35" fmla="*/ 17 h 300"/>
                  <a:gd name="T36" fmla="*/ 38 w 93"/>
                  <a:gd name="T37" fmla="*/ 4 h 300"/>
                  <a:gd name="T38" fmla="*/ 34 w 93"/>
                  <a:gd name="T39" fmla="*/ 28 h 300"/>
                  <a:gd name="T40" fmla="*/ 38 w 93"/>
                  <a:gd name="T41" fmla="*/ 42 h 300"/>
                  <a:gd name="T42" fmla="*/ 28 w 93"/>
                  <a:gd name="T43" fmla="*/ 47 h 300"/>
                  <a:gd name="T44" fmla="*/ 19 w 93"/>
                  <a:gd name="T45" fmla="*/ 49 h 300"/>
                  <a:gd name="T46" fmla="*/ 12 w 93"/>
                  <a:gd name="T47" fmla="*/ 57 h 300"/>
                  <a:gd name="T48" fmla="*/ 5 w 93"/>
                  <a:gd name="T49" fmla="*/ 73 h 300"/>
                  <a:gd name="T50" fmla="*/ 2 w 93"/>
                  <a:gd name="T51" fmla="*/ 98 h 300"/>
                  <a:gd name="T52" fmla="*/ 16 w 93"/>
                  <a:gd name="T53" fmla="*/ 101 h 300"/>
                  <a:gd name="T54" fmla="*/ 19 w 93"/>
                  <a:gd name="T55" fmla="*/ 117 h 300"/>
                  <a:gd name="T56" fmla="*/ 23 w 93"/>
                  <a:gd name="T57" fmla="*/ 124 h 300"/>
                  <a:gd name="T58" fmla="*/ 22 w 93"/>
                  <a:gd name="T59" fmla="*/ 133 h 300"/>
                  <a:gd name="T60" fmla="*/ 19 w 93"/>
                  <a:gd name="T61" fmla="*/ 143 h 300"/>
                  <a:gd name="T62" fmla="*/ 18 w 93"/>
                  <a:gd name="T63" fmla="*/ 154 h 300"/>
                  <a:gd name="T64" fmla="*/ 19 w 93"/>
                  <a:gd name="T65" fmla="*/ 164 h 300"/>
                  <a:gd name="T66" fmla="*/ 24 w 93"/>
                  <a:gd name="T67" fmla="*/ 195 h 300"/>
                  <a:gd name="T68" fmla="*/ 30 w 93"/>
                  <a:gd name="T69" fmla="*/ 239 h 300"/>
                  <a:gd name="T70" fmla="*/ 33 w 93"/>
                  <a:gd name="T71" fmla="*/ 256 h 300"/>
                  <a:gd name="T72" fmla="*/ 30 w 93"/>
                  <a:gd name="T73" fmla="*/ 270 h 300"/>
                  <a:gd name="T74" fmla="*/ 28 w 93"/>
                  <a:gd name="T75" fmla="*/ 278 h 300"/>
                  <a:gd name="T76" fmla="*/ 18 w 93"/>
                  <a:gd name="T77" fmla="*/ 283 h 300"/>
                  <a:gd name="T78" fmla="*/ 13 w 93"/>
                  <a:gd name="T79" fmla="*/ 290 h 300"/>
                  <a:gd name="T80" fmla="*/ 23 w 93"/>
                  <a:gd name="T81" fmla="*/ 292 h 300"/>
                  <a:gd name="T82" fmla="*/ 28 w 93"/>
                  <a:gd name="T83" fmla="*/ 292 h 300"/>
                  <a:gd name="T84" fmla="*/ 33 w 93"/>
                  <a:gd name="T85" fmla="*/ 291 h 300"/>
                  <a:gd name="T86" fmla="*/ 43 w 93"/>
                  <a:gd name="T87" fmla="*/ 288 h 300"/>
                  <a:gd name="T88" fmla="*/ 51 w 93"/>
                  <a:gd name="T89" fmla="*/ 289 h 300"/>
                  <a:gd name="T90" fmla="*/ 56 w 93"/>
                  <a:gd name="T91" fmla="*/ 288 h 300"/>
                  <a:gd name="T92" fmla="*/ 56 w 93"/>
                  <a:gd name="T93" fmla="*/ 280 h 300"/>
                  <a:gd name="T94" fmla="*/ 58 w 93"/>
                  <a:gd name="T95" fmla="*/ 273 h 300"/>
                  <a:gd name="T96" fmla="*/ 55 w 93"/>
                  <a:gd name="T97" fmla="*/ 257 h 300"/>
                  <a:gd name="T98" fmla="*/ 55 w 93"/>
                  <a:gd name="T99" fmla="*/ 238 h 300"/>
                  <a:gd name="T100" fmla="*/ 54 w 93"/>
                  <a:gd name="T101" fmla="*/ 218 h 300"/>
                  <a:gd name="T102" fmla="*/ 54 w 93"/>
                  <a:gd name="T103" fmla="*/ 196 h 300"/>
                  <a:gd name="T104" fmla="*/ 56 w 93"/>
                  <a:gd name="T105" fmla="*/ 198 h 300"/>
                  <a:gd name="T106" fmla="*/ 59 w 93"/>
                  <a:gd name="T107" fmla="*/ 215 h 300"/>
                  <a:gd name="T108" fmla="*/ 61 w 93"/>
                  <a:gd name="T109" fmla="*/ 230 h 300"/>
                  <a:gd name="T110" fmla="*/ 64 w 93"/>
                  <a:gd name="T111" fmla="*/ 257 h 300"/>
                  <a:gd name="T112" fmla="*/ 70 w 93"/>
                  <a:gd name="T113" fmla="*/ 271 h 300"/>
                  <a:gd name="T114" fmla="*/ 66 w 93"/>
                  <a:gd name="T115" fmla="*/ 282 h 300"/>
                  <a:gd name="T116" fmla="*/ 72 w 93"/>
                  <a:gd name="T117" fmla="*/ 290 h 300"/>
                  <a:gd name="T118" fmla="*/ 70 w 93"/>
                  <a:gd name="T119" fmla="*/ 299 h 300"/>
                  <a:gd name="T120" fmla="*/ 90 w 93"/>
                  <a:gd name="T121" fmla="*/ 297 h 300"/>
                  <a:gd name="T122" fmla="*/ 89 w 93"/>
                  <a:gd name="T123" fmla="*/ 288 h 300"/>
                  <a:gd name="T124" fmla="*/ 93 w 93"/>
                  <a:gd name="T125"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300">
                    <a:moveTo>
                      <a:pt x="93" y="276"/>
                    </a:moveTo>
                    <a:cubicBezTo>
                      <a:pt x="92" y="276"/>
                      <a:pt x="92" y="275"/>
                      <a:pt x="92" y="275"/>
                    </a:cubicBezTo>
                    <a:cubicBezTo>
                      <a:pt x="92" y="275"/>
                      <a:pt x="92" y="273"/>
                      <a:pt x="92" y="272"/>
                    </a:cubicBezTo>
                    <a:cubicBezTo>
                      <a:pt x="92" y="272"/>
                      <a:pt x="92" y="267"/>
                      <a:pt x="92" y="266"/>
                    </a:cubicBezTo>
                    <a:cubicBezTo>
                      <a:pt x="91" y="265"/>
                      <a:pt x="91" y="264"/>
                      <a:pt x="91" y="262"/>
                    </a:cubicBezTo>
                    <a:cubicBezTo>
                      <a:pt x="91" y="260"/>
                      <a:pt x="91" y="257"/>
                      <a:pt x="91" y="255"/>
                    </a:cubicBezTo>
                    <a:cubicBezTo>
                      <a:pt x="91" y="254"/>
                      <a:pt x="90" y="249"/>
                      <a:pt x="90" y="249"/>
                    </a:cubicBezTo>
                    <a:cubicBezTo>
                      <a:pt x="90" y="248"/>
                      <a:pt x="90" y="247"/>
                      <a:pt x="90" y="246"/>
                    </a:cubicBezTo>
                    <a:cubicBezTo>
                      <a:pt x="90" y="245"/>
                      <a:pt x="89" y="243"/>
                      <a:pt x="89" y="243"/>
                    </a:cubicBezTo>
                    <a:cubicBezTo>
                      <a:pt x="89" y="242"/>
                      <a:pt x="89" y="241"/>
                      <a:pt x="89" y="241"/>
                    </a:cubicBezTo>
                    <a:cubicBezTo>
                      <a:pt x="89" y="241"/>
                      <a:pt x="89" y="239"/>
                      <a:pt x="89" y="239"/>
                    </a:cubicBezTo>
                    <a:cubicBezTo>
                      <a:pt x="89" y="239"/>
                      <a:pt x="89" y="238"/>
                      <a:pt x="88" y="237"/>
                    </a:cubicBezTo>
                    <a:cubicBezTo>
                      <a:pt x="88" y="237"/>
                      <a:pt x="88" y="233"/>
                      <a:pt x="88" y="232"/>
                    </a:cubicBezTo>
                    <a:cubicBezTo>
                      <a:pt x="88" y="231"/>
                      <a:pt x="88" y="230"/>
                      <a:pt x="88" y="228"/>
                    </a:cubicBezTo>
                    <a:cubicBezTo>
                      <a:pt x="87" y="227"/>
                      <a:pt x="87" y="225"/>
                      <a:pt x="87" y="224"/>
                    </a:cubicBezTo>
                    <a:cubicBezTo>
                      <a:pt x="87" y="223"/>
                      <a:pt x="87" y="222"/>
                      <a:pt x="87" y="221"/>
                    </a:cubicBezTo>
                    <a:cubicBezTo>
                      <a:pt x="87" y="220"/>
                      <a:pt x="87" y="218"/>
                      <a:pt x="87" y="216"/>
                    </a:cubicBezTo>
                    <a:cubicBezTo>
                      <a:pt x="87" y="215"/>
                      <a:pt x="86" y="214"/>
                      <a:pt x="86" y="213"/>
                    </a:cubicBezTo>
                    <a:cubicBezTo>
                      <a:pt x="86" y="212"/>
                      <a:pt x="85" y="210"/>
                      <a:pt x="85" y="210"/>
                    </a:cubicBezTo>
                    <a:cubicBezTo>
                      <a:pt x="84" y="209"/>
                      <a:pt x="84" y="209"/>
                      <a:pt x="84" y="209"/>
                    </a:cubicBezTo>
                    <a:cubicBezTo>
                      <a:pt x="84" y="209"/>
                      <a:pt x="84" y="207"/>
                      <a:pt x="84" y="206"/>
                    </a:cubicBezTo>
                    <a:cubicBezTo>
                      <a:pt x="84" y="204"/>
                      <a:pt x="84" y="201"/>
                      <a:pt x="84" y="200"/>
                    </a:cubicBezTo>
                    <a:cubicBezTo>
                      <a:pt x="84" y="198"/>
                      <a:pt x="85" y="195"/>
                      <a:pt x="85" y="194"/>
                    </a:cubicBezTo>
                    <a:cubicBezTo>
                      <a:pt x="85" y="193"/>
                      <a:pt x="85" y="192"/>
                      <a:pt x="84" y="191"/>
                    </a:cubicBezTo>
                    <a:cubicBezTo>
                      <a:pt x="84" y="190"/>
                      <a:pt x="84" y="187"/>
                      <a:pt x="83" y="185"/>
                    </a:cubicBezTo>
                    <a:cubicBezTo>
                      <a:pt x="83" y="183"/>
                      <a:pt x="82" y="179"/>
                      <a:pt x="82" y="178"/>
                    </a:cubicBezTo>
                    <a:cubicBezTo>
                      <a:pt x="82" y="177"/>
                      <a:pt x="82" y="174"/>
                      <a:pt x="82" y="173"/>
                    </a:cubicBezTo>
                    <a:cubicBezTo>
                      <a:pt x="82" y="173"/>
                      <a:pt x="81" y="171"/>
                      <a:pt x="81" y="171"/>
                    </a:cubicBezTo>
                    <a:cubicBezTo>
                      <a:pt x="81" y="171"/>
                      <a:pt x="81" y="170"/>
                      <a:pt x="81" y="170"/>
                    </a:cubicBezTo>
                    <a:cubicBezTo>
                      <a:pt x="81" y="169"/>
                      <a:pt x="81" y="167"/>
                      <a:pt x="81" y="167"/>
                    </a:cubicBezTo>
                    <a:cubicBezTo>
                      <a:pt x="81" y="167"/>
                      <a:pt x="81" y="164"/>
                      <a:pt x="81" y="162"/>
                    </a:cubicBezTo>
                    <a:cubicBezTo>
                      <a:pt x="81" y="161"/>
                      <a:pt x="81" y="161"/>
                      <a:pt x="81" y="160"/>
                    </a:cubicBezTo>
                    <a:cubicBezTo>
                      <a:pt x="81" y="160"/>
                      <a:pt x="80" y="158"/>
                      <a:pt x="80" y="157"/>
                    </a:cubicBezTo>
                    <a:cubicBezTo>
                      <a:pt x="80" y="156"/>
                      <a:pt x="80" y="154"/>
                      <a:pt x="80" y="154"/>
                    </a:cubicBezTo>
                    <a:cubicBezTo>
                      <a:pt x="80" y="153"/>
                      <a:pt x="80" y="152"/>
                      <a:pt x="80" y="152"/>
                    </a:cubicBezTo>
                    <a:cubicBezTo>
                      <a:pt x="80" y="152"/>
                      <a:pt x="80" y="151"/>
                      <a:pt x="80" y="150"/>
                    </a:cubicBezTo>
                    <a:cubicBezTo>
                      <a:pt x="81" y="149"/>
                      <a:pt x="81" y="147"/>
                      <a:pt x="81" y="146"/>
                    </a:cubicBezTo>
                    <a:cubicBezTo>
                      <a:pt x="80" y="145"/>
                      <a:pt x="80" y="144"/>
                      <a:pt x="80" y="143"/>
                    </a:cubicBezTo>
                    <a:cubicBezTo>
                      <a:pt x="80" y="142"/>
                      <a:pt x="79" y="139"/>
                      <a:pt x="79" y="139"/>
                    </a:cubicBezTo>
                    <a:cubicBezTo>
                      <a:pt x="79" y="138"/>
                      <a:pt x="78" y="137"/>
                      <a:pt x="78" y="137"/>
                    </a:cubicBezTo>
                    <a:cubicBezTo>
                      <a:pt x="78" y="137"/>
                      <a:pt x="78" y="137"/>
                      <a:pt x="78" y="137"/>
                    </a:cubicBezTo>
                    <a:cubicBezTo>
                      <a:pt x="78" y="137"/>
                      <a:pt x="78" y="136"/>
                      <a:pt x="78" y="136"/>
                    </a:cubicBezTo>
                    <a:cubicBezTo>
                      <a:pt x="78" y="136"/>
                      <a:pt x="78" y="135"/>
                      <a:pt x="78" y="135"/>
                    </a:cubicBezTo>
                    <a:cubicBezTo>
                      <a:pt x="78" y="135"/>
                      <a:pt x="78" y="134"/>
                      <a:pt x="77" y="134"/>
                    </a:cubicBezTo>
                    <a:cubicBezTo>
                      <a:pt x="77" y="134"/>
                      <a:pt x="77" y="134"/>
                      <a:pt x="77" y="133"/>
                    </a:cubicBezTo>
                    <a:cubicBezTo>
                      <a:pt x="77" y="133"/>
                      <a:pt x="76" y="131"/>
                      <a:pt x="76" y="130"/>
                    </a:cubicBezTo>
                    <a:cubicBezTo>
                      <a:pt x="76" y="130"/>
                      <a:pt x="76" y="129"/>
                      <a:pt x="76" y="129"/>
                    </a:cubicBezTo>
                    <a:cubicBezTo>
                      <a:pt x="75" y="129"/>
                      <a:pt x="75" y="128"/>
                      <a:pt x="75" y="128"/>
                    </a:cubicBezTo>
                    <a:cubicBezTo>
                      <a:pt x="75" y="127"/>
                      <a:pt x="75" y="127"/>
                      <a:pt x="75" y="127"/>
                    </a:cubicBezTo>
                    <a:cubicBezTo>
                      <a:pt x="75" y="126"/>
                      <a:pt x="75" y="126"/>
                      <a:pt x="75" y="126"/>
                    </a:cubicBezTo>
                    <a:cubicBezTo>
                      <a:pt x="75" y="125"/>
                      <a:pt x="74" y="124"/>
                      <a:pt x="74" y="124"/>
                    </a:cubicBezTo>
                    <a:cubicBezTo>
                      <a:pt x="74" y="124"/>
                      <a:pt x="74" y="124"/>
                      <a:pt x="74" y="124"/>
                    </a:cubicBezTo>
                    <a:cubicBezTo>
                      <a:pt x="74" y="123"/>
                      <a:pt x="74" y="123"/>
                      <a:pt x="74" y="123"/>
                    </a:cubicBezTo>
                    <a:cubicBezTo>
                      <a:pt x="74" y="123"/>
                      <a:pt x="74" y="119"/>
                      <a:pt x="73" y="119"/>
                    </a:cubicBezTo>
                    <a:cubicBezTo>
                      <a:pt x="73" y="119"/>
                      <a:pt x="73" y="119"/>
                      <a:pt x="73" y="119"/>
                    </a:cubicBezTo>
                    <a:cubicBezTo>
                      <a:pt x="73" y="119"/>
                      <a:pt x="73" y="119"/>
                      <a:pt x="74" y="119"/>
                    </a:cubicBezTo>
                    <a:cubicBezTo>
                      <a:pt x="74" y="119"/>
                      <a:pt x="74" y="119"/>
                      <a:pt x="74" y="119"/>
                    </a:cubicBezTo>
                    <a:cubicBezTo>
                      <a:pt x="74" y="119"/>
                      <a:pt x="74" y="122"/>
                      <a:pt x="74" y="122"/>
                    </a:cubicBezTo>
                    <a:cubicBezTo>
                      <a:pt x="74" y="122"/>
                      <a:pt x="74" y="122"/>
                      <a:pt x="74" y="122"/>
                    </a:cubicBezTo>
                    <a:cubicBezTo>
                      <a:pt x="74" y="122"/>
                      <a:pt x="74" y="122"/>
                      <a:pt x="75" y="121"/>
                    </a:cubicBezTo>
                    <a:cubicBezTo>
                      <a:pt x="75" y="121"/>
                      <a:pt x="76" y="121"/>
                      <a:pt x="76" y="121"/>
                    </a:cubicBezTo>
                    <a:cubicBezTo>
                      <a:pt x="76" y="121"/>
                      <a:pt x="76" y="120"/>
                      <a:pt x="76" y="120"/>
                    </a:cubicBezTo>
                    <a:cubicBezTo>
                      <a:pt x="77" y="120"/>
                      <a:pt x="77" y="120"/>
                      <a:pt x="77" y="120"/>
                    </a:cubicBezTo>
                    <a:cubicBezTo>
                      <a:pt x="77" y="119"/>
                      <a:pt x="77" y="119"/>
                      <a:pt x="78" y="118"/>
                    </a:cubicBezTo>
                    <a:cubicBezTo>
                      <a:pt x="78" y="118"/>
                      <a:pt x="79" y="117"/>
                      <a:pt x="79" y="117"/>
                    </a:cubicBezTo>
                    <a:cubicBezTo>
                      <a:pt x="80" y="117"/>
                      <a:pt x="80" y="116"/>
                      <a:pt x="80" y="116"/>
                    </a:cubicBezTo>
                    <a:cubicBezTo>
                      <a:pt x="80" y="116"/>
                      <a:pt x="80" y="116"/>
                      <a:pt x="80" y="115"/>
                    </a:cubicBezTo>
                    <a:cubicBezTo>
                      <a:pt x="80" y="115"/>
                      <a:pt x="80" y="115"/>
                      <a:pt x="79" y="115"/>
                    </a:cubicBezTo>
                    <a:cubicBezTo>
                      <a:pt x="79" y="115"/>
                      <a:pt x="78" y="114"/>
                      <a:pt x="78" y="114"/>
                    </a:cubicBezTo>
                    <a:cubicBezTo>
                      <a:pt x="78" y="114"/>
                      <a:pt x="77" y="113"/>
                      <a:pt x="77" y="112"/>
                    </a:cubicBezTo>
                    <a:cubicBezTo>
                      <a:pt x="77" y="112"/>
                      <a:pt x="76" y="109"/>
                      <a:pt x="76" y="108"/>
                    </a:cubicBezTo>
                    <a:cubicBezTo>
                      <a:pt x="75" y="108"/>
                      <a:pt x="76" y="107"/>
                      <a:pt x="76" y="107"/>
                    </a:cubicBezTo>
                    <a:cubicBezTo>
                      <a:pt x="76" y="106"/>
                      <a:pt x="75" y="104"/>
                      <a:pt x="75" y="103"/>
                    </a:cubicBezTo>
                    <a:cubicBezTo>
                      <a:pt x="75" y="103"/>
                      <a:pt x="75" y="98"/>
                      <a:pt x="75" y="97"/>
                    </a:cubicBezTo>
                    <a:cubicBezTo>
                      <a:pt x="75" y="97"/>
                      <a:pt x="75" y="97"/>
                      <a:pt x="75" y="96"/>
                    </a:cubicBezTo>
                    <a:cubicBezTo>
                      <a:pt x="75" y="96"/>
                      <a:pt x="76" y="93"/>
                      <a:pt x="77" y="92"/>
                    </a:cubicBezTo>
                    <a:cubicBezTo>
                      <a:pt x="77" y="91"/>
                      <a:pt x="78" y="88"/>
                      <a:pt x="78" y="88"/>
                    </a:cubicBezTo>
                    <a:cubicBezTo>
                      <a:pt x="78" y="87"/>
                      <a:pt x="78" y="86"/>
                      <a:pt x="79" y="86"/>
                    </a:cubicBezTo>
                    <a:cubicBezTo>
                      <a:pt x="79" y="85"/>
                      <a:pt x="79" y="85"/>
                      <a:pt x="79" y="84"/>
                    </a:cubicBezTo>
                    <a:cubicBezTo>
                      <a:pt x="80" y="83"/>
                      <a:pt x="80" y="81"/>
                      <a:pt x="81" y="81"/>
                    </a:cubicBezTo>
                    <a:cubicBezTo>
                      <a:pt x="81" y="80"/>
                      <a:pt x="81" y="79"/>
                      <a:pt x="81" y="79"/>
                    </a:cubicBezTo>
                    <a:cubicBezTo>
                      <a:pt x="81" y="78"/>
                      <a:pt x="82" y="77"/>
                      <a:pt x="82" y="77"/>
                    </a:cubicBezTo>
                    <a:cubicBezTo>
                      <a:pt x="82" y="76"/>
                      <a:pt x="82" y="76"/>
                      <a:pt x="82" y="76"/>
                    </a:cubicBezTo>
                    <a:cubicBezTo>
                      <a:pt x="82" y="75"/>
                      <a:pt x="83" y="74"/>
                      <a:pt x="83" y="74"/>
                    </a:cubicBezTo>
                    <a:cubicBezTo>
                      <a:pt x="83" y="74"/>
                      <a:pt x="83" y="74"/>
                      <a:pt x="83" y="73"/>
                    </a:cubicBezTo>
                    <a:cubicBezTo>
                      <a:pt x="83" y="73"/>
                      <a:pt x="83" y="72"/>
                      <a:pt x="83" y="72"/>
                    </a:cubicBezTo>
                    <a:cubicBezTo>
                      <a:pt x="83" y="71"/>
                      <a:pt x="83" y="71"/>
                      <a:pt x="83" y="70"/>
                    </a:cubicBezTo>
                    <a:cubicBezTo>
                      <a:pt x="83" y="70"/>
                      <a:pt x="83" y="69"/>
                      <a:pt x="83" y="69"/>
                    </a:cubicBezTo>
                    <a:cubicBezTo>
                      <a:pt x="83" y="69"/>
                      <a:pt x="83" y="67"/>
                      <a:pt x="82" y="66"/>
                    </a:cubicBezTo>
                    <a:cubicBezTo>
                      <a:pt x="82" y="65"/>
                      <a:pt x="82" y="62"/>
                      <a:pt x="81" y="61"/>
                    </a:cubicBezTo>
                    <a:cubicBezTo>
                      <a:pt x="81" y="61"/>
                      <a:pt x="81" y="60"/>
                      <a:pt x="81" y="60"/>
                    </a:cubicBezTo>
                    <a:cubicBezTo>
                      <a:pt x="81" y="60"/>
                      <a:pt x="81" y="59"/>
                      <a:pt x="81" y="58"/>
                    </a:cubicBezTo>
                    <a:cubicBezTo>
                      <a:pt x="81" y="57"/>
                      <a:pt x="81" y="55"/>
                      <a:pt x="81" y="54"/>
                    </a:cubicBezTo>
                    <a:cubicBezTo>
                      <a:pt x="81" y="53"/>
                      <a:pt x="81" y="52"/>
                      <a:pt x="81" y="52"/>
                    </a:cubicBezTo>
                    <a:cubicBezTo>
                      <a:pt x="80" y="52"/>
                      <a:pt x="80" y="51"/>
                      <a:pt x="80" y="51"/>
                    </a:cubicBezTo>
                    <a:cubicBezTo>
                      <a:pt x="79" y="50"/>
                      <a:pt x="79" y="50"/>
                      <a:pt x="79" y="50"/>
                    </a:cubicBezTo>
                    <a:cubicBezTo>
                      <a:pt x="79" y="49"/>
                      <a:pt x="78" y="49"/>
                      <a:pt x="78" y="48"/>
                    </a:cubicBezTo>
                    <a:cubicBezTo>
                      <a:pt x="78" y="48"/>
                      <a:pt x="78" y="47"/>
                      <a:pt x="77" y="46"/>
                    </a:cubicBezTo>
                    <a:cubicBezTo>
                      <a:pt x="76" y="46"/>
                      <a:pt x="75" y="45"/>
                      <a:pt x="75" y="45"/>
                    </a:cubicBezTo>
                    <a:cubicBezTo>
                      <a:pt x="74" y="45"/>
                      <a:pt x="74" y="44"/>
                      <a:pt x="73" y="44"/>
                    </a:cubicBezTo>
                    <a:cubicBezTo>
                      <a:pt x="73" y="44"/>
                      <a:pt x="72" y="44"/>
                      <a:pt x="72" y="44"/>
                    </a:cubicBezTo>
                    <a:cubicBezTo>
                      <a:pt x="71" y="44"/>
                      <a:pt x="71" y="44"/>
                      <a:pt x="71" y="44"/>
                    </a:cubicBezTo>
                    <a:cubicBezTo>
                      <a:pt x="71" y="44"/>
                      <a:pt x="70" y="43"/>
                      <a:pt x="70" y="43"/>
                    </a:cubicBezTo>
                    <a:cubicBezTo>
                      <a:pt x="69" y="43"/>
                      <a:pt x="68" y="43"/>
                      <a:pt x="68" y="43"/>
                    </a:cubicBezTo>
                    <a:cubicBezTo>
                      <a:pt x="68" y="43"/>
                      <a:pt x="67" y="42"/>
                      <a:pt x="66" y="42"/>
                    </a:cubicBezTo>
                    <a:cubicBezTo>
                      <a:pt x="65" y="42"/>
                      <a:pt x="65" y="42"/>
                      <a:pt x="64" y="42"/>
                    </a:cubicBezTo>
                    <a:cubicBezTo>
                      <a:pt x="64" y="42"/>
                      <a:pt x="63" y="42"/>
                      <a:pt x="62" y="41"/>
                    </a:cubicBezTo>
                    <a:cubicBezTo>
                      <a:pt x="62" y="41"/>
                      <a:pt x="62" y="41"/>
                      <a:pt x="61" y="41"/>
                    </a:cubicBezTo>
                    <a:cubicBezTo>
                      <a:pt x="61" y="40"/>
                      <a:pt x="60" y="40"/>
                      <a:pt x="60" y="41"/>
                    </a:cubicBezTo>
                    <a:cubicBezTo>
                      <a:pt x="60" y="41"/>
                      <a:pt x="60" y="41"/>
                      <a:pt x="60" y="41"/>
                    </a:cubicBezTo>
                    <a:cubicBezTo>
                      <a:pt x="60" y="40"/>
                      <a:pt x="59" y="40"/>
                      <a:pt x="59" y="39"/>
                    </a:cubicBezTo>
                    <a:cubicBezTo>
                      <a:pt x="59" y="39"/>
                      <a:pt x="59" y="39"/>
                      <a:pt x="59" y="38"/>
                    </a:cubicBezTo>
                    <a:cubicBezTo>
                      <a:pt x="59" y="38"/>
                      <a:pt x="59" y="37"/>
                      <a:pt x="58" y="37"/>
                    </a:cubicBezTo>
                    <a:cubicBezTo>
                      <a:pt x="58" y="36"/>
                      <a:pt x="58" y="35"/>
                      <a:pt x="58" y="35"/>
                    </a:cubicBezTo>
                    <a:cubicBezTo>
                      <a:pt x="58" y="35"/>
                      <a:pt x="58" y="35"/>
                      <a:pt x="57" y="35"/>
                    </a:cubicBezTo>
                    <a:cubicBezTo>
                      <a:pt x="57" y="35"/>
                      <a:pt x="57" y="35"/>
                      <a:pt x="57" y="34"/>
                    </a:cubicBezTo>
                    <a:cubicBezTo>
                      <a:pt x="57" y="34"/>
                      <a:pt x="58" y="32"/>
                      <a:pt x="58" y="31"/>
                    </a:cubicBezTo>
                    <a:cubicBezTo>
                      <a:pt x="58" y="30"/>
                      <a:pt x="58" y="27"/>
                      <a:pt x="58" y="27"/>
                    </a:cubicBezTo>
                    <a:cubicBezTo>
                      <a:pt x="58" y="27"/>
                      <a:pt x="58" y="27"/>
                      <a:pt x="59" y="27"/>
                    </a:cubicBezTo>
                    <a:cubicBezTo>
                      <a:pt x="60" y="27"/>
                      <a:pt x="60" y="26"/>
                      <a:pt x="60" y="26"/>
                    </a:cubicBezTo>
                    <a:cubicBezTo>
                      <a:pt x="60" y="26"/>
                      <a:pt x="61" y="25"/>
                      <a:pt x="61" y="25"/>
                    </a:cubicBezTo>
                    <a:cubicBezTo>
                      <a:pt x="61" y="25"/>
                      <a:pt x="61" y="25"/>
                      <a:pt x="61" y="25"/>
                    </a:cubicBezTo>
                    <a:cubicBezTo>
                      <a:pt x="61" y="24"/>
                      <a:pt x="61" y="24"/>
                      <a:pt x="62" y="23"/>
                    </a:cubicBezTo>
                    <a:cubicBezTo>
                      <a:pt x="62" y="23"/>
                      <a:pt x="62" y="22"/>
                      <a:pt x="62" y="21"/>
                    </a:cubicBezTo>
                    <a:cubicBezTo>
                      <a:pt x="62" y="21"/>
                      <a:pt x="62" y="21"/>
                      <a:pt x="62" y="20"/>
                    </a:cubicBezTo>
                    <a:cubicBezTo>
                      <a:pt x="62" y="18"/>
                      <a:pt x="62" y="17"/>
                      <a:pt x="62" y="17"/>
                    </a:cubicBezTo>
                    <a:cubicBezTo>
                      <a:pt x="61" y="16"/>
                      <a:pt x="61" y="16"/>
                      <a:pt x="61" y="16"/>
                    </a:cubicBezTo>
                    <a:cubicBezTo>
                      <a:pt x="61" y="16"/>
                      <a:pt x="61" y="16"/>
                      <a:pt x="61" y="15"/>
                    </a:cubicBezTo>
                    <a:cubicBezTo>
                      <a:pt x="61" y="15"/>
                      <a:pt x="61" y="11"/>
                      <a:pt x="61" y="11"/>
                    </a:cubicBezTo>
                    <a:cubicBezTo>
                      <a:pt x="59" y="6"/>
                      <a:pt x="55" y="3"/>
                      <a:pt x="52" y="1"/>
                    </a:cubicBezTo>
                    <a:cubicBezTo>
                      <a:pt x="49" y="0"/>
                      <a:pt x="47" y="0"/>
                      <a:pt x="44" y="1"/>
                    </a:cubicBezTo>
                    <a:cubicBezTo>
                      <a:pt x="42" y="1"/>
                      <a:pt x="39" y="3"/>
                      <a:pt x="39" y="3"/>
                    </a:cubicBezTo>
                    <a:cubicBezTo>
                      <a:pt x="39" y="3"/>
                      <a:pt x="39" y="3"/>
                      <a:pt x="38" y="4"/>
                    </a:cubicBezTo>
                    <a:cubicBezTo>
                      <a:pt x="37" y="4"/>
                      <a:pt x="36" y="6"/>
                      <a:pt x="36" y="7"/>
                    </a:cubicBezTo>
                    <a:cubicBezTo>
                      <a:pt x="35" y="8"/>
                      <a:pt x="34" y="10"/>
                      <a:pt x="34" y="11"/>
                    </a:cubicBezTo>
                    <a:cubicBezTo>
                      <a:pt x="34" y="12"/>
                      <a:pt x="34" y="14"/>
                      <a:pt x="34" y="15"/>
                    </a:cubicBezTo>
                    <a:cubicBezTo>
                      <a:pt x="34" y="16"/>
                      <a:pt x="34" y="16"/>
                      <a:pt x="34" y="17"/>
                    </a:cubicBezTo>
                    <a:cubicBezTo>
                      <a:pt x="34" y="18"/>
                      <a:pt x="34" y="19"/>
                      <a:pt x="34" y="20"/>
                    </a:cubicBezTo>
                    <a:cubicBezTo>
                      <a:pt x="34" y="21"/>
                      <a:pt x="34" y="22"/>
                      <a:pt x="34" y="23"/>
                    </a:cubicBezTo>
                    <a:cubicBezTo>
                      <a:pt x="34" y="24"/>
                      <a:pt x="34" y="26"/>
                      <a:pt x="34" y="28"/>
                    </a:cubicBezTo>
                    <a:cubicBezTo>
                      <a:pt x="34" y="30"/>
                      <a:pt x="34" y="31"/>
                      <a:pt x="35" y="32"/>
                    </a:cubicBezTo>
                    <a:cubicBezTo>
                      <a:pt x="35" y="34"/>
                      <a:pt x="37" y="35"/>
                      <a:pt x="37" y="36"/>
                    </a:cubicBezTo>
                    <a:cubicBezTo>
                      <a:pt x="38" y="36"/>
                      <a:pt x="38" y="37"/>
                      <a:pt x="38" y="37"/>
                    </a:cubicBezTo>
                    <a:cubicBezTo>
                      <a:pt x="39" y="37"/>
                      <a:pt x="39" y="37"/>
                      <a:pt x="39" y="38"/>
                    </a:cubicBezTo>
                    <a:cubicBezTo>
                      <a:pt x="39" y="38"/>
                      <a:pt x="39" y="38"/>
                      <a:pt x="38" y="38"/>
                    </a:cubicBezTo>
                    <a:cubicBezTo>
                      <a:pt x="38" y="39"/>
                      <a:pt x="38" y="40"/>
                      <a:pt x="38" y="41"/>
                    </a:cubicBezTo>
                    <a:cubicBezTo>
                      <a:pt x="38" y="41"/>
                      <a:pt x="38" y="42"/>
                      <a:pt x="38" y="42"/>
                    </a:cubicBezTo>
                    <a:cubicBezTo>
                      <a:pt x="38" y="42"/>
                      <a:pt x="38" y="42"/>
                      <a:pt x="38" y="43"/>
                    </a:cubicBezTo>
                    <a:cubicBezTo>
                      <a:pt x="38" y="43"/>
                      <a:pt x="38" y="43"/>
                      <a:pt x="38" y="43"/>
                    </a:cubicBezTo>
                    <a:cubicBezTo>
                      <a:pt x="38" y="43"/>
                      <a:pt x="37" y="43"/>
                      <a:pt x="37" y="44"/>
                    </a:cubicBezTo>
                    <a:cubicBezTo>
                      <a:pt x="36" y="44"/>
                      <a:pt x="35" y="45"/>
                      <a:pt x="34" y="45"/>
                    </a:cubicBezTo>
                    <a:cubicBezTo>
                      <a:pt x="33" y="46"/>
                      <a:pt x="33" y="46"/>
                      <a:pt x="32" y="47"/>
                    </a:cubicBezTo>
                    <a:cubicBezTo>
                      <a:pt x="32" y="47"/>
                      <a:pt x="31" y="47"/>
                      <a:pt x="30" y="47"/>
                    </a:cubicBezTo>
                    <a:cubicBezTo>
                      <a:pt x="29" y="47"/>
                      <a:pt x="29" y="47"/>
                      <a:pt x="28" y="47"/>
                    </a:cubicBezTo>
                    <a:cubicBezTo>
                      <a:pt x="27" y="47"/>
                      <a:pt x="26" y="47"/>
                      <a:pt x="25" y="47"/>
                    </a:cubicBezTo>
                    <a:cubicBezTo>
                      <a:pt x="25" y="47"/>
                      <a:pt x="24" y="48"/>
                      <a:pt x="24" y="48"/>
                    </a:cubicBezTo>
                    <a:cubicBezTo>
                      <a:pt x="23" y="48"/>
                      <a:pt x="23" y="48"/>
                      <a:pt x="23" y="48"/>
                    </a:cubicBezTo>
                    <a:cubicBezTo>
                      <a:pt x="22" y="48"/>
                      <a:pt x="22" y="48"/>
                      <a:pt x="22" y="48"/>
                    </a:cubicBezTo>
                    <a:cubicBezTo>
                      <a:pt x="21" y="48"/>
                      <a:pt x="21" y="48"/>
                      <a:pt x="21" y="48"/>
                    </a:cubicBezTo>
                    <a:cubicBezTo>
                      <a:pt x="20" y="48"/>
                      <a:pt x="19" y="49"/>
                      <a:pt x="19" y="49"/>
                    </a:cubicBezTo>
                    <a:cubicBezTo>
                      <a:pt x="19" y="49"/>
                      <a:pt x="19" y="49"/>
                      <a:pt x="19" y="49"/>
                    </a:cubicBezTo>
                    <a:cubicBezTo>
                      <a:pt x="18" y="49"/>
                      <a:pt x="17" y="50"/>
                      <a:pt x="17" y="50"/>
                    </a:cubicBezTo>
                    <a:cubicBezTo>
                      <a:pt x="17" y="50"/>
                      <a:pt x="17" y="50"/>
                      <a:pt x="16" y="50"/>
                    </a:cubicBezTo>
                    <a:cubicBezTo>
                      <a:pt x="16" y="50"/>
                      <a:pt x="15" y="51"/>
                      <a:pt x="15" y="51"/>
                    </a:cubicBezTo>
                    <a:cubicBezTo>
                      <a:pt x="15" y="51"/>
                      <a:pt x="15" y="51"/>
                      <a:pt x="15" y="52"/>
                    </a:cubicBezTo>
                    <a:cubicBezTo>
                      <a:pt x="14" y="52"/>
                      <a:pt x="14" y="53"/>
                      <a:pt x="14" y="53"/>
                    </a:cubicBezTo>
                    <a:cubicBezTo>
                      <a:pt x="14" y="54"/>
                      <a:pt x="13" y="54"/>
                      <a:pt x="13" y="54"/>
                    </a:cubicBezTo>
                    <a:cubicBezTo>
                      <a:pt x="12" y="55"/>
                      <a:pt x="12" y="56"/>
                      <a:pt x="12" y="57"/>
                    </a:cubicBezTo>
                    <a:cubicBezTo>
                      <a:pt x="12" y="58"/>
                      <a:pt x="11" y="60"/>
                      <a:pt x="11" y="60"/>
                    </a:cubicBezTo>
                    <a:cubicBezTo>
                      <a:pt x="11" y="60"/>
                      <a:pt x="11" y="60"/>
                      <a:pt x="10" y="61"/>
                    </a:cubicBezTo>
                    <a:cubicBezTo>
                      <a:pt x="9" y="62"/>
                      <a:pt x="9" y="62"/>
                      <a:pt x="9" y="63"/>
                    </a:cubicBezTo>
                    <a:cubicBezTo>
                      <a:pt x="8" y="63"/>
                      <a:pt x="8" y="65"/>
                      <a:pt x="8" y="66"/>
                    </a:cubicBezTo>
                    <a:cubicBezTo>
                      <a:pt x="8" y="67"/>
                      <a:pt x="7" y="68"/>
                      <a:pt x="7" y="69"/>
                    </a:cubicBezTo>
                    <a:cubicBezTo>
                      <a:pt x="7" y="69"/>
                      <a:pt x="7" y="69"/>
                      <a:pt x="6" y="70"/>
                    </a:cubicBezTo>
                    <a:cubicBezTo>
                      <a:pt x="6" y="70"/>
                      <a:pt x="5" y="73"/>
                      <a:pt x="5" y="73"/>
                    </a:cubicBezTo>
                    <a:cubicBezTo>
                      <a:pt x="5" y="74"/>
                      <a:pt x="4" y="76"/>
                      <a:pt x="4" y="76"/>
                    </a:cubicBezTo>
                    <a:cubicBezTo>
                      <a:pt x="4" y="77"/>
                      <a:pt x="3" y="78"/>
                      <a:pt x="3" y="78"/>
                    </a:cubicBezTo>
                    <a:cubicBezTo>
                      <a:pt x="3" y="79"/>
                      <a:pt x="3" y="79"/>
                      <a:pt x="2" y="80"/>
                    </a:cubicBezTo>
                    <a:cubicBezTo>
                      <a:pt x="2" y="81"/>
                      <a:pt x="2" y="83"/>
                      <a:pt x="1" y="85"/>
                    </a:cubicBezTo>
                    <a:cubicBezTo>
                      <a:pt x="1" y="87"/>
                      <a:pt x="0" y="90"/>
                      <a:pt x="0" y="91"/>
                    </a:cubicBezTo>
                    <a:cubicBezTo>
                      <a:pt x="0" y="93"/>
                      <a:pt x="1" y="95"/>
                      <a:pt x="1" y="96"/>
                    </a:cubicBezTo>
                    <a:cubicBezTo>
                      <a:pt x="1" y="97"/>
                      <a:pt x="2" y="97"/>
                      <a:pt x="2" y="98"/>
                    </a:cubicBezTo>
                    <a:cubicBezTo>
                      <a:pt x="3" y="98"/>
                      <a:pt x="3" y="98"/>
                      <a:pt x="4" y="99"/>
                    </a:cubicBezTo>
                    <a:cubicBezTo>
                      <a:pt x="5" y="99"/>
                      <a:pt x="6" y="99"/>
                      <a:pt x="7" y="99"/>
                    </a:cubicBezTo>
                    <a:cubicBezTo>
                      <a:pt x="7" y="99"/>
                      <a:pt x="7" y="99"/>
                      <a:pt x="7" y="99"/>
                    </a:cubicBezTo>
                    <a:cubicBezTo>
                      <a:pt x="8" y="99"/>
                      <a:pt x="8" y="99"/>
                      <a:pt x="9" y="99"/>
                    </a:cubicBezTo>
                    <a:cubicBezTo>
                      <a:pt x="9" y="99"/>
                      <a:pt x="10" y="100"/>
                      <a:pt x="11" y="100"/>
                    </a:cubicBezTo>
                    <a:cubicBezTo>
                      <a:pt x="11" y="100"/>
                      <a:pt x="12" y="100"/>
                      <a:pt x="13" y="100"/>
                    </a:cubicBezTo>
                    <a:cubicBezTo>
                      <a:pt x="14" y="101"/>
                      <a:pt x="15" y="101"/>
                      <a:pt x="16" y="101"/>
                    </a:cubicBezTo>
                    <a:cubicBezTo>
                      <a:pt x="16" y="101"/>
                      <a:pt x="17" y="101"/>
                      <a:pt x="17" y="101"/>
                    </a:cubicBezTo>
                    <a:cubicBezTo>
                      <a:pt x="17" y="101"/>
                      <a:pt x="18" y="101"/>
                      <a:pt x="18" y="101"/>
                    </a:cubicBezTo>
                    <a:cubicBezTo>
                      <a:pt x="19" y="101"/>
                      <a:pt x="19" y="101"/>
                      <a:pt x="20" y="101"/>
                    </a:cubicBezTo>
                    <a:cubicBezTo>
                      <a:pt x="20" y="101"/>
                      <a:pt x="20" y="101"/>
                      <a:pt x="20" y="101"/>
                    </a:cubicBezTo>
                    <a:cubicBezTo>
                      <a:pt x="20" y="102"/>
                      <a:pt x="20" y="102"/>
                      <a:pt x="20" y="103"/>
                    </a:cubicBezTo>
                    <a:cubicBezTo>
                      <a:pt x="20" y="104"/>
                      <a:pt x="19" y="107"/>
                      <a:pt x="19" y="109"/>
                    </a:cubicBezTo>
                    <a:cubicBezTo>
                      <a:pt x="19" y="111"/>
                      <a:pt x="19" y="115"/>
                      <a:pt x="19" y="117"/>
                    </a:cubicBezTo>
                    <a:cubicBezTo>
                      <a:pt x="19" y="118"/>
                      <a:pt x="19" y="120"/>
                      <a:pt x="19" y="120"/>
                    </a:cubicBezTo>
                    <a:cubicBezTo>
                      <a:pt x="19" y="121"/>
                      <a:pt x="20" y="121"/>
                      <a:pt x="20" y="121"/>
                    </a:cubicBezTo>
                    <a:cubicBezTo>
                      <a:pt x="20" y="122"/>
                      <a:pt x="21" y="122"/>
                      <a:pt x="21" y="123"/>
                    </a:cubicBezTo>
                    <a:cubicBezTo>
                      <a:pt x="21" y="123"/>
                      <a:pt x="22" y="123"/>
                      <a:pt x="22" y="123"/>
                    </a:cubicBezTo>
                    <a:cubicBezTo>
                      <a:pt x="22" y="123"/>
                      <a:pt x="22" y="123"/>
                      <a:pt x="22" y="123"/>
                    </a:cubicBezTo>
                    <a:cubicBezTo>
                      <a:pt x="22" y="124"/>
                      <a:pt x="23" y="124"/>
                      <a:pt x="23" y="124"/>
                    </a:cubicBezTo>
                    <a:cubicBezTo>
                      <a:pt x="23" y="124"/>
                      <a:pt x="23" y="124"/>
                      <a:pt x="23" y="124"/>
                    </a:cubicBezTo>
                    <a:cubicBezTo>
                      <a:pt x="22" y="125"/>
                      <a:pt x="23" y="125"/>
                      <a:pt x="23" y="125"/>
                    </a:cubicBezTo>
                    <a:cubicBezTo>
                      <a:pt x="23" y="125"/>
                      <a:pt x="23" y="125"/>
                      <a:pt x="23" y="125"/>
                    </a:cubicBezTo>
                    <a:cubicBezTo>
                      <a:pt x="22" y="126"/>
                      <a:pt x="22" y="126"/>
                      <a:pt x="23" y="126"/>
                    </a:cubicBezTo>
                    <a:cubicBezTo>
                      <a:pt x="23" y="127"/>
                      <a:pt x="23" y="128"/>
                      <a:pt x="23" y="128"/>
                    </a:cubicBezTo>
                    <a:cubicBezTo>
                      <a:pt x="22" y="128"/>
                      <a:pt x="22" y="128"/>
                      <a:pt x="21" y="129"/>
                    </a:cubicBezTo>
                    <a:cubicBezTo>
                      <a:pt x="21" y="129"/>
                      <a:pt x="21" y="130"/>
                      <a:pt x="21" y="131"/>
                    </a:cubicBezTo>
                    <a:cubicBezTo>
                      <a:pt x="21" y="132"/>
                      <a:pt x="21" y="132"/>
                      <a:pt x="22" y="133"/>
                    </a:cubicBezTo>
                    <a:cubicBezTo>
                      <a:pt x="22" y="133"/>
                      <a:pt x="22" y="133"/>
                      <a:pt x="21" y="133"/>
                    </a:cubicBezTo>
                    <a:cubicBezTo>
                      <a:pt x="21" y="134"/>
                      <a:pt x="21" y="135"/>
                      <a:pt x="21" y="135"/>
                    </a:cubicBezTo>
                    <a:cubicBezTo>
                      <a:pt x="21" y="136"/>
                      <a:pt x="21" y="137"/>
                      <a:pt x="21" y="137"/>
                    </a:cubicBezTo>
                    <a:cubicBezTo>
                      <a:pt x="20" y="138"/>
                      <a:pt x="20" y="138"/>
                      <a:pt x="20" y="139"/>
                    </a:cubicBezTo>
                    <a:cubicBezTo>
                      <a:pt x="20" y="140"/>
                      <a:pt x="20" y="140"/>
                      <a:pt x="20" y="140"/>
                    </a:cubicBezTo>
                    <a:cubicBezTo>
                      <a:pt x="20" y="141"/>
                      <a:pt x="20" y="142"/>
                      <a:pt x="19" y="142"/>
                    </a:cubicBezTo>
                    <a:cubicBezTo>
                      <a:pt x="19" y="142"/>
                      <a:pt x="19" y="143"/>
                      <a:pt x="19" y="143"/>
                    </a:cubicBezTo>
                    <a:cubicBezTo>
                      <a:pt x="19" y="144"/>
                      <a:pt x="18" y="145"/>
                      <a:pt x="18" y="146"/>
                    </a:cubicBezTo>
                    <a:cubicBezTo>
                      <a:pt x="18" y="147"/>
                      <a:pt x="18" y="148"/>
                      <a:pt x="18" y="148"/>
                    </a:cubicBezTo>
                    <a:cubicBezTo>
                      <a:pt x="18" y="148"/>
                      <a:pt x="18" y="149"/>
                      <a:pt x="18" y="150"/>
                    </a:cubicBezTo>
                    <a:cubicBezTo>
                      <a:pt x="18" y="150"/>
                      <a:pt x="18" y="151"/>
                      <a:pt x="18" y="151"/>
                    </a:cubicBezTo>
                    <a:cubicBezTo>
                      <a:pt x="17" y="152"/>
                      <a:pt x="18" y="152"/>
                      <a:pt x="18" y="152"/>
                    </a:cubicBezTo>
                    <a:cubicBezTo>
                      <a:pt x="18" y="153"/>
                      <a:pt x="18" y="153"/>
                      <a:pt x="18" y="154"/>
                    </a:cubicBezTo>
                    <a:cubicBezTo>
                      <a:pt x="18" y="154"/>
                      <a:pt x="18" y="154"/>
                      <a:pt x="18" y="154"/>
                    </a:cubicBezTo>
                    <a:cubicBezTo>
                      <a:pt x="18" y="155"/>
                      <a:pt x="18" y="155"/>
                      <a:pt x="18" y="155"/>
                    </a:cubicBezTo>
                    <a:cubicBezTo>
                      <a:pt x="18" y="156"/>
                      <a:pt x="19" y="156"/>
                      <a:pt x="19" y="156"/>
                    </a:cubicBezTo>
                    <a:cubicBezTo>
                      <a:pt x="19" y="157"/>
                      <a:pt x="19" y="157"/>
                      <a:pt x="19" y="157"/>
                    </a:cubicBezTo>
                    <a:cubicBezTo>
                      <a:pt x="19" y="158"/>
                      <a:pt x="19" y="158"/>
                      <a:pt x="19" y="158"/>
                    </a:cubicBezTo>
                    <a:cubicBezTo>
                      <a:pt x="19" y="159"/>
                      <a:pt x="19" y="160"/>
                      <a:pt x="19" y="160"/>
                    </a:cubicBezTo>
                    <a:cubicBezTo>
                      <a:pt x="20" y="161"/>
                      <a:pt x="20" y="162"/>
                      <a:pt x="19" y="162"/>
                    </a:cubicBezTo>
                    <a:cubicBezTo>
                      <a:pt x="19" y="162"/>
                      <a:pt x="19" y="163"/>
                      <a:pt x="19" y="164"/>
                    </a:cubicBezTo>
                    <a:cubicBezTo>
                      <a:pt x="19" y="165"/>
                      <a:pt x="19" y="166"/>
                      <a:pt x="19" y="167"/>
                    </a:cubicBezTo>
                    <a:cubicBezTo>
                      <a:pt x="19" y="169"/>
                      <a:pt x="20" y="171"/>
                      <a:pt x="20" y="173"/>
                    </a:cubicBezTo>
                    <a:cubicBezTo>
                      <a:pt x="20" y="175"/>
                      <a:pt x="20" y="176"/>
                      <a:pt x="21" y="177"/>
                    </a:cubicBezTo>
                    <a:cubicBezTo>
                      <a:pt x="21" y="179"/>
                      <a:pt x="22" y="182"/>
                      <a:pt x="22" y="183"/>
                    </a:cubicBezTo>
                    <a:cubicBezTo>
                      <a:pt x="22" y="184"/>
                      <a:pt x="23" y="186"/>
                      <a:pt x="23" y="187"/>
                    </a:cubicBezTo>
                    <a:cubicBezTo>
                      <a:pt x="23" y="187"/>
                      <a:pt x="23" y="189"/>
                      <a:pt x="23" y="190"/>
                    </a:cubicBezTo>
                    <a:cubicBezTo>
                      <a:pt x="23" y="191"/>
                      <a:pt x="24" y="194"/>
                      <a:pt x="24" y="195"/>
                    </a:cubicBezTo>
                    <a:cubicBezTo>
                      <a:pt x="24" y="196"/>
                      <a:pt x="24" y="202"/>
                      <a:pt x="24" y="203"/>
                    </a:cubicBezTo>
                    <a:cubicBezTo>
                      <a:pt x="25" y="204"/>
                      <a:pt x="25" y="209"/>
                      <a:pt x="25" y="211"/>
                    </a:cubicBezTo>
                    <a:cubicBezTo>
                      <a:pt x="25" y="212"/>
                      <a:pt x="26" y="217"/>
                      <a:pt x="26" y="219"/>
                    </a:cubicBezTo>
                    <a:cubicBezTo>
                      <a:pt x="26" y="221"/>
                      <a:pt x="27" y="225"/>
                      <a:pt x="27" y="226"/>
                    </a:cubicBezTo>
                    <a:cubicBezTo>
                      <a:pt x="27" y="226"/>
                      <a:pt x="28" y="229"/>
                      <a:pt x="28" y="230"/>
                    </a:cubicBezTo>
                    <a:cubicBezTo>
                      <a:pt x="28" y="230"/>
                      <a:pt x="29" y="233"/>
                      <a:pt x="29" y="235"/>
                    </a:cubicBezTo>
                    <a:cubicBezTo>
                      <a:pt x="29" y="236"/>
                      <a:pt x="30" y="238"/>
                      <a:pt x="30" y="239"/>
                    </a:cubicBezTo>
                    <a:cubicBezTo>
                      <a:pt x="30" y="241"/>
                      <a:pt x="31" y="241"/>
                      <a:pt x="31" y="242"/>
                    </a:cubicBezTo>
                    <a:cubicBezTo>
                      <a:pt x="31" y="242"/>
                      <a:pt x="32" y="244"/>
                      <a:pt x="32" y="244"/>
                    </a:cubicBezTo>
                    <a:cubicBezTo>
                      <a:pt x="32" y="245"/>
                      <a:pt x="33" y="247"/>
                      <a:pt x="33" y="248"/>
                    </a:cubicBezTo>
                    <a:cubicBezTo>
                      <a:pt x="33" y="248"/>
                      <a:pt x="34" y="251"/>
                      <a:pt x="35" y="252"/>
                    </a:cubicBezTo>
                    <a:cubicBezTo>
                      <a:pt x="35" y="252"/>
                      <a:pt x="35" y="252"/>
                      <a:pt x="35" y="252"/>
                    </a:cubicBezTo>
                    <a:cubicBezTo>
                      <a:pt x="35" y="253"/>
                      <a:pt x="35" y="253"/>
                      <a:pt x="35" y="253"/>
                    </a:cubicBezTo>
                    <a:cubicBezTo>
                      <a:pt x="34" y="253"/>
                      <a:pt x="34" y="255"/>
                      <a:pt x="33" y="256"/>
                    </a:cubicBezTo>
                    <a:cubicBezTo>
                      <a:pt x="32" y="257"/>
                      <a:pt x="32" y="258"/>
                      <a:pt x="32" y="259"/>
                    </a:cubicBezTo>
                    <a:cubicBezTo>
                      <a:pt x="32" y="259"/>
                      <a:pt x="31" y="261"/>
                      <a:pt x="31" y="262"/>
                    </a:cubicBezTo>
                    <a:cubicBezTo>
                      <a:pt x="31" y="263"/>
                      <a:pt x="31" y="263"/>
                      <a:pt x="30" y="264"/>
                    </a:cubicBezTo>
                    <a:cubicBezTo>
                      <a:pt x="30" y="265"/>
                      <a:pt x="29" y="266"/>
                      <a:pt x="29" y="267"/>
                    </a:cubicBezTo>
                    <a:cubicBezTo>
                      <a:pt x="29" y="267"/>
                      <a:pt x="29" y="267"/>
                      <a:pt x="29" y="268"/>
                    </a:cubicBezTo>
                    <a:cubicBezTo>
                      <a:pt x="29" y="268"/>
                      <a:pt x="29" y="269"/>
                      <a:pt x="29" y="269"/>
                    </a:cubicBezTo>
                    <a:cubicBezTo>
                      <a:pt x="29" y="269"/>
                      <a:pt x="30" y="270"/>
                      <a:pt x="30" y="270"/>
                    </a:cubicBezTo>
                    <a:cubicBezTo>
                      <a:pt x="30" y="270"/>
                      <a:pt x="32" y="270"/>
                      <a:pt x="32" y="270"/>
                    </a:cubicBezTo>
                    <a:cubicBezTo>
                      <a:pt x="32" y="270"/>
                      <a:pt x="32" y="271"/>
                      <a:pt x="32" y="271"/>
                    </a:cubicBezTo>
                    <a:cubicBezTo>
                      <a:pt x="32" y="271"/>
                      <a:pt x="31" y="272"/>
                      <a:pt x="31" y="272"/>
                    </a:cubicBezTo>
                    <a:cubicBezTo>
                      <a:pt x="31" y="272"/>
                      <a:pt x="31" y="273"/>
                      <a:pt x="30" y="273"/>
                    </a:cubicBezTo>
                    <a:cubicBezTo>
                      <a:pt x="30" y="273"/>
                      <a:pt x="30" y="274"/>
                      <a:pt x="30" y="274"/>
                    </a:cubicBezTo>
                    <a:cubicBezTo>
                      <a:pt x="30" y="274"/>
                      <a:pt x="29" y="275"/>
                      <a:pt x="29" y="276"/>
                    </a:cubicBezTo>
                    <a:cubicBezTo>
                      <a:pt x="28" y="277"/>
                      <a:pt x="28" y="278"/>
                      <a:pt x="28" y="278"/>
                    </a:cubicBezTo>
                    <a:cubicBezTo>
                      <a:pt x="28" y="278"/>
                      <a:pt x="28" y="278"/>
                      <a:pt x="28" y="278"/>
                    </a:cubicBezTo>
                    <a:cubicBezTo>
                      <a:pt x="28" y="278"/>
                      <a:pt x="28" y="278"/>
                      <a:pt x="28" y="278"/>
                    </a:cubicBezTo>
                    <a:cubicBezTo>
                      <a:pt x="28" y="279"/>
                      <a:pt x="27" y="279"/>
                      <a:pt x="27" y="279"/>
                    </a:cubicBezTo>
                    <a:cubicBezTo>
                      <a:pt x="27" y="280"/>
                      <a:pt x="27" y="280"/>
                      <a:pt x="26" y="280"/>
                    </a:cubicBezTo>
                    <a:cubicBezTo>
                      <a:pt x="26" y="281"/>
                      <a:pt x="25" y="281"/>
                      <a:pt x="25" y="282"/>
                    </a:cubicBezTo>
                    <a:cubicBezTo>
                      <a:pt x="24" y="282"/>
                      <a:pt x="23" y="282"/>
                      <a:pt x="22" y="282"/>
                    </a:cubicBezTo>
                    <a:cubicBezTo>
                      <a:pt x="21" y="282"/>
                      <a:pt x="19" y="283"/>
                      <a:pt x="18" y="283"/>
                    </a:cubicBezTo>
                    <a:cubicBezTo>
                      <a:pt x="17" y="284"/>
                      <a:pt x="16" y="284"/>
                      <a:pt x="15" y="284"/>
                    </a:cubicBezTo>
                    <a:cubicBezTo>
                      <a:pt x="15" y="285"/>
                      <a:pt x="14" y="286"/>
                      <a:pt x="14" y="286"/>
                    </a:cubicBezTo>
                    <a:cubicBezTo>
                      <a:pt x="14" y="286"/>
                      <a:pt x="14" y="286"/>
                      <a:pt x="14" y="287"/>
                    </a:cubicBezTo>
                    <a:cubicBezTo>
                      <a:pt x="14" y="287"/>
                      <a:pt x="14" y="287"/>
                      <a:pt x="13" y="287"/>
                    </a:cubicBezTo>
                    <a:cubicBezTo>
                      <a:pt x="13" y="287"/>
                      <a:pt x="13" y="287"/>
                      <a:pt x="13" y="287"/>
                    </a:cubicBezTo>
                    <a:cubicBezTo>
                      <a:pt x="13" y="288"/>
                      <a:pt x="13" y="287"/>
                      <a:pt x="13" y="288"/>
                    </a:cubicBezTo>
                    <a:cubicBezTo>
                      <a:pt x="13" y="288"/>
                      <a:pt x="13" y="289"/>
                      <a:pt x="13" y="290"/>
                    </a:cubicBezTo>
                    <a:cubicBezTo>
                      <a:pt x="13" y="290"/>
                      <a:pt x="13" y="290"/>
                      <a:pt x="13" y="290"/>
                    </a:cubicBezTo>
                    <a:cubicBezTo>
                      <a:pt x="13" y="291"/>
                      <a:pt x="14" y="291"/>
                      <a:pt x="15" y="291"/>
                    </a:cubicBezTo>
                    <a:cubicBezTo>
                      <a:pt x="16" y="291"/>
                      <a:pt x="17" y="292"/>
                      <a:pt x="17" y="292"/>
                    </a:cubicBezTo>
                    <a:cubicBezTo>
                      <a:pt x="18" y="292"/>
                      <a:pt x="18" y="292"/>
                      <a:pt x="18" y="292"/>
                    </a:cubicBezTo>
                    <a:cubicBezTo>
                      <a:pt x="19" y="292"/>
                      <a:pt x="20" y="292"/>
                      <a:pt x="20" y="292"/>
                    </a:cubicBezTo>
                    <a:cubicBezTo>
                      <a:pt x="21" y="292"/>
                      <a:pt x="22" y="292"/>
                      <a:pt x="22" y="292"/>
                    </a:cubicBezTo>
                    <a:cubicBezTo>
                      <a:pt x="23" y="292"/>
                      <a:pt x="23" y="292"/>
                      <a:pt x="23" y="292"/>
                    </a:cubicBezTo>
                    <a:cubicBezTo>
                      <a:pt x="23" y="292"/>
                      <a:pt x="24" y="292"/>
                      <a:pt x="24" y="292"/>
                    </a:cubicBezTo>
                    <a:cubicBezTo>
                      <a:pt x="24" y="292"/>
                      <a:pt x="24" y="292"/>
                      <a:pt x="25" y="292"/>
                    </a:cubicBezTo>
                    <a:cubicBezTo>
                      <a:pt x="25" y="292"/>
                      <a:pt x="25" y="292"/>
                      <a:pt x="26" y="292"/>
                    </a:cubicBezTo>
                    <a:cubicBezTo>
                      <a:pt x="26" y="292"/>
                      <a:pt x="26" y="292"/>
                      <a:pt x="26" y="292"/>
                    </a:cubicBezTo>
                    <a:cubicBezTo>
                      <a:pt x="26" y="292"/>
                      <a:pt x="27" y="292"/>
                      <a:pt x="27" y="292"/>
                    </a:cubicBezTo>
                    <a:cubicBezTo>
                      <a:pt x="28" y="292"/>
                      <a:pt x="28" y="292"/>
                      <a:pt x="28" y="292"/>
                    </a:cubicBezTo>
                    <a:cubicBezTo>
                      <a:pt x="28" y="291"/>
                      <a:pt x="28" y="292"/>
                      <a:pt x="28" y="292"/>
                    </a:cubicBezTo>
                    <a:cubicBezTo>
                      <a:pt x="29" y="292"/>
                      <a:pt x="29" y="292"/>
                      <a:pt x="29" y="292"/>
                    </a:cubicBezTo>
                    <a:cubicBezTo>
                      <a:pt x="30" y="292"/>
                      <a:pt x="30" y="292"/>
                      <a:pt x="30" y="292"/>
                    </a:cubicBezTo>
                    <a:cubicBezTo>
                      <a:pt x="30" y="291"/>
                      <a:pt x="30" y="292"/>
                      <a:pt x="30" y="292"/>
                    </a:cubicBezTo>
                    <a:cubicBezTo>
                      <a:pt x="30" y="292"/>
                      <a:pt x="31" y="292"/>
                      <a:pt x="31" y="292"/>
                    </a:cubicBezTo>
                    <a:cubicBezTo>
                      <a:pt x="32" y="292"/>
                      <a:pt x="32" y="292"/>
                      <a:pt x="32" y="291"/>
                    </a:cubicBezTo>
                    <a:cubicBezTo>
                      <a:pt x="32" y="291"/>
                      <a:pt x="32" y="291"/>
                      <a:pt x="32" y="291"/>
                    </a:cubicBezTo>
                    <a:cubicBezTo>
                      <a:pt x="32" y="291"/>
                      <a:pt x="33" y="291"/>
                      <a:pt x="33" y="291"/>
                    </a:cubicBezTo>
                    <a:cubicBezTo>
                      <a:pt x="33" y="291"/>
                      <a:pt x="34" y="291"/>
                      <a:pt x="34" y="291"/>
                    </a:cubicBezTo>
                    <a:cubicBezTo>
                      <a:pt x="34" y="291"/>
                      <a:pt x="34" y="291"/>
                      <a:pt x="34" y="291"/>
                    </a:cubicBezTo>
                    <a:cubicBezTo>
                      <a:pt x="34" y="291"/>
                      <a:pt x="34" y="291"/>
                      <a:pt x="35" y="291"/>
                    </a:cubicBezTo>
                    <a:cubicBezTo>
                      <a:pt x="36" y="291"/>
                      <a:pt x="36" y="291"/>
                      <a:pt x="36" y="290"/>
                    </a:cubicBezTo>
                    <a:cubicBezTo>
                      <a:pt x="36" y="290"/>
                      <a:pt x="36" y="290"/>
                      <a:pt x="36" y="290"/>
                    </a:cubicBezTo>
                    <a:cubicBezTo>
                      <a:pt x="37" y="290"/>
                      <a:pt x="37" y="290"/>
                      <a:pt x="38" y="289"/>
                    </a:cubicBezTo>
                    <a:cubicBezTo>
                      <a:pt x="40" y="289"/>
                      <a:pt x="42" y="288"/>
                      <a:pt x="43" y="288"/>
                    </a:cubicBezTo>
                    <a:cubicBezTo>
                      <a:pt x="43" y="288"/>
                      <a:pt x="43" y="288"/>
                      <a:pt x="44" y="288"/>
                    </a:cubicBezTo>
                    <a:cubicBezTo>
                      <a:pt x="45" y="288"/>
                      <a:pt x="45" y="289"/>
                      <a:pt x="46" y="289"/>
                    </a:cubicBezTo>
                    <a:cubicBezTo>
                      <a:pt x="47" y="290"/>
                      <a:pt x="47" y="290"/>
                      <a:pt x="47" y="290"/>
                    </a:cubicBezTo>
                    <a:cubicBezTo>
                      <a:pt x="48" y="290"/>
                      <a:pt x="49" y="289"/>
                      <a:pt x="49" y="289"/>
                    </a:cubicBezTo>
                    <a:cubicBezTo>
                      <a:pt x="50" y="289"/>
                      <a:pt x="50" y="289"/>
                      <a:pt x="50" y="289"/>
                    </a:cubicBezTo>
                    <a:cubicBezTo>
                      <a:pt x="50" y="289"/>
                      <a:pt x="50" y="289"/>
                      <a:pt x="50" y="289"/>
                    </a:cubicBezTo>
                    <a:cubicBezTo>
                      <a:pt x="50" y="289"/>
                      <a:pt x="50" y="289"/>
                      <a:pt x="51" y="289"/>
                    </a:cubicBezTo>
                    <a:cubicBezTo>
                      <a:pt x="52" y="289"/>
                      <a:pt x="52" y="289"/>
                      <a:pt x="52" y="289"/>
                    </a:cubicBezTo>
                    <a:cubicBezTo>
                      <a:pt x="52" y="289"/>
                      <a:pt x="52" y="289"/>
                      <a:pt x="52" y="289"/>
                    </a:cubicBezTo>
                    <a:cubicBezTo>
                      <a:pt x="52" y="289"/>
                      <a:pt x="53" y="289"/>
                      <a:pt x="53" y="289"/>
                    </a:cubicBezTo>
                    <a:cubicBezTo>
                      <a:pt x="54" y="289"/>
                      <a:pt x="54" y="289"/>
                      <a:pt x="54" y="289"/>
                    </a:cubicBezTo>
                    <a:cubicBezTo>
                      <a:pt x="54" y="288"/>
                      <a:pt x="54" y="288"/>
                      <a:pt x="54" y="288"/>
                    </a:cubicBezTo>
                    <a:cubicBezTo>
                      <a:pt x="55" y="288"/>
                      <a:pt x="55" y="288"/>
                      <a:pt x="55" y="288"/>
                    </a:cubicBezTo>
                    <a:cubicBezTo>
                      <a:pt x="56" y="288"/>
                      <a:pt x="56" y="288"/>
                      <a:pt x="56" y="288"/>
                    </a:cubicBezTo>
                    <a:cubicBezTo>
                      <a:pt x="56" y="288"/>
                      <a:pt x="56" y="288"/>
                      <a:pt x="57" y="288"/>
                    </a:cubicBezTo>
                    <a:cubicBezTo>
                      <a:pt x="57" y="287"/>
                      <a:pt x="57" y="287"/>
                      <a:pt x="57" y="287"/>
                    </a:cubicBezTo>
                    <a:cubicBezTo>
                      <a:pt x="57" y="286"/>
                      <a:pt x="57" y="285"/>
                      <a:pt x="57" y="284"/>
                    </a:cubicBezTo>
                    <a:cubicBezTo>
                      <a:pt x="57" y="283"/>
                      <a:pt x="57" y="283"/>
                      <a:pt x="56" y="283"/>
                    </a:cubicBezTo>
                    <a:cubicBezTo>
                      <a:pt x="56" y="283"/>
                      <a:pt x="56" y="282"/>
                      <a:pt x="56" y="282"/>
                    </a:cubicBezTo>
                    <a:cubicBezTo>
                      <a:pt x="56" y="282"/>
                      <a:pt x="56" y="282"/>
                      <a:pt x="56" y="281"/>
                    </a:cubicBezTo>
                    <a:cubicBezTo>
                      <a:pt x="56" y="281"/>
                      <a:pt x="56" y="281"/>
                      <a:pt x="56" y="280"/>
                    </a:cubicBezTo>
                    <a:cubicBezTo>
                      <a:pt x="56" y="280"/>
                      <a:pt x="56" y="280"/>
                      <a:pt x="56" y="280"/>
                    </a:cubicBezTo>
                    <a:cubicBezTo>
                      <a:pt x="56" y="279"/>
                      <a:pt x="56" y="278"/>
                      <a:pt x="56" y="278"/>
                    </a:cubicBezTo>
                    <a:cubicBezTo>
                      <a:pt x="56" y="277"/>
                      <a:pt x="56" y="277"/>
                      <a:pt x="56" y="276"/>
                    </a:cubicBezTo>
                    <a:cubicBezTo>
                      <a:pt x="56" y="276"/>
                      <a:pt x="56" y="276"/>
                      <a:pt x="56" y="276"/>
                    </a:cubicBezTo>
                    <a:cubicBezTo>
                      <a:pt x="56" y="276"/>
                      <a:pt x="56" y="276"/>
                      <a:pt x="56" y="275"/>
                    </a:cubicBezTo>
                    <a:cubicBezTo>
                      <a:pt x="56" y="275"/>
                      <a:pt x="56" y="275"/>
                      <a:pt x="56" y="275"/>
                    </a:cubicBezTo>
                    <a:cubicBezTo>
                      <a:pt x="57" y="275"/>
                      <a:pt x="57" y="274"/>
                      <a:pt x="58" y="273"/>
                    </a:cubicBezTo>
                    <a:cubicBezTo>
                      <a:pt x="58" y="272"/>
                      <a:pt x="59" y="272"/>
                      <a:pt x="59" y="271"/>
                    </a:cubicBezTo>
                    <a:cubicBezTo>
                      <a:pt x="59" y="271"/>
                      <a:pt x="60" y="270"/>
                      <a:pt x="60" y="270"/>
                    </a:cubicBezTo>
                    <a:cubicBezTo>
                      <a:pt x="60" y="269"/>
                      <a:pt x="60" y="268"/>
                      <a:pt x="60" y="268"/>
                    </a:cubicBezTo>
                    <a:cubicBezTo>
                      <a:pt x="60" y="267"/>
                      <a:pt x="60" y="267"/>
                      <a:pt x="60" y="266"/>
                    </a:cubicBezTo>
                    <a:cubicBezTo>
                      <a:pt x="59" y="266"/>
                      <a:pt x="58" y="263"/>
                      <a:pt x="58" y="262"/>
                    </a:cubicBezTo>
                    <a:cubicBezTo>
                      <a:pt x="57" y="261"/>
                      <a:pt x="57" y="260"/>
                      <a:pt x="56" y="260"/>
                    </a:cubicBezTo>
                    <a:cubicBezTo>
                      <a:pt x="56" y="259"/>
                      <a:pt x="55" y="257"/>
                      <a:pt x="55" y="257"/>
                    </a:cubicBezTo>
                    <a:cubicBezTo>
                      <a:pt x="54" y="257"/>
                      <a:pt x="54" y="256"/>
                      <a:pt x="54" y="256"/>
                    </a:cubicBezTo>
                    <a:cubicBezTo>
                      <a:pt x="54" y="256"/>
                      <a:pt x="54" y="256"/>
                      <a:pt x="54" y="255"/>
                    </a:cubicBezTo>
                    <a:cubicBezTo>
                      <a:pt x="54" y="255"/>
                      <a:pt x="54" y="255"/>
                      <a:pt x="54" y="254"/>
                    </a:cubicBezTo>
                    <a:cubicBezTo>
                      <a:pt x="54" y="253"/>
                      <a:pt x="54" y="251"/>
                      <a:pt x="55" y="251"/>
                    </a:cubicBezTo>
                    <a:cubicBezTo>
                      <a:pt x="55" y="250"/>
                      <a:pt x="55" y="245"/>
                      <a:pt x="55" y="244"/>
                    </a:cubicBezTo>
                    <a:cubicBezTo>
                      <a:pt x="55" y="243"/>
                      <a:pt x="55" y="241"/>
                      <a:pt x="55" y="240"/>
                    </a:cubicBezTo>
                    <a:cubicBezTo>
                      <a:pt x="55" y="240"/>
                      <a:pt x="55" y="238"/>
                      <a:pt x="55" y="238"/>
                    </a:cubicBezTo>
                    <a:cubicBezTo>
                      <a:pt x="55" y="237"/>
                      <a:pt x="55" y="235"/>
                      <a:pt x="55" y="235"/>
                    </a:cubicBezTo>
                    <a:cubicBezTo>
                      <a:pt x="55" y="234"/>
                      <a:pt x="55" y="233"/>
                      <a:pt x="55" y="233"/>
                    </a:cubicBezTo>
                    <a:cubicBezTo>
                      <a:pt x="55" y="233"/>
                      <a:pt x="55" y="232"/>
                      <a:pt x="55" y="232"/>
                    </a:cubicBezTo>
                    <a:cubicBezTo>
                      <a:pt x="55" y="232"/>
                      <a:pt x="55" y="229"/>
                      <a:pt x="55" y="228"/>
                    </a:cubicBezTo>
                    <a:cubicBezTo>
                      <a:pt x="55" y="227"/>
                      <a:pt x="54" y="223"/>
                      <a:pt x="54" y="222"/>
                    </a:cubicBezTo>
                    <a:cubicBezTo>
                      <a:pt x="54" y="221"/>
                      <a:pt x="54" y="220"/>
                      <a:pt x="54" y="219"/>
                    </a:cubicBezTo>
                    <a:cubicBezTo>
                      <a:pt x="54" y="219"/>
                      <a:pt x="54" y="218"/>
                      <a:pt x="54" y="218"/>
                    </a:cubicBezTo>
                    <a:cubicBezTo>
                      <a:pt x="54" y="217"/>
                      <a:pt x="54" y="216"/>
                      <a:pt x="54" y="215"/>
                    </a:cubicBezTo>
                    <a:cubicBezTo>
                      <a:pt x="54" y="215"/>
                      <a:pt x="55" y="212"/>
                      <a:pt x="55" y="211"/>
                    </a:cubicBezTo>
                    <a:cubicBezTo>
                      <a:pt x="55" y="210"/>
                      <a:pt x="55" y="208"/>
                      <a:pt x="55" y="208"/>
                    </a:cubicBezTo>
                    <a:cubicBezTo>
                      <a:pt x="55" y="208"/>
                      <a:pt x="55" y="206"/>
                      <a:pt x="55" y="205"/>
                    </a:cubicBezTo>
                    <a:cubicBezTo>
                      <a:pt x="55" y="204"/>
                      <a:pt x="55" y="201"/>
                      <a:pt x="55" y="201"/>
                    </a:cubicBezTo>
                    <a:cubicBezTo>
                      <a:pt x="55" y="200"/>
                      <a:pt x="55" y="199"/>
                      <a:pt x="55" y="198"/>
                    </a:cubicBezTo>
                    <a:cubicBezTo>
                      <a:pt x="54" y="198"/>
                      <a:pt x="54" y="197"/>
                      <a:pt x="54" y="196"/>
                    </a:cubicBezTo>
                    <a:cubicBezTo>
                      <a:pt x="54" y="196"/>
                      <a:pt x="54" y="195"/>
                      <a:pt x="54" y="194"/>
                    </a:cubicBezTo>
                    <a:cubicBezTo>
                      <a:pt x="54" y="193"/>
                      <a:pt x="54" y="191"/>
                      <a:pt x="54" y="191"/>
                    </a:cubicBezTo>
                    <a:cubicBezTo>
                      <a:pt x="54" y="191"/>
                      <a:pt x="54" y="191"/>
                      <a:pt x="54" y="191"/>
                    </a:cubicBezTo>
                    <a:cubicBezTo>
                      <a:pt x="54" y="191"/>
                      <a:pt x="54" y="192"/>
                      <a:pt x="54" y="192"/>
                    </a:cubicBezTo>
                    <a:cubicBezTo>
                      <a:pt x="54" y="193"/>
                      <a:pt x="55" y="194"/>
                      <a:pt x="55" y="194"/>
                    </a:cubicBezTo>
                    <a:cubicBezTo>
                      <a:pt x="55" y="195"/>
                      <a:pt x="55" y="197"/>
                      <a:pt x="55" y="197"/>
                    </a:cubicBezTo>
                    <a:cubicBezTo>
                      <a:pt x="55" y="198"/>
                      <a:pt x="56" y="198"/>
                      <a:pt x="56" y="198"/>
                    </a:cubicBezTo>
                    <a:cubicBezTo>
                      <a:pt x="56" y="198"/>
                      <a:pt x="56" y="199"/>
                      <a:pt x="56" y="200"/>
                    </a:cubicBezTo>
                    <a:cubicBezTo>
                      <a:pt x="56" y="201"/>
                      <a:pt x="57" y="202"/>
                      <a:pt x="57" y="203"/>
                    </a:cubicBezTo>
                    <a:cubicBezTo>
                      <a:pt x="57" y="204"/>
                      <a:pt x="57" y="205"/>
                      <a:pt x="57" y="206"/>
                    </a:cubicBezTo>
                    <a:cubicBezTo>
                      <a:pt x="57" y="206"/>
                      <a:pt x="58" y="208"/>
                      <a:pt x="58" y="208"/>
                    </a:cubicBezTo>
                    <a:cubicBezTo>
                      <a:pt x="58" y="209"/>
                      <a:pt x="58" y="210"/>
                      <a:pt x="59" y="211"/>
                    </a:cubicBezTo>
                    <a:cubicBezTo>
                      <a:pt x="59" y="211"/>
                      <a:pt x="59" y="213"/>
                      <a:pt x="59" y="213"/>
                    </a:cubicBezTo>
                    <a:cubicBezTo>
                      <a:pt x="59" y="214"/>
                      <a:pt x="59" y="215"/>
                      <a:pt x="59" y="215"/>
                    </a:cubicBezTo>
                    <a:cubicBezTo>
                      <a:pt x="59" y="216"/>
                      <a:pt x="59" y="216"/>
                      <a:pt x="59" y="217"/>
                    </a:cubicBezTo>
                    <a:cubicBezTo>
                      <a:pt x="59" y="217"/>
                      <a:pt x="60" y="219"/>
                      <a:pt x="60" y="219"/>
                    </a:cubicBezTo>
                    <a:cubicBezTo>
                      <a:pt x="60" y="219"/>
                      <a:pt x="60" y="220"/>
                      <a:pt x="60" y="221"/>
                    </a:cubicBezTo>
                    <a:cubicBezTo>
                      <a:pt x="60" y="222"/>
                      <a:pt x="60" y="223"/>
                      <a:pt x="60" y="224"/>
                    </a:cubicBezTo>
                    <a:cubicBezTo>
                      <a:pt x="60" y="225"/>
                      <a:pt x="60" y="225"/>
                      <a:pt x="60" y="226"/>
                    </a:cubicBezTo>
                    <a:cubicBezTo>
                      <a:pt x="60" y="226"/>
                      <a:pt x="60" y="227"/>
                      <a:pt x="60" y="228"/>
                    </a:cubicBezTo>
                    <a:cubicBezTo>
                      <a:pt x="61" y="228"/>
                      <a:pt x="61" y="229"/>
                      <a:pt x="61" y="230"/>
                    </a:cubicBezTo>
                    <a:cubicBezTo>
                      <a:pt x="61" y="231"/>
                      <a:pt x="61" y="232"/>
                      <a:pt x="61" y="232"/>
                    </a:cubicBezTo>
                    <a:cubicBezTo>
                      <a:pt x="61" y="233"/>
                      <a:pt x="61" y="233"/>
                      <a:pt x="61" y="234"/>
                    </a:cubicBezTo>
                    <a:cubicBezTo>
                      <a:pt x="61" y="235"/>
                      <a:pt x="61" y="235"/>
                      <a:pt x="61" y="235"/>
                    </a:cubicBezTo>
                    <a:cubicBezTo>
                      <a:pt x="61" y="236"/>
                      <a:pt x="62" y="239"/>
                      <a:pt x="62" y="240"/>
                    </a:cubicBezTo>
                    <a:cubicBezTo>
                      <a:pt x="62" y="241"/>
                      <a:pt x="62" y="244"/>
                      <a:pt x="62" y="245"/>
                    </a:cubicBezTo>
                    <a:cubicBezTo>
                      <a:pt x="62" y="247"/>
                      <a:pt x="62" y="249"/>
                      <a:pt x="62" y="251"/>
                    </a:cubicBezTo>
                    <a:cubicBezTo>
                      <a:pt x="62" y="252"/>
                      <a:pt x="63" y="256"/>
                      <a:pt x="64" y="257"/>
                    </a:cubicBezTo>
                    <a:cubicBezTo>
                      <a:pt x="64" y="258"/>
                      <a:pt x="64" y="260"/>
                      <a:pt x="65" y="261"/>
                    </a:cubicBezTo>
                    <a:cubicBezTo>
                      <a:pt x="65" y="262"/>
                      <a:pt x="65" y="263"/>
                      <a:pt x="66" y="264"/>
                    </a:cubicBezTo>
                    <a:cubicBezTo>
                      <a:pt x="66" y="265"/>
                      <a:pt x="67" y="267"/>
                      <a:pt x="67" y="267"/>
                    </a:cubicBezTo>
                    <a:cubicBezTo>
                      <a:pt x="67" y="268"/>
                      <a:pt x="67" y="268"/>
                      <a:pt x="68" y="269"/>
                    </a:cubicBezTo>
                    <a:cubicBezTo>
                      <a:pt x="69" y="269"/>
                      <a:pt x="70" y="270"/>
                      <a:pt x="70" y="270"/>
                    </a:cubicBezTo>
                    <a:cubicBezTo>
                      <a:pt x="71" y="270"/>
                      <a:pt x="71" y="270"/>
                      <a:pt x="70" y="270"/>
                    </a:cubicBezTo>
                    <a:cubicBezTo>
                      <a:pt x="70" y="270"/>
                      <a:pt x="70" y="271"/>
                      <a:pt x="70" y="271"/>
                    </a:cubicBezTo>
                    <a:cubicBezTo>
                      <a:pt x="69" y="271"/>
                      <a:pt x="68" y="272"/>
                      <a:pt x="68" y="272"/>
                    </a:cubicBezTo>
                    <a:cubicBezTo>
                      <a:pt x="67" y="272"/>
                      <a:pt x="67" y="273"/>
                      <a:pt x="67" y="273"/>
                    </a:cubicBezTo>
                    <a:cubicBezTo>
                      <a:pt x="67" y="274"/>
                      <a:pt x="66" y="275"/>
                      <a:pt x="66" y="276"/>
                    </a:cubicBezTo>
                    <a:cubicBezTo>
                      <a:pt x="65" y="276"/>
                      <a:pt x="65" y="277"/>
                      <a:pt x="65" y="277"/>
                    </a:cubicBezTo>
                    <a:cubicBezTo>
                      <a:pt x="64" y="278"/>
                      <a:pt x="64" y="278"/>
                      <a:pt x="64" y="279"/>
                    </a:cubicBezTo>
                    <a:cubicBezTo>
                      <a:pt x="64" y="280"/>
                      <a:pt x="65" y="281"/>
                      <a:pt x="65" y="281"/>
                    </a:cubicBezTo>
                    <a:cubicBezTo>
                      <a:pt x="65" y="281"/>
                      <a:pt x="65" y="282"/>
                      <a:pt x="66" y="282"/>
                    </a:cubicBezTo>
                    <a:cubicBezTo>
                      <a:pt x="66" y="282"/>
                      <a:pt x="66" y="283"/>
                      <a:pt x="67" y="283"/>
                    </a:cubicBezTo>
                    <a:cubicBezTo>
                      <a:pt x="67" y="284"/>
                      <a:pt x="68" y="284"/>
                      <a:pt x="68" y="285"/>
                    </a:cubicBezTo>
                    <a:cubicBezTo>
                      <a:pt x="68" y="285"/>
                      <a:pt x="69" y="286"/>
                      <a:pt x="69" y="286"/>
                    </a:cubicBezTo>
                    <a:cubicBezTo>
                      <a:pt x="69" y="286"/>
                      <a:pt x="70" y="286"/>
                      <a:pt x="70" y="287"/>
                    </a:cubicBezTo>
                    <a:cubicBezTo>
                      <a:pt x="70" y="287"/>
                      <a:pt x="70" y="287"/>
                      <a:pt x="71" y="288"/>
                    </a:cubicBezTo>
                    <a:cubicBezTo>
                      <a:pt x="71" y="288"/>
                      <a:pt x="72" y="289"/>
                      <a:pt x="72" y="289"/>
                    </a:cubicBezTo>
                    <a:cubicBezTo>
                      <a:pt x="72" y="289"/>
                      <a:pt x="72" y="289"/>
                      <a:pt x="72" y="290"/>
                    </a:cubicBezTo>
                    <a:cubicBezTo>
                      <a:pt x="72" y="290"/>
                      <a:pt x="71" y="290"/>
                      <a:pt x="71" y="291"/>
                    </a:cubicBezTo>
                    <a:cubicBezTo>
                      <a:pt x="71" y="292"/>
                      <a:pt x="71" y="294"/>
                      <a:pt x="71" y="294"/>
                    </a:cubicBezTo>
                    <a:cubicBezTo>
                      <a:pt x="71" y="294"/>
                      <a:pt x="71" y="295"/>
                      <a:pt x="71" y="295"/>
                    </a:cubicBezTo>
                    <a:cubicBezTo>
                      <a:pt x="71" y="295"/>
                      <a:pt x="71" y="295"/>
                      <a:pt x="71" y="295"/>
                    </a:cubicBezTo>
                    <a:cubicBezTo>
                      <a:pt x="71" y="295"/>
                      <a:pt x="71" y="295"/>
                      <a:pt x="71" y="296"/>
                    </a:cubicBezTo>
                    <a:cubicBezTo>
                      <a:pt x="70" y="296"/>
                      <a:pt x="70" y="296"/>
                      <a:pt x="70" y="297"/>
                    </a:cubicBezTo>
                    <a:cubicBezTo>
                      <a:pt x="70" y="298"/>
                      <a:pt x="70" y="299"/>
                      <a:pt x="70" y="299"/>
                    </a:cubicBezTo>
                    <a:cubicBezTo>
                      <a:pt x="70" y="299"/>
                      <a:pt x="71" y="300"/>
                      <a:pt x="71" y="300"/>
                    </a:cubicBezTo>
                    <a:cubicBezTo>
                      <a:pt x="71" y="300"/>
                      <a:pt x="72" y="300"/>
                      <a:pt x="73" y="300"/>
                    </a:cubicBezTo>
                    <a:cubicBezTo>
                      <a:pt x="73" y="300"/>
                      <a:pt x="74" y="300"/>
                      <a:pt x="75" y="300"/>
                    </a:cubicBezTo>
                    <a:cubicBezTo>
                      <a:pt x="76" y="300"/>
                      <a:pt x="81" y="300"/>
                      <a:pt x="82" y="300"/>
                    </a:cubicBezTo>
                    <a:cubicBezTo>
                      <a:pt x="83" y="300"/>
                      <a:pt x="86" y="300"/>
                      <a:pt x="87" y="300"/>
                    </a:cubicBezTo>
                    <a:cubicBezTo>
                      <a:pt x="88" y="299"/>
                      <a:pt x="89" y="299"/>
                      <a:pt x="89" y="299"/>
                    </a:cubicBezTo>
                    <a:cubicBezTo>
                      <a:pt x="90" y="298"/>
                      <a:pt x="90" y="298"/>
                      <a:pt x="90" y="297"/>
                    </a:cubicBezTo>
                    <a:cubicBezTo>
                      <a:pt x="90" y="297"/>
                      <a:pt x="90" y="296"/>
                      <a:pt x="90" y="295"/>
                    </a:cubicBezTo>
                    <a:cubicBezTo>
                      <a:pt x="90" y="294"/>
                      <a:pt x="89" y="294"/>
                      <a:pt x="89" y="294"/>
                    </a:cubicBezTo>
                    <a:cubicBezTo>
                      <a:pt x="89" y="293"/>
                      <a:pt x="89" y="293"/>
                      <a:pt x="89" y="292"/>
                    </a:cubicBezTo>
                    <a:cubicBezTo>
                      <a:pt x="90" y="292"/>
                      <a:pt x="89" y="290"/>
                      <a:pt x="89" y="290"/>
                    </a:cubicBezTo>
                    <a:cubicBezTo>
                      <a:pt x="89" y="289"/>
                      <a:pt x="89" y="289"/>
                      <a:pt x="89" y="289"/>
                    </a:cubicBezTo>
                    <a:cubicBezTo>
                      <a:pt x="89" y="289"/>
                      <a:pt x="89" y="288"/>
                      <a:pt x="88" y="288"/>
                    </a:cubicBezTo>
                    <a:cubicBezTo>
                      <a:pt x="88" y="288"/>
                      <a:pt x="89" y="288"/>
                      <a:pt x="89" y="288"/>
                    </a:cubicBezTo>
                    <a:cubicBezTo>
                      <a:pt x="89" y="288"/>
                      <a:pt x="89" y="287"/>
                      <a:pt x="89" y="287"/>
                    </a:cubicBezTo>
                    <a:cubicBezTo>
                      <a:pt x="89" y="286"/>
                      <a:pt x="90" y="285"/>
                      <a:pt x="90" y="284"/>
                    </a:cubicBezTo>
                    <a:cubicBezTo>
                      <a:pt x="90" y="284"/>
                      <a:pt x="90" y="283"/>
                      <a:pt x="90" y="283"/>
                    </a:cubicBezTo>
                    <a:cubicBezTo>
                      <a:pt x="90" y="283"/>
                      <a:pt x="90" y="283"/>
                      <a:pt x="91" y="283"/>
                    </a:cubicBezTo>
                    <a:cubicBezTo>
                      <a:pt x="91" y="282"/>
                      <a:pt x="91" y="282"/>
                      <a:pt x="91" y="282"/>
                    </a:cubicBezTo>
                    <a:cubicBezTo>
                      <a:pt x="91" y="281"/>
                      <a:pt x="92" y="279"/>
                      <a:pt x="92" y="279"/>
                    </a:cubicBezTo>
                    <a:cubicBezTo>
                      <a:pt x="93" y="279"/>
                      <a:pt x="93" y="278"/>
                      <a:pt x="93" y="278"/>
                    </a:cubicBezTo>
                    <a:cubicBezTo>
                      <a:pt x="93" y="278"/>
                      <a:pt x="93" y="278"/>
                      <a:pt x="93" y="277"/>
                    </a:cubicBezTo>
                    <a:cubicBezTo>
                      <a:pt x="93" y="277"/>
                      <a:pt x="93" y="276"/>
                      <a:pt x="93" y="276"/>
                    </a:cubicBezTo>
                    <a:close/>
                  </a:path>
                </a:pathLst>
              </a:custGeom>
              <a:solidFill>
                <a:schemeClr val="tx1"/>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1" name="Freeform 17"/>
              <p:cNvSpPr>
                <a:spLocks/>
              </p:cNvSpPr>
              <p:nvPr/>
            </p:nvSpPr>
            <p:spPr bwMode="auto">
              <a:xfrm>
                <a:off x="2093380" y="1783984"/>
                <a:ext cx="328823" cy="1046972"/>
              </a:xfrm>
              <a:custGeom>
                <a:avLst/>
                <a:gdLst>
                  <a:gd name="T0" fmla="*/ 85 w 89"/>
                  <a:gd name="T1" fmla="*/ 275 h 284"/>
                  <a:gd name="T2" fmla="*/ 84 w 89"/>
                  <a:gd name="T3" fmla="*/ 267 h 284"/>
                  <a:gd name="T4" fmla="*/ 84 w 89"/>
                  <a:gd name="T5" fmla="*/ 253 h 284"/>
                  <a:gd name="T6" fmla="*/ 79 w 89"/>
                  <a:gd name="T7" fmla="*/ 223 h 284"/>
                  <a:gd name="T8" fmla="*/ 78 w 89"/>
                  <a:gd name="T9" fmla="*/ 197 h 284"/>
                  <a:gd name="T10" fmla="*/ 78 w 89"/>
                  <a:gd name="T11" fmla="*/ 165 h 284"/>
                  <a:gd name="T12" fmla="*/ 77 w 89"/>
                  <a:gd name="T13" fmla="*/ 140 h 284"/>
                  <a:gd name="T14" fmla="*/ 74 w 89"/>
                  <a:gd name="T15" fmla="*/ 126 h 284"/>
                  <a:gd name="T16" fmla="*/ 72 w 89"/>
                  <a:gd name="T17" fmla="*/ 118 h 284"/>
                  <a:gd name="T18" fmla="*/ 73 w 89"/>
                  <a:gd name="T19" fmla="*/ 112 h 284"/>
                  <a:gd name="T20" fmla="*/ 77 w 89"/>
                  <a:gd name="T21" fmla="*/ 104 h 284"/>
                  <a:gd name="T22" fmla="*/ 80 w 89"/>
                  <a:gd name="T23" fmla="*/ 95 h 284"/>
                  <a:gd name="T24" fmla="*/ 83 w 89"/>
                  <a:gd name="T25" fmla="*/ 85 h 284"/>
                  <a:gd name="T26" fmla="*/ 85 w 89"/>
                  <a:gd name="T27" fmla="*/ 65 h 284"/>
                  <a:gd name="T28" fmla="*/ 80 w 89"/>
                  <a:gd name="T29" fmla="*/ 52 h 284"/>
                  <a:gd name="T30" fmla="*/ 75 w 89"/>
                  <a:gd name="T31" fmla="*/ 47 h 284"/>
                  <a:gd name="T32" fmla="*/ 59 w 89"/>
                  <a:gd name="T33" fmla="*/ 39 h 284"/>
                  <a:gd name="T34" fmla="*/ 54 w 89"/>
                  <a:gd name="T35" fmla="*/ 31 h 284"/>
                  <a:gd name="T36" fmla="*/ 57 w 89"/>
                  <a:gd name="T37" fmla="*/ 22 h 284"/>
                  <a:gd name="T38" fmla="*/ 55 w 89"/>
                  <a:gd name="T39" fmla="*/ 14 h 284"/>
                  <a:gd name="T40" fmla="*/ 29 w 89"/>
                  <a:gd name="T41" fmla="*/ 10 h 284"/>
                  <a:gd name="T42" fmla="*/ 30 w 89"/>
                  <a:gd name="T43" fmla="*/ 23 h 284"/>
                  <a:gd name="T44" fmla="*/ 34 w 89"/>
                  <a:gd name="T45" fmla="*/ 32 h 284"/>
                  <a:gd name="T46" fmla="*/ 32 w 89"/>
                  <a:gd name="T47" fmla="*/ 38 h 284"/>
                  <a:gd name="T48" fmla="*/ 25 w 89"/>
                  <a:gd name="T49" fmla="*/ 43 h 284"/>
                  <a:gd name="T50" fmla="*/ 17 w 89"/>
                  <a:gd name="T51" fmla="*/ 48 h 284"/>
                  <a:gd name="T52" fmla="*/ 13 w 89"/>
                  <a:gd name="T53" fmla="*/ 51 h 284"/>
                  <a:gd name="T54" fmla="*/ 9 w 89"/>
                  <a:gd name="T55" fmla="*/ 58 h 284"/>
                  <a:gd name="T56" fmla="*/ 6 w 89"/>
                  <a:gd name="T57" fmla="*/ 70 h 284"/>
                  <a:gd name="T58" fmla="*/ 7 w 89"/>
                  <a:gd name="T59" fmla="*/ 94 h 284"/>
                  <a:gd name="T60" fmla="*/ 10 w 89"/>
                  <a:gd name="T61" fmla="*/ 99 h 284"/>
                  <a:gd name="T62" fmla="*/ 19 w 89"/>
                  <a:gd name="T63" fmla="*/ 101 h 284"/>
                  <a:gd name="T64" fmla="*/ 20 w 89"/>
                  <a:gd name="T65" fmla="*/ 112 h 284"/>
                  <a:gd name="T66" fmla="*/ 19 w 89"/>
                  <a:gd name="T67" fmla="*/ 119 h 284"/>
                  <a:gd name="T68" fmla="*/ 18 w 89"/>
                  <a:gd name="T69" fmla="*/ 125 h 284"/>
                  <a:gd name="T70" fmla="*/ 16 w 89"/>
                  <a:gd name="T71" fmla="*/ 136 h 284"/>
                  <a:gd name="T72" fmla="*/ 16 w 89"/>
                  <a:gd name="T73" fmla="*/ 157 h 284"/>
                  <a:gd name="T74" fmla="*/ 18 w 89"/>
                  <a:gd name="T75" fmla="*/ 191 h 284"/>
                  <a:gd name="T76" fmla="*/ 19 w 89"/>
                  <a:gd name="T77" fmla="*/ 224 h 284"/>
                  <a:gd name="T78" fmla="*/ 18 w 89"/>
                  <a:gd name="T79" fmla="*/ 258 h 284"/>
                  <a:gd name="T80" fmla="*/ 15 w 89"/>
                  <a:gd name="T81" fmla="*/ 268 h 284"/>
                  <a:gd name="T82" fmla="*/ 13 w 89"/>
                  <a:gd name="T83" fmla="*/ 273 h 284"/>
                  <a:gd name="T84" fmla="*/ 4 w 89"/>
                  <a:gd name="T85" fmla="*/ 277 h 284"/>
                  <a:gd name="T86" fmla="*/ 0 w 89"/>
                  <a:gd name="T87" fmla="*/ 282 h 284"/>
                  <a:gd name="T88" fmla="*/ 23 w 89"/>
                  <a:gd name="T89" fmla="*/ 282 h 284"/>
                  <a:gd name="T90" fmla="*/ 36 w 89"/>
                  <a:gd name="T91" fmla="*/ 279 h 284"/>
                  <a:gd name="T92" fmla="*/ 37 w 89"/>
                  <a:gd name="T93" fmla="*/ 270 h 284"/>
                  <a:gd name="T94" fmla="*/ 38 w 89"/>
                  <a:gd name="T95" fmla="*/ 259 h 284"/>
                  <a:gd name="T96" fmla="*/ 40 w 89"/>
                  <a:gd name="T97" fmla="*/ 232 h 284"/>
                  <a:gd name="T98" fmla="*/ 44 w 89"/>
                  <a:gd name="T99" fmla="*/ 191 h 284"/>
                  <a:gd name="T100" fmla="*/ 46 w 89"/>
                  <a:gd name="T101" fmla="*/ 169 h 284"/>
                  <a:gd name="T102" fmla="*/ 51 w 89"/>
                  <a:gd name="T103" fmla="*/ 180 h 284"/>
                  <a:gd name="T104" fmla="*/ 55 w 89"/>
                  <a:gd name="T105" fmla="*/ 218 h 284"/>
                  <a:gd name="T106" fmla="*/ 59 w 89"/>
                  <a:gd name="T107" fmla="*/ 250 h 284"/>
                  <a:gd name="T108" fmla="*/ 64 w 89"/>
                  <a:gd name="T109" fmla="*/ 267 h 284"/>
                  <a:gd name="T110" fmla="*/ 66 w 89"/>
                  <a:gd name="T111" fmla="*/ 275 h 284"/>
                  <a:gd name="T112" fmla="*/ 71 w 89"/>
                  <a:gd name="T113" fmla="*/ 281 h 284"/>
                  <a:gd name="T114" fmla="*/ 89 w 89"/>
                  <a:gd name="T115" fmla="*/ 28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284">
                    <a:moveTo>
                      <a:pt x="89" y="282"/>
                    </a:moveTo>
                    <a:cubicBezTo>
                      <a:pt x="89" y="281"/>
                      <a:pt x="89" y="281"/>
                      <a:pt x="89" y="281"/>
                    </a:cubicBezTo>
                    <a:cubicBezTo>
                      <a:pt x="88" y="280"/>
                      <a:pt x="88" y="280"/>
                      <a:pt x="88" y="280"/>
                    </a:cubicBezTo>
                    <a:cubicBezTo>
                      <a:pt x="88" y="280"/>
                      <a:pt x="88" y="279"/>
                      <a:pt x="87" y="279"/>
                    </a:cubicBezTo>
                    <a:cubicBezTo>
                      <a:pt x="87" y="278"/>
                      <a:pt x="87" y="278"/>
                      <a:pt x="87" y="277"/>
                    </a:cubicBezTo>
                    <a:cubicBezTo>
                      <a:pt x="87" y="277"/>
                      <a:pt x="86" y="276"/>
                      <a:pt x="85" y="275"/>
                    </a:cubicBezTo>
                    <a:cubicBezTo>
                      <a:pt x="85" y="275"/>
                      <a:pt x="84" y="275"/>
                      <a:pt x="84" y="274"/>
                    </a:cubicBezTo>
                    <a:cubicBezTo>
                      <a:pt x="84" y="274"/>
                      <a:pt x="84" y="274"/>
                      <a:pt x="84" y="274"/>
                    </a:cubicBezTo>
                    <a:cubicBezTo>
                      <a:pt x="84" y="273"/>
                      <a:pt x="83" y="273"/>
                      <a:pt x="83" y="273"/>
                    </a:cubicBezTo>
                    <a:cubicBezTo>
                      <a:pt x="83" y="272"/>
                      <a:pt x="83" y="272"/>
                      <a:pt x="82" y="271"/>
                    </a:cubicBezTo>
                    <a:cubicBezTo>
                      <a:pt x="82" y="271"/>
                      <a:pt x="83" y="271"/>
                      <a:pt x="83" y="270"/>
                    </a:cubicBezTo>
                    <a:cubicBezTo>
                      <a:pt x="83" y="269"/>
                      <a:pt x="84" y="268"/>
                      <a:pt x="84" y="267"/>
                    </a:cubicBezTo>
                    <a:cubicBezTo>
                      <a:pt x="84" y="267"/>
                      <a:pt x="84" y="267"/>
                      <a:pt x="84" y="266"/>
                    </a:cubicBezTo>
                    <a:cubicBezTo>
                      <a:pt x="83" y="266"/>
                      <a:pt x="83" y="266"/>
                      <a:pt x="84" y="266"/>
                    </a:cubicBezTo>
                    <a:cubicBezTo>
                      <a:pt x="84" y="266"/>
                      <a:pt x="84" y="265"/>
                      <a:pt x="84" y="265"/>
                    </a:cubicBezTo>
                    <a:cubicBezTo>
                      <a:pt x="84" y="264"/>
                      <a:pt x="84" y="264"/>
                      <a:pt x="84" y="263"/>
                    </a:cubicBezTo>
                    <a:cubicBezTo>
                      <a:pt x="84" y="263"/>
                      <a:pt x="84" y="260"/>
                      <a:pt x="84" y="259"/>
                    </a:cubicBezTo>
                    <a:cubicBezTo>
                      <a:pt x="84" y="258"/>
                      <a:pt x="84" y="254"/>
                      <a:pt x="84" y="253"/>
                    </a:cubicBezTo>
                    <a:cubicBezTo>
                      <a:pt x="84" y="252"/>
                      <a:pt x="83" y="250"/>
                      <a:pt x="83" y="249"/>
                    </a:cubicBezTo>
                    <a:cubicBezTo>
                      <a:pt x="83" y="249"/>
                      <a:pt x="82" y="244"/>
                      <a:pt x="82" y="242"/>
                    </a:cubicBezTo>
                    <a:cubicBezTo>
                      <a:pt x="81" y="240"/>
                      <a:pt x="81" y="237"/>
                      <a:pt x="81" y="236"/>
                    </a:cubicBezTo>
                    <a:cubicBezTo>
                      <a:pt x="81" y="236"/>
                      <a:pt x="81" y="234"/>
                      <a:pt x="80" y="233"/>
                    </a:cubicBezTo>
                    <a:cubicBezTo>
                      <a:pt x="80" y="232"/>
                      <a:pt x="80" y="228"/>
                      <a:pt x="80" y="227"/>
                    </a:cubicBezTo>
                    <a:cubicBezTo>
                      <a:pt x="80" y="226"/>
                      <a:pt x="79" y="224"/>
                      <a:pt x="79" y="223"/>
                    </a:cubicBezTo>
                    <a:cubicBezTo>
                      <a:pt x="79" y="222"/>
                      <a:pt x="79" y="219"/>
                      <a:pt x="79" y="218"/>
                    </a:cubicBezTo>
                    <a:cubicBezTo>
                      <a:pt x="79" y="218"/>
                      <a:pt x="78" y="216"/>
                      <a:pt x="79" y="215"/>
                    </a:cubicBezTo>
                    <a:cubicBezTo>
                      <a:pt x="79" y="213"/>
                      <a:pt x="79" y="211"/>
                      <a:pt x="79" y="210"/>
                    </a:cubicBezTo>
                    <a:cubicBezTo>
                      <a:pt x="78" y="208"/>
                      <a:pt x="78" y="205"/>
                      <a:pt x="78" y="205"/>
                    </a:cubicBezTo>
                    <a:cubicBezTo>
                      <a:pt x="78" y="204"/>
                      <a:pt x="78" y="201"/>
                      <a:pt x="78" y="200"/>
                    </a:cubicBezTo>
                    <a:cubicBezTo>
                      <a:pt x="78" y="199"/>
                      <a:pt x="78" y="197"/>
                      <a:pt x="78" y="197"/>
                    </a:cubicBezTo>
                    <a:cubicBezTo>
                      <a:pt x="78" y="196"/>
                      <a:pt x="78" y="194"/>
                      <a:pt x="78" y="193"/>
                    </a:cubicBezTo>
                    <a:cubicBezTo>
                      <a:pt x="78" y="193"/>
                      <a:pt x="78" y="191"/>
                      <a:pt x="78" y="190"/>
                    </a:cubicBezTo>
                    <a:cubicBezTo>
                      <a:pt x="78" y="189"/>
                      <a:pt x="78" y="185"/>
                      <a:pt x="79" y="184"/>
                    </a:cubicBezTo>
                    <a:cubicBezTo>
                      <a:pt x="79" y="182"/>
                      <a:pt x="79" y="180"/>
                      <a:pt x="79" y="178"/>
                    </a:cubicBezTo>
                    <a:cubicBezTo>
                      <a:pt x="79" y="176"/>
                      <a:pt x="79" y="173"/>
                      <a:pt x="79" y="172"/>
                    </a:cubicBezTo>
                    <a:cubicBezTo>
                      <a:pt x="79" y="171"/>
                      <a:pt x="79" y="167"/>
                      <a:pt x="78" y="165"/>
                    </a:cubicBezTo>
                    <a:cubicBezTo>
                      <a:pt x="78" y="164"/>
                      <a:pt x="78" y="161"/>
                      <a:pt x="78" y="160"/>
                    </a:cubicBezTo>
                    <a:cubicBezTo>
                      <a:pt x="78" y="159"/>
                      <a:pt x="78" y="157"/>
                      <a:pt x="78" y="156"/>
                    </a:cubicBezTo>
                    <a:cubicBezTo>
                      <a:pt x="78" y="155"/>
                      <a:pt x="78" y="154"/>
                      <a:pt x="79" y="153"/>
                    </a:cubicBezTo>
                    <a:cubicBezTo>
                      <a:pt x="79" y="152"/>
                      <a:pt x="79" y="149"/>
                      <a:pt x="79" y="148"/>
                    </a:cubicBezTo>
                    <a:cubicBezTo>
                      <a:pt x="79" y="147"/>
                      <a:pt x="78" y="145"/>
                      <a:pt x="78" y="144"/>
                    </a:cubicBezTo>
                    <a:cubicBezTo>
                      <a:pt x="78" y="142"/>
                      <a:pt x="77" y="141"/>
                      <a:pt x="77" y="140"/>
                    </a:cubicBezTo>
                    <a:cubicBezTo>
                      <a:pt x="77" y="139"/>
                      <a:pt x="77" y="137"/>
                      <a:pt x="77" y="137"/>
                    </a:cubicBezTo>
                    <a:cubicBezTo>
                      <a:pt x="77" y="136"/>
                      <a:pt x="76" y="133"/>
                      <a:pt x="76" y="132"/>
                    </a:cubicBezTo>
                    <a:cubicBezTo>
                      <a:pt x="76" y="132"/>
                      <a:pt x="76" y="131"/>
                      <a:pt x="76" y="131"/>
                    </a:cubicBezTo>
                    <a:cubicBezTo>
                      <a:pt x="75" y="130"/>
                      <a:pt x="75" y="129"/>
                      <a:pt x="75" y="129"/>
                    </a:cubicBezTo>
                    <a:cubicBezTo>
                      <a:pt x="75" y="129"/>
                      <a:pt x="75" y="128"/>
                      <a:pt x="75" y="128"/>
                    </a:cubicBezTo>
                    <a:cubicBezTo>
                      <a:pt x="75" y="128"/>
                      <a:pt x="74" y="127"/>
                      <a:pt x="74" y="126"/>
                    </a:cubicBezTo>
                    <a:cubicBezTo>
                      <a:pt x="74" y="125"/>
                      <a:pt x="74" y="125"/>
                      <a:pt x="74" y="124"/>
                    </a:cubicBezTo>
                    <a:cubicBezTo>
                      <a:pt x="73" y="124"/>
                      <a:pt x="73" y="123"/>
                      <a:pt x="73" y="123"/>
                    </a:cubicBezTo>
                    <a:cubicBezTo>
                      <a:pt x="74" y="122"/>
                      <a:pt x="73" y="122"/>
                      <a:pt x="73" y="121"/>
                    </a:cubicBezTo>
                    <a:cubicBezTo>
                      <a:pt x="73" y="121"/>
                      <a:pt x="73" y="121"/>
                      <a:pt x="73" y="121"/>
                    </a:cubicBezTo>
                    <a:cubicBezTo>
                      <a:pt x="73" y="120"/>
                      <a:pt x="73" y="120"/>
                      <a:pt x="73" y="120"/>
                    </a:cubicBezTo>
                    <a:cubicBezTo>
                      <a:pt x="72" y="119"/>
                      <a:pt x="72" y="119"/>
                      <a:pt x="72" y="118"/>
                    </a:cubicBezTo>
                    <a:cubicBezTo>
                      <a:pt x="72" y="118"/>
                      <a:pt x="72" y="118"/>
                      <a:pt x="72" y="118"/>
                    </a:cubicBezTo>
                    <a:cubicBezTo>
                      <a:pt x="72" y="118"/>
                      <a:pt x="72" y="117"/>
                      <a:pt x="72" y="117"/>
                    </a:cubicBezTo>
                    <a:cubicBezTo>
                      <a:pt x="72" y="116"/>
                      <a:pt x="72" y="116"/>
                      <a:pt x="72" y="115"/>
                    </a:cubicBezTo>
                    <a:cubicBezTo>
                      <a:pt x="72" y="114"/>
                      <a:pt x="72" y="114"/>
                      <a:pt x="72" y="113"/>
                    </a:cubicBezTo>
                    <a:cubicBezTo>
                      <a:pt x="72" y="113"/>
                      <a:pt x="72" y="113"/>
                      <a:pt x="72" y="113"/>
                    </a:cubicBezTo>
                    <a:cubicBezTo>
                      <a:pt x="72" y="113"/>
                      <a:pt x="73" y="113"/>
                      <a:pt x="73" y="112"/>
                    </a:cubicBezTo>
                    <a:cubicBezTo>
                      <a:pt x="74" y="112"/>
                      <a:pt x="75" y="111"/>
                      <a:pt x="75" y="110"/>
                    </a:cubicBezTo>
                    <a:cubicBezTo>
                      <a:pt x="76" y="110"/>
                      <a:pt x="76" y="109"/>
                      <a:pt x="76" y="109"/>
                    </a:cubicBezTo>
                    <a:cubicBezTo>
                      <a:pt x="77" y="109"/>
                      <a:pt x="77" y="108"/>
                      <a:pt x="77" y="107"/>
                    </a:cubicBezTo>
                    <a:cubicBezTo>
                      <a:pt x="77" y="107"/>
                      <a:pt x="77" y="106"/>
                      <a:pt x="77" y="105"/>
                    </a:cubicBezTo>
                    <a:cubicBezTo>
                      <a:pt x="77" y="105"/>
                      <a:pt x="77" y="105"/>
                      <a:pt x="77" y="105"/>
                    </a:cubicBezTo>
                    <a:cubicBezTo>
                      <a:pt x="77" y="104"/>
                      <a:pt x="77" y="104"/>
                      <a:pt x="77" y="104"/>
                    </a:cubicBezTo>
                    <a:cubicBezTo>
                      <a:pt x="78" y="103"/>
                      <a:pt x="78" y="102"/>
                      <a:pt x="78" y="102"/>
                    </a:cubicBezTo>
                    <a:cubicBezTo>
                      <a:pt x="78" y="101"/>
                      <a:pt x="78" y="100"/>
                      <a:pt x="78" y="100"/>
                    </a:cubicBezTo>
                    <a:cubicBezTo>
                      <a:pt x="78" y="100"/>
                      <a:pt x="78" y="99"/>
                      <a:pt x="77" y="99"/>
                    </a:cubicBezTo>
                    <a:cubicBezTo>
                      <a:pt x="77" y="98"/>
                      <a:pt x="77" y="98"/>
                      <a:pt x="77" y="98"/>
                    </a:cubicBezTo>
                    <a:cubicBezTo>
                      <a:pt x="78" y="98"/>
                      <a:pt x="78" y="98"/>
                      <a:pt x="78" y="97"/>
                    </a:cubicBezTo>
                    <a:cubicBezTo>
                      <a:pt x="79" y="97"/>
                      <a:pt x="79" y="96"/>
                      <a:pt x="80" y="95"/>
                    </a:cubicBezTo>
                    <a:cubicBezTo>
                      <a:pt x="80" y="95"/>
                      <a:pt x="80" y="95"/>
                      <a:pt x="80" y="95"/>
                    </a:cubicBezTo>
                    <a:cubicBezTo>
                      <a:pt x="80" y="95"/>
                      <a:pt x="81" y="93"/>
                      <a:pt x="81" y="93"/>
                    </a:cubicBezTo>
                    <a:cubicBezTo>
                      <a:pt x="81" y="93"/>
                      <a:pt x="82" y="92"/>
                      <a:pt x="82" y="92"/>
                    </a:cubicBezTo>
                    <a:cubicBezTo>
                      <a:pt x="82" y="92"/>
                      <a:pt x="82" y="91"/>
                      <a:pt x="82" y="91"/>
                    </a:cubicBezTo>
                    <a:cubicBezTo>
                      <a:pt x="82" y="90"/>
                      <a:pt x="83" y="89"/>
                      <a:pt x="83" y="88"/>
                    </a:cubicBezTo>
                    <a:cubicBezTo>
                      <a:pt x="83" y="88"/>
                      <a:pt x="83" y="86"/>
                      <a:pt x="83" y="85"/>
                    </a:cubicBezTo>
                    <a:cubicBezTo>
                      <a:pt x="84" y="84"/>
                      <a:pt x="84" y="81"/>
                      <a:pt x="85" y="80"/>
                    </a:cubicBezTo>
                    <a:cubicBezTo>
                      <a:pt x="85" y="78"/>
                      <a:pt x="85" y="77"/>
                      <a:pt x="85" y="76"/>
                    </a:cubicBezTo>
                    <a:cubicBezTo>
                      <a:pt x="85" y="74"/>
                      <a:pt x="85" y="71"/>
                      <a:pt x="85" y="70"/>
                    </a:cubicBezTo>
                    <a:cubicBezTo>
                      <a:pt x="85" y="69"/>
                      <a:pt x="85" y="68"/>
                      <a:pt x="86" y="68"/>
                    </a:cubicBezTo>
                    <a:cubicBezTo>
                      <a:pt x="86" y="68"/>
                      <a:pt x="86" y="67"/>
                      <a:pt x="85" y="67"/>
                    </a:cubicBezTo>
                    <a:cubicBezTo>
                      <a:pt x="85" y="66"/>
                      <a:pt x="85" y="65"/>
                      <a:pt x="85" y="65"/>
                    </a:cubicBezTo>
                    <a:cubicBezTo>
                      <a:pt x="85" y="64"/>
                      <a:pt x="83" y="61"/>
                      <a:pt x="83" y="60"/>
                    </a:cubicBezTo>
                    <a:cubicBezTo>
                      <a:pt x="83" y="60"/>
                      <a:pt x="82" y="58"/>
                      <a:pt x="82" y="57"/>
                    </a:cubicBezTo>
                    <a:cubicBezTo>
                      <a:pt x="82" y="57"/>
                      <a:pt x="82" y="57"/>
                      <a:pt x="82" y="57"/>
                    </a:cubicBezTo>
                    <a:cubicBezTo>
                      <a:pt x="82" y="56"/>
                      <a:pt x="82" y="56"/>
                      <a:pt x="82" y="55"/>
                    </a:cubicBezTo>
                    <a:cubicBezTo>
                      <a:pt x="82" y="55"/>
                      <a:pt x="81" y="54"/>
                      <a:pt x="81" y="54"/>
                    </a:cubicBezTo>
                    <a:cubicBezTo>
                      <a:pt x="81" y="53"/>
                      <a:pt x="80" y="53"/>
                      <a:pt x="80" y="52"/>
                    </a:cubicBezTo>
                    <a:cubicBezTo>
                      <a:pt x="80" y="52"/>
                      <a:pt x="80" y="52"/>
                      <a:pt x="79" y="51"/>
                    </a:cubicBezTo>
                    <a:cubicBezTo>
                      <a:pt x="79" y="51"/>
                      <a:pt x="79" y="51"/>
                      <a:pt x="79" y="50"/>
                    </a:cubicBezTo>
                    <a:cubicBezTo>
                      <a:pt x="79" y="50"/>
                      <a:pt x="78" y="49"/>
                      <a:pt x="78" y="49"/>
                    </a:cubicBezTo>
                    <a:cubicBezTo>
                      <a:pt x="77" y="48"/>
                      <a:pt x="77" y="48"/>
                      <a:pt x="77" y="48"/>
                    </a:cubicBezTo>
                    <a:cubicBezTo>
                      <a:pt x="77" y="48"/>
                      <a:pt x="76" y="48"/>
                      <a:pt x="76" y="47"/>
                    </a:cubicBezTo>
                    <a:cubicBezTo>
                      <a:pt x="75" y="47"/>
                      <a:pt x="75" y="47"/>
                      <a:pt x="75" y="47"/>
                    </a:cubicBezTo>
                    <a:cubicBezTo>
                      <a:pt x="75" y="46"/>
                      <a:pt x="74" y="46"/>
                      <a:pt x="74" y="46"/>
                    </a:cubicBezTo>
                    <a:cubicBezTo>
                      <a:pt x="73" y="46"/>
                      <a:pt x="72" y="45"/>
                      <a:pt x="70" y="44"/>
                    </a:cubicBezTo>
                    <a:cubicBezTo>
                      <a:pt x="69" y="43"/>
                      <a:pt x="67" y="42"/>
                      <a:pt x="66" y="42"/>
                    </a:cubicBezTo>
                    <a:cubicBezTo>
                      <a:pt x="65" y="41"/>
                      <a:pt x="63" y="41"/>
                      <a:pt x="63" y="40"/>
                    </a:cubicBezTo>
                    <a:cubicBezTo>
                      <a:pt x="62" y="40"/>
                      <a:pt x="61" y="39"/>
                      <a:pt x="60" y="39"/>
                    </a:cubicBezTo>
                    <a:cubicBezTo>
                      <a:pt x="60" y="39"/>
                      <a:pt x="59" y="39"/>
                      <a:pt x="59" y="39"/>
                    </a:cubicBezTo>
                    <a:cubicBezTo>
                      <a:pt x="58" y="39"/>
                      <a:pt x="58" y="38"/>
                      <a:pt x="57" y="38"/>
                    </a:cubicBezTo>
                    <a:cubicBezTo>
                      <a:pt x="57" y="38"/>
                      <a:pt x="57" y="38"/>
                      <a:pt x="57" y="38"/>
                    </a:cubicBezTo>
                    <a:cubicBezTo>
                      <a:pt x="57" y="38"/>
                      <a:pt x="56" y="37"/>
                      <a:pt x="56" y="37"/>
                    </a:cubicBezTo>
                    <a:cubicBezTo>
                      <a:pt x="56" y="37"/>
                      <a:pt x="55" y="35"/>
                      <a:pt x="55" y="34"/>
                    </a:cubicBezTo>
                    <a:cubicBezTo>
                      <a:pt x="55" y="34"/>
                      <a:pt x="54" y="32"/>
                      <a:pt x="54" y="32"/>
                    </a:cubicBezTo>
                    <a:cubicBezTo>
                      <a:pt x="54" y="32"/>
                      <a:pt x="54" y="32"/>
                      <a:pt x="54" y="31"/>
                    </a:cubicBezTo>
                    <a:cubicBezTo>
                      <a:pt x="54" y="31"/>
                      <a:pt x="54" y="29"/>
                      <a:pt x="54" y="29"/>
                    </a:cubicBezTo>
                    <a:cubicBezTo>
                      <a:pt x="54" y="28"/>
                      <a:pt x="54" y="28"/>
                      <a:pt x="54" y="27"/>
                    </a:cubicBezTo>
                    <a:cubicBezTo>
                      <a:pt x="54" y="27"/>
                      <a:pt x="54" y="25"/>
                      <a:pt x="54" y="25"/>
                    </a:cubicBezTo>
                    <a:cubicBezTo>
                      <a:pt x="54" y="24"/>
                      <a:pt x="54" y="24"/>
                      <a:pt x="55" y="24"/>
                    </a:cubicBezTo>
                    <a:cubicBezTo>
                      <a:pt x="55" y="24"/>
                      <a:pt x="55" y="24"/>
                      <a:pt x="56" y="24"/>
                    </a:cubicBezTo>
                    <a:cubicBezTo>
                      <a:pt x="56" y="23"/>
                      <a:pt x="56" y="23"/>
                      <a:pt x="57" y="22"/>
                    </a:cubicBezTo>
                    <a:cubicBezTo>
                      <a:pt x="57" y="22"/>
                      <a:pt x="57" y="21"/>
                      <a:pt x="57" y="20"/>
                    </a:cubicBezTo>
                    <a:cubicBezTo>
                      <a:pt x="57" y="20"/>
                      <a:pt x="57" y="18"/>
                      <a:pt x="57" y="18"/>
                    </a:cubicBezTo>
                    <a:cubicBezTo>
                      <a:pt x="57" y="17"/>
                      <a:pt x="57" y="16"/>
                      <a:pt x="57" y="16"/>
                    </a:cubicBezTo>
                    <a:cubicBezTo>
                      <a:pt x="57" y="15"/>
                      <a:pt x="56" y="15"/>
                      <a:pt x="56" y="15"/>
                    </a:cubicBezTo>
                    <a:cubicBezTo>
                      <a:pt x="56" y="15"/>
                      <a:pt x="56" y="15"/>
                      <a:pt x="55" y="15"/>
                    </a:cubicBezTo>
                    <a:cubicBezTo>
                      <a:pt x="55" y="15"/>
                      <a:pt x="55" y="14"/>
                      <a:pt x="55" y="14"/>
                    </a:cubicBezTo>
                    <a:cubicBezTo>
                      <a:pt x="55" y="13"/>
                      <a:pt x="55" y="13"/>
                      <a:pt x="55" y="10"/>
                    </a:cubicBezTo>
                    <a:cubicBezTo>
                      <a:pt x="54" y="7"/>
                      <a:pt x="52" y="5"/>
                      <a:pt x="51" y="3"/>
                    </a:cubicBezTo>
                    <a:cubicBezTo>
                      <a:pt x="49" y="2"/>
                      <a:pt x="46" y="1"/>
                      <a:pt x="45" y="0"/>
                    </a:cubicBezTo>
                    <a:cubicBezTo>
                      <a:pt x="43" y="0"/>
                      <a:pt x="39" y="1"/>
                      <a:pt x="38" y="2"/>
                    </a:cubicBezTo>
                    <a:cubicBezTo>
                      <a:pt x="36" y="3"/>
                      <a:pt x="33" y="4"/>
                      <a:pt x="32" y="5"/>
                    </a:cubicBezTo>
                    <a:cubicBezTo>
                      <a:pt x="30" y="6"/>
                      <a:pt x="30" y="8"/>
                      <a:pt x="29" y="10"/>
                    </a:cubicBezTo>
                    <a:cubicBezTo>
                      <a:pt x="29" y="13"/>
                      <a:pt x="30" y="16"/>
                      <a:pt x="30" y="17"/>
                    </a:cubicBezTo>
                    <a:cubicBezTo>
                      <a:pt x="30" y="17"/>
                      <a:pt x="30" y="17"/>
                      <a:pt x="30" y="17"/>
                    </a:cubicBezTo>
                    <a:cubicBezTo>
                      <a:pt x="30" y="17"/>
                      <a:pt x="30" y="17"/>
                      <a:pt x="30" y="18"/>
                    </a:cubicBezTo>
                    <a:cubicBezTo>
                      <a:pt x="29" y="18"/>
                      <a:pt x="29" y="19"/>
                      <a:pt x="29" y="19"/>
                    </a:cubicBezTo>
                    <a:cubicBezTo>
                      <a:pt x="29" y="20"/>
                      <a:pt x="30" y="21"/>
                      <a:pt x="30" y="21"/>
                    </a:cubicBezTo>
                    <a:cubicBezTo>
                      <a:pt x="30" y="22"/>
                      <a:pt x="30" y="22"/>
                      <a:pt x="30" y="23"/>
                    </a:cubicBezTo>
                    <a:cubicBezTo>
                      <a:pt x="30" y="24"/>
                      <a:pt x="31" y="25"/>
                      <a:pt x="31" y="26"/>
                    </a:cubicBezTo>
                    <a:cubicBezTo>
                      <a:pt x="32" y="26"/>
                      <a:pt x="32" y="26"/>
                      <a:pt x="32" y="26"/>
                    </a:cubicBezTo>
                    <a:cubicBezTo>
                      <a:pt x="33" y="27"/>
                      <a:pt x="33" y="27"/>
                      <a:pt x="33" y="27"/>
                    </a:cubicBezTo>
                    <a:cubicBezTo>
                      <a:pt x="33" y="27"/>
                      <a:pt x="33" y="27"/>
                      <a:pt x="33" y="28"/>
                    </a:cubicBezTo>
                    <a:cubicBezTo>
                      <a:pt x="33" y="29"/>
                      <a:pt x="34" y="31"/>
                      <a:pt x="34" y="31"/>
                    </a:cubicBezTo>
                    <a:cubicBezTo>
                      <a:pt x="34" y="31"/>
                      <a:pt x="34" y="32"/>
                      <a:pt x="34" y="32"/>
                    </a:cubicBezTo>
                    <a:cubicBezTo>
                      <a:pt x="34" y="32"/>
                      <a:pt x="34" y="32"/>
                      <a:pt x="34" y="33"/>
                    </a:cubicBezTo>
                    <a:cubicBezTo>
                      <a:pt x="34" y="33"/>
                      <a:pt x="34" y="33"/>
                      <a:pt x="34" y="34"/>
                    </a:cubicBezTo>
                    <a:cubicBezTo>
                      <a:pt x="34" y="34"/>
                      <a:pt x="34" y="34"/>
                      <a:pt x="34" y="34"/>
                    </a:cubicBezTo>
                    <a:cubicBezTo>
                      <a:pt x="34" y="34"/>
                      <a:pt x="34" y="35"/>
                      <a:pt x="34" y="35"/>
                    </a:cubicBezTo>
                    <a:cubicBezTo>
                      <a:pt x="33" y="36"/>
                      <a:pt x="33" y="36"/>
                      <a:pt x="33" y="36"/>
                    </a:cubicBezTo>
                    <a:cubicBezTo>
                      <a:pt x="33" y="37"/>
                      <a:pt x="32" y="38"/>
                      <a:pt x="32" y="38"/>
                    </a:cubicBezTo>
                    <a:cubicBezTo>
                      <a:pt x="32" y="39"/>
                      <a:pt x="32" y="39"/>
                      <a:pt x="32" y="39"/>
                    </a:cubicBezTo>
                    <a:cubicBezTo>
                      <a:pt x="31" y="39"/>
                      <a:pt x="31" y="39"/>
                      <a:pt x="30" y="39"/>
                    </a:cubicBezTo>
                    <a:cubicBezTo>
                      <a:pt x="30" y="39"/>
                      <a:pt x="29" y="40"/>
                      <a:pt x="29" y="40"/>
                    </a:cubicBezTo>
                    <a:cubicBezTo>
                      <a:pt x="28" y="40"/>
                      <a:pt x="28" y="40"/>
                      <a:pt x="28" y="41"/>
                    </a:cubicBezTo>
                    <a:cubicBezTo>
                      <a:pt x="27" y="41"/>
                      <a:pt x="26" y="42"/>
                      <a:pt x="26" y="42"/>
                    </a:cubicBezTo>
                    <a:cubicBezTo>
                      <a:pt x="26" y="42"/>
                      <a:pt x="25" y="42"/>
                      <a:pt x="25" y="43"/>
                    </a:cubicBezTo>
                    <a:cubicBezTo>
                      <a:pt x="25" y="43"/>
                      <a:pt x="24" y="43"/>
                      <a:pt x="24" y="43"/>
                    </a:cubicBezTo>
                    <a:cubicBezTo>
                      <a:pt x="23" y="43"/>
                      <a:pt x="23" y="44"/>
                      <a:pt x="22" y="44"/>
                    </a:cubicBezTo>
                    <a:cubicBezTo>
                      <a:pt x="22" y="44"/>
                      <a:pt x="21" y="45"/>
                      <a:pt x="21" y="45"/>
                    </a:cubicBezTo>
                    <a:cubicBezTo>
                      <a:pt x="21" y="45"/>
                      <a:pt x="20" y="45"/>
                      <a:pt x="19" y="46"/>
                    </a:cubicBezTo>
                    <a:cubicBezTo>
                      <a:pt x="19" y="46"/>
                      <a:pt x="18" y="47"/>
                      <a:pt x="18" y="47"/>
                    </a:cubicBezTo>
                    <a:cubicBezTo>
                      <a:pt x="18" y="47"/>
                      <a:pt x="17" y="48"/>
                      <a:pt x="17" y="48"/>
                    </a:cubicBezTo>
                    <a:cubicBezTo>
                      <a:pt x="17" y="48"/>
                      <a:pt x="17" y="48"/>
                      <a:pt x="17" y="48"/>
                    </a:cubicBezTo>
                    <a:cubicBezTo>
                      <a:pt x="17" y="48"/>
                      <a:pt x="16" y="49"/>
                      <a:pt x="16" y="49"/>
                    </a:cubicBezTo>
                    <a:cubicBezTo>
                      <a:pt x="16" y="49"/>
                      <a:pt x="15" y="50"/>
                      <a:pt x="15" y="50"/>
                    </a:cubicBezTo>
                    <a:cubicBezTo>
                      <a:pt x="15" y="50"/>
                      <a:pt x="15" y="50"/>
                      <a:pt x="15" y="50"/>
                    </a:cubicBezTo>
                    <a:cubicBezTo>
                      <a:pt x="15" y="50"/>
                      <a:pt x="14" y="51"/>
                      <a:pt x="14" y="51"/>
                    </a:cubicBezTo>
                    <a:cubicBezTo>
                      <a:pt x="14" y="51"/>
                      <a:pt x="14" y="51"/>
                      <a:pt x="13" y="51"/>
                    </a:cubicBezTo>
                    <a:cubicBezTo>
                      <a:pt x="13" y="52"/>
                      <a:pt x="13" y="52"/>
                      <a:pt x="12" y="52"/>
                    </a:cubicBezTo>
                    <a:cubicBezTo>
                      <a:pt x="12" y="53"/>
                      <a:pt x="12" y="53"/>
                      <a:pt x="12" y="53"/>
                    </a:cubicBezTo>
                    <a:cubicBezTo>
                      <a:pt x="12" y="53"/>
                      <a:pt x="12" y="53"/>
                      <a:pt x="11" y="54"/>
                    </a:cubicBezTo>
                    <a:cubicBezTo>
                      <a:pt x="11" y="54"/>
                      <a:pt x="11" y="55"/>
                      <a:pt x="11" y="55"/>
                    </a:cubicBezTo>
                    <a:cubicBezTo>
                      <a:pt x="11" y="55"/>
                      <a:pt x="11" y="55"/>
                      <a:pt x="10" y="56"/>
                    </a:cubicBezTo>
                    <a:cubicBezTo>
                      <a:pt x="10" y="56"/>
                      <a:pt x="9" y="58"/>
                      <a:pt x="9" y="58"/>
                    </a:cubicBezTo>
                    <a:cubicBezTo>
                      <a:pt x="9" y="59"/>
                      <a:pt x="9" y="59"/>
                      <a:pt x="9" y="59"/>
                    </a:cubicBezTo>
                    <a:cubicBezTo>
                      <a:pt x="9" y="59"/>
                      <a:pt x="8" y="60"/>
                      <a:pt x="8" y="61"/>
                    </a:cubicBezTo>
                    <a:cubicBezTo>
                      <a:pt x="8" y="61"/>
                      <a:pt x="7" y="63"/>
                      <a:pt x="7" y="63"/>
                    </a:cubicBezTo>
                    <a:cubicBezTo>
                      <a:pt x="7" y="64"/>
                      <a:pt x="7" y="64"/>
                      <a:pt x="7" y="65"/>
                    </a:cubicBezTo>
                    <a:cubicBezTo>
                      <a:pt x="7" y="65"/>
                      <a:pt x="7" y="66"/>
                      <a:pt x="7" y="66"/>
                    </a:cubicBezTo>
                    <a:cubicBezTo>
                      <a:pt x="7" y="67"/>
                      <a:pt x="7" y="70"/>
                      <a:pt x="6" y="70"/>
                    </a:cubicBezTo>
                    <a:cubicBezTo>
                      <a:pt x="6" y="71"/>
                      <a:pt x="6" y="74"/>
                      <a:pt x="6" y="75"/>
                    </a:cubicBezTo>
                    <a:cubicBezTo>
                      <a:pt x="6" y="75"/>
                      <a:pt x="6" y="78"/>
                      <a:pt x="6" y="78"/>
                    </a:cubicBezTo>
                    <a:cubicBezTo>
                      <a:pt x="6" y="79"/>
                      <a:pt x="6" y="80"/>
                      <a:pt x="6" y="81"/>
                    </a:cubicBezTo>
                    <a:cubicBezTo>
                      <a:pt x="6" y="82"/>
                      <a:pt x="6" y="84"/>
                      <a:pt x="6" y="85"/>
                    </a:cubicBezTo>
                    <a:cubicBezTo>
                      <a:pt x="6" y="86"/>
                      <a:pt x="7" y="90"/>
                      <a:pt x="7" y="90"/>
                    </a:cubicBezTo>
                    <a:cubicBezTo>
                      <a:pt x="7" y="91"/>
                      <a:pt x="7" y="93"/>
                      <a:pt x="7" y="94"/>
                    </a:cubicBezTo>
                    <a:cubicBezTo>
                      <a:pt x="7" y="95"/>
                      <a:pt x="7" y="95"/>
                      <a:pt x="7" y="96"/>
                    </a:cubicBezTo>
                    <a:cubicBezTo>
                      <a:pt x="7" y="96"/>
                      <a:pt x="7" y="96"/>
                      <a:pt x="8" y="96"/>
                    </a:cubicBezTo>
                    <a:cubicBezTo>
                      <a:pt x="8" y="97"/>
                      <a:pt x="8" y="97"/>
                      <a:pt x="9" y="98"/>
                    </a:cubicBezTo>
                    <a:cubicBezTo>
                      <a:pt x="9" y="98"/>
                      <a:pt x="9" y="98"/>
                      <a:pt x="9" y="98"/>
                    </a:cubicBezTo>
                    <a:cubicBezTo>
                      <a:pt x="9" y="99"/>
                      <a:pt x="9" y="99"/>
                      <a:pt x="10" y="99"/>
                    </a:cubicBezTo>
                    <a:cubicBezTo>
                      <a:pt x="10" y="99"/>
                      <a:pt x="10" y="99"/>
                      <a:pt x="10" y="99"/>
                    </a:cubicBezTo>
                    <a:cubicBezTo>
                      <a:pt x="10" y="100"/>
                      <a:pt x="10" y="100"/>
                      <a:pt x="11" y="100"/>
                    </a:cubicBezTo>
                    <a:cubicBezTo>
                      <a:pt x="11" y="100"/>
                      <a:pt x="11" y="101"/>
                      <a:pt x="11" y="101"/>
                    </a:cubicBezTo>
                    <a:cubicBezTo>
                      <a:pt x="12" y="101"/>
                      <a:pt x="12" y="101"/>
                      <a:pt x="12" y="101"/>
                    </a:cubicBezTo>
                    <a:cubicBezTo>
                      <a:pt x="12" y="101"/>
                      <a:pt x="13" y="101"/>
                      <a:pt x="14" y="101"/>
                    </a:cubicBezTo>
                    <a:cubicBezTo>
                      <a:pt x="14" y="101"/>
                      <a:pt x="16" y="101"/>
                      <a:pt x="16" y="101"/>
                    </a:cubicBezTo>
                    <a:cubicBezTo>
                      <a:pt x="17" y="101"/>
                      <a:pt x="18" y="101"/>
                      <a:pt x="19" y="101"/>
                    </a:cubicBezTo>
                    <a:cubicBezTo>
                      <a:pt x="19" y="101"/>
                      <a:pt x="19" y="101"/>
                      <a:pt x="19" y="102"/>
                    </a:cubicBezTo>
                    <a:cubicBezTo>
                      <a:pt x="19" y="102"/>
                      <a:pt x="19" y="104"/>
                      <a:pt x="19" y="105"/>
                    </a:cubicBezTo>
                    <a:cubicBezTo>
                      <a:pt x="19" y="105"/>
                      <a:pt x="19" y="107"/>
                      <a:pt x="19" y="108"/>
                    </a:cubicBezTo>
                    <a:cubicBezTo>
                      <a:pt x="19" y="109"/>
                      <a:pt x="19" y="111"/>
                      <a:pt x="19" y="111"/>
                    </a:cubicBezTo>
                    <a:cubicBezTo>
                      <a:pt x="19" y="111"/>
                      <a:pt x="19" y="112"/>
                      <a:pt x="19" y="112"/>
                    </a:cubicBezTo>
                    <a:cubicBezTo>
                      <a:pt x="19" y="112"/>
                      <a:pt x="20" y="112"/>
                      <a:pt x="20" y="112"/>
                    </a:cubicBezTo>
                    <a:cubicBezTo>
                      <a:pt x="20" y="113"/>
                      <a:pt x="20" y="113"/>
                      <a:pt x="20" y="113"/>
                    </a:cubicBezTo>
                    <a:cubicBezTo>
                      <a:pt x="20" y="113"/>
                      <a:pt x="20" y="113"/>
                      <a:pt x="20" y="113"/>
                    </a:cubicBezTo>
                    <a:cubicBezTo>
                      <a:pt x="20" y="113"/>
                      <a:pt x="20" y="113"/>
                      <a:pt x="20" y="114"/>
                    </a:cubicBezTo>
                    <a:cubicBezTo>
                      <a:pt x="20" y="114"/>
                      <a:pt x="19" y="115"/>
                      <a:pt x="19" y="115"/>
                    </a:cubicBezTo>
                    <a:cubicBezTo>
                      <a:pt x="19" y="116"/>
                      <a:pt x="19" y="116"/>
                      <a:pt x="19" y="117"/>
                    </a:cubicBezTo>
                    <a:cubicBezTo>
                      <a:pt x="19" y="117"/>
                      <a:pt x="19" y="118"/>
                      <a:pt x="19" y="119"/>
                    </a:cubicBezTo>
                    <a:cubicBezTo>
                      <a:pt x="19" y="119"/>
                      <a:pt x="19" y="119"/>
                      <a:pt x="19" y="120"/>
                    </a:cubicBezTo>
                    <a:cubicBezTo>
                      <a:pt x="20" y="120"/>
                      <a:pt x="20" y="120"/>
                      <a:pt x="20" y="120"/>
                    </a:cubicBezTo>
                    <a:cubicBezTo>
                      <a:pt x="20" y="120"/>
                      <a:pt x="19" y="120"/>
                      <a:pt x="19" y="121"/>
                    </a:cubicBezTo>
                    <a:cubicBezTo>
                      <a:pt x="19" y="122"/>
                      <a:pt x="19" y="123"/>
                      <a:pt x="19" y="123"/>
                    </a:cubicBezTo>
                    <a:cubicBezTo>
                      <a:pt x="19" y="123"/>
                      <a:pt x="19" y="124"/>
                      <a:pt x="19" y="124"/>
                    </a:cubicBezTo>
                    <a:cubicBezTo>
                      <a:pt x="18" y="125"/>
                      <a:pt x="18" y="125"/>
                      <a:pt x="18" y="125"/>
                    </a:cubicBezTo>
                    <a:cubicBezTo>
                      <a:pt x="18" y="125"/>
                      <a:pt x="18" y="127"/>
                      <a:pt x="18" y="127"/>
                    </a:cubicBezTo>
                    <a:cubicBezTo>
                      <a:pt x="18" y="128"/>
                      <a:pt x="18" y="128"/>
                      <a:pt x="18" y="128"/>
                    </a:cubicBezTo>
                    <a:cubicBezTo>
                      <a:pt x="18" y="129"/>
                      <a:pt x="18" y="129"/>
                      <a:pt x="18" y="130"/>
                    </a:cubicBezTo>
                    <a:cubicBezTo>
                      <a:pt x="17" y="130"/>
                      <a:pt x="17" y="132"/>
                      <a:pt x="17" y="132"/>
                    </a:cubicBezTo>
                    <a:cubicBezTo>
                      <a:pt x="17" y="132"/>
                      <a:pt x="16" y="134"/>
                      <a:pt x="16" y="134"/>
                    </a:cubicBezTo>
                    <a:cubicBezTo>
                      <a:pt x="16" y="135"/>
                      <a:pt x="16" y="135"/>
                      <a:pt x="16" y="136"/>
                    </a:cubicBezTo>
                    <a:cubicBezTo>
                      <a:pt x="16" y="137"/>
                      <a:pt x="16" y="140"/>
                      <a:pt x="16" y="140"/>
                    </a:cubicBezTo>
                    <a:cubicBezTo>
                      <a:pt x="16" y="141"/>
                      <a:pt x="16" y="142"/>
                      <a:pt x="16" y="143"/>
                    </a:cubicBezTo>
                    <a:cubicBezTo>
                      <a:pt x="15" y="144"/>
                      <a:pt x="15" y="146"/>
                      <a:pt x="15" y="147"/>
                    </a:cubicBezTo>
                    <a:cubicBezTo>
                      <a:pt x="15" y="148"/>
                      <a:pt x="15" y="149"/>
                      <a:pt x="15" y="150"/>
                    </a:cubicBezTo>
                    <a:cubicBezTo>
                      <a:pt x="15" y="151"/>
                      <a:pt x="15" y="153"/>
                      <a:pt x="15" y="154"/>
                    </a:cubicBezTo>
                    <a:cubicBezTo>
                      <a:pt x="15" y="155"/>
                      <a:pt x="16" y="156"/>
                      <a:pt x="16" y="157"/>
                    </a:cubicBezTo>
                    <a:cubicBezTo>
                      <a:pt x="16" y="158"/>
                      <a:pt x="16" y="162"/>
                      <a:pt x="16" y="163"/>
                    </a:cubicBezTo>
                    <a:cubicBezTo>
                      <a:pt x="16" y="164"/>
                      <a:pt x="16" y="168"/>
                      <a:pt x="16" y="169"/>
                    </a:cubicBezTo>
                    <a:cubicBezTo>
                      <a:pt x="16" y="170"/>
                      <a:pt x="16" y="172"/>
                      <a:pt x="16" y="174"/>
                    </a:cubicBezTo>
                    <a:cubicBezTo>
                      <a:pt x="17" y="175"/>
                      <a:pt x="17" y="179"/>
                      <a:pt x="17" y="180"/>
                    </a:cubicBezTo>
                    <a:cubicBezTo>
                      <a:pt x="17" y="181"/>
                      <a:pt x="17" y="185"/>
                      <a:pt x="18" y="187"/>
                    </a:cubicBezTo>
                    <a:cubicBezTo>
                      <a:pt x="18" y="188"/>
                      <a:pt x="18" y="190"/>
                      <a:pt x="18" y="191"/>
                    </a:cubicBezTo>
                    <a:cubicBezTo>
                      <a:pt x="18" y="192"/>
                      <a:pt x="18" y="195"/>
                      <a:pt x="19" y="196"/>
                    </a:cubicBezTo>
                    <a:cubicBezTo>
                      <a:pt x="19" y="196"/>
                      <a:pt x="19" y="199"/>
                      <a:pt x="19" y="201"/>
                    </a:cubicBezTo>
                    <a:cubicBezTo>
                      <a:pt x="19" y="203"/>
                      <a:pt x="19" y="206"/>
                      <a:pt x="19" y="207"/>
                    </a:cubicBezTo>
                    <a:cubicBezTo>
                      <a:pt x="19" y="208"/>
                      <a:pt x="19" y="208"/>
                      <a:pt x="19" y="210"/>
                    </a:cubicBezTo>
                    <a:cubicBezTo>
                      <a:pt x="19" y="211"/>
                      <a:pt x="19" y="215"/>
                      <a:pt x="19" y="216"/>
                    </a:cubicBezTo>
                    <a:cubicBezTo>
                      <a:pt x="19" y="217"/>
                      <a:pt x="19" y="223"/>
                      <a:pt x="19" y="224"/>
                    </a:cubicBezTo>
                    <a:cubicBezTo>
                      <a:pt x="19" y="225"/>
                      <a:pt x="19" y="229"/>
                      <a:pt x="19" y="230"/>
                    </a:cubicBezTo>
                    <a:cubicBezTo>
                      <a:pt x="19" y="231"/>
                      <a:pt x="18" y="235"/>
                      <a:pt x="18" y="236"/>
                    </a:cubicBezTo>
                    <a:cubicBezTo>
                      <a:pt x="18" y="236"/>
                      <a:pt x="18" y="237"/>
                      <a:pt x="18" y="238"/>
                    </a:cubicBezTo>
                    <a:cubicBezTo>
                      <a:pt x="18" y="239"/>
                      <a:pt x="18" y="244"/>
                      <a:pt x="18" y="245"/>
                    </a:cubicBezTo>
                    <a:cubicBezTo>
                      <a:pt x="18" y="247"/>
                      <a:pt x="18" y="250"/>
                      <a:pt x="18" y="252"/>
                    </a:cubicBezTo>
                    <a:cubicBezTo>
                      <a:pt x="18" y="253"/>
                      <a:pt x="18" y="257"/>
                      <a:pt x="18" y="258"/>
                    </a:cubicBezTo>
                    <a:cubicBezTo>
                      <a:pt x="18" y="259"/>
                      <a:pt x="18" y="258"/>
                      <a:pt x="18" y="259"/>
                    </a:cubicBezTo>
                    <a:cubicBezTo>
                      <a:pt x="17" y="259"/>
                      <a:pt x="16" y="260"/>
                      <a:pt x="15" y="261"/>
                    </a:cubicBezTo>
                    <a:cubicBezTo>
                      <a:pt x="15" y="262"/>
                      <a:pt x="15" y="263"/>
                      <a:pt x="15" y="264"/>
                    </a:cubicBezTo>
                    <a:cubicBezTo>
                      <a:pt x="15" y="264"/>
                      <a:pt x="15" y="265"/>
                      <a:pt x="15" y="265"/>
                    </a:cubicBezTo>
                    <a:cubicBezTo>
                      <a:pt x="14" y="265"/>
                      <a:pt x="14" y="265"/>
                      <a:pt x="15" y="266"/>
                    </a:cubicBezTo>
                    <a:cubicBezTo>
                      <a:pt x="15" y="267"/>
                      <a:pt x="15" y="268"/>
                      <a:pt x="15" y="268"/>
                    </a:cubicBezTo>
                    <a:cubicBezTo>
                      <a:pt x="15" y="269"/>
                      <a:pt x="15" y="269"/>
                      <a:pt x="15" y="270"/>
                    </a:cubicBezTo>
                    <a:cubicBezTo>
                      <a:pt x="15" y="270"/>
                      <a:pt x="15" y="270"/>
                      <a:pt x="15" y="270"/>
                    </a:cubicBezTo>
                    <a:cubicBezTo>
                      <a:pt x="15" y="270"/>
                      <a:pt x="15" y="270"/>
                      <a:pt x="15" y="271"/>
                    </a:cubicBezTo>
                    <a:cubicBezTo>
                      <a:pt x="14" y="271"/>
                      <a:pt x="14" y="271"/>
                      <a:pt x="14" y="271"/>
                    </a:cubicBezTo>
                    <a:cubicBezTo>
                      <a:pt x="14" y="272"/>
                      <a:pt x="14" y="272"/>
                      <a:pt x="14" y="272"/>
                    </a:cubicBezTo>
                    <a:cubicBezTo>
                      <a:pt x="14" y="272"/>
                      <a:pt x="13" y="273"/>
                      <a:pt x="13" y="273"/>
                    </a:cubicBezTo>
                    <a:cubicBezTo>
                      <a:pt x="13" y="273"/>
                      <a:pt x="12" y="274"/>
                      <a:pt x="12" y="274"/>
                    </a:cubicBezTo>
                    <a:cubicBezTo>
                      <a:pt x="12" y="274"/>
                      <a:pt x="11" y="275"/>
                      <a:pt x="11" y="275"/>
                    </a:cubicBezTo>
                    <a:cubicBezTo>
                      <a:pt x="10" y="275"/>
                      <a:pt x="10" y="275"/>
                      <a:pt x="9" y="275"/>
                    </a:cubicBezTo>
                    <a:cubicBezTo>
                      <a:pt x="9" y="275"/>
                      <a:pt x="8" y="275"/>
                      <a:pt x="8" y="276"/>
                    </a:cubicBezTo>
                    <a:cubicBezTo>
                      <a:pt x="7" y="276"/>
                      <a:pt x="7" y="276"/>
                      <a:pt x="6" y="276"/>
                    </a:cubicBezTo>
                    <a:cubicBezTo>
                      <a:pt x="5" y="276"/>
                      <a:pt x="5" y="277"/>
                      <a:pt x="4" y="277"/>
                    </a:cubicBezTo>
                    <a:cubicBezTo>
                      <a:pt x="3" y="278"/>
                      <a:pt x="2" y="279"/>
                      <a:pt x="2" y="279"/>
                    </a:cubicBezTo>
                    <a:cubicBezTo>
                      <a:pt x="1" y="280"/>
                      <a:pt x="1" y="281"/>
                      <a:pt x="1" y="281"/>
                    </a:cubicBezTo>
                    <a:cubicBezTo>
                      <a:pt x="2" y="281"/>
                      <a:pt x="1" y="281"/>
                      <a:pt x="1" y="281"/>
                    </a:cubicBezTo>
                    <a:cubicBezTo>
                      <a:pt x="1" y="281"/>
                      <a:pt x="1" y="281"/>
                      <a:pt x="1" y="281"/>
                    </a:cubicBezTo>
                    <a:cubicBezTo>
                      <a:pt x="1" y="281"/>
                      <a:pt x="1" y="281"/>
                      <a:pt x="1" y="281"/>
                    </a:cubicBezTo>
                    <a:cubicBezTo>
                      <a:pt x="1" y="281"/>
                      <a:pt x="0" y="281"/>
                      <a:pt x="0" y="282"/>
                    </a:cubicBezTo>
                    <a:cubicBezTo>
                      <a:pt x="0" y="282"/>
                      <a:pt x="0" y="282"/>
                      <a:pt x="0" y="283"/>
                    </a:cubicBezTo>
                    <a:cubicBezTo>
                      <a:pt x="1" y="283"/>
                      <a:pt x="1" y="283"/>
                      <a:pt x="2" y="283"/>
                    </a:cubicBezTo>
                    <a:cubicBezTo>
                      <a:pt x="3" y="283"/>
                      <a:pt x="5" y="283"/>
                      <a:pt x="7" y="284"/>
                    </a:cubicBezTo>
                    <a:cubicBezTo>
                      <a:pt x="10" y="284"/>
                      <a:pt x="13" y="284"/>
                      <a:pt x="15" y="284"/>
                    </a:cubicBezTo>
                    <a:cubicBezTo>
                      <a:pt x="16" y="284"/>
                      <a:pt x="20" y="284"/>
                      <a:pt x="21" y="283"/>
                    </a:cubicBezTo>
                    <a:cubicBezTo>
                      <a:pt x="22" y="283"/>
                      <a:pt x="23" y="282"/>
                      <a:pt x="23" y="282"/>
                    </a:cubicBezTo>
                    <a:cubicBezTo>
                      <a:pt x="24" y="281"/>
                      <a:pt x="25" y="280"/>
                      <a:pt x="25" y="280"/>
                    </a:cubicBezTo>
                    <a:cubicBezTo>
                      <a:pt x="25" y="279"/>
                      <a:pt x="25" y="279"/>
                      <a:pt x="25" y="279"/>
                    </a:cubicBezTo>
                    <a:cubicBezTo>
                      <a:pt x="26" y="279"/>
                      <a:pt x="28" y="280"/>
                      <a:pt x="28" y="280"/>
                    </a:cubicBezTo>
                    <a:cubicBezTo>
                      <a:pt x="28" y="280"/>
                      <a:pt x="29" y="281"/>
                      <a:pt x="30" y="280"/>
                    </a:cubicBezTo>
                    <a:cubicBezTo>
                      <a:pt x="31" y="280"/>
                      <a:pt x="32" y="280"/>
                      <a:pt x="33" y="280"/>
                    </a:cubicBezTo>
                    <a:cubicBezTo>
                      <a:pt x="34" y="279"/>
                      <a:pt x="35" y="279"/>
                      <a:pt x="36" y="279"/>
                    </a:cubicBezTo>
                    <a:cubicBezTo>
                      <a:pt x="36" y="278"/>
                      <a:pt x="37" y="278"/>
                      <a:pt x="38" y="277"/>
                    </a:cubicBezTo>
                    <a:cubicBezTo>
                      <a:pt x="38" y="277"/>
                      <a:pt x="38" y="277"/>
                      <a:pt x="38" y="276"/>
                    </a:cubicBezTo>
                    <a:cubicBezTo>
                      <a:pt x="38" y="276"/>
                      <a:pt x="37" y="273"/>
                      <a:pt x="37" y="273"/>
                    </a:cubicBezTo>
                    <a:cubicBezTo>
                      <a:pt x="37" y="272"/>
                      <a:pt x="37" y="272"/>
                      <a:pt x="37" y="272"/>
                    </a:cubicBezTo>
                    <a:cubicBezTo>
                      <a:pt x="36" y="272"/>
                      <a:pt x="37" y="272"/>
                      <a:pt x="37" y="271"/>
                    </a:cubicBezTo>
                    <a:cubicBezTo>
                      <a:pt x="37" y="271"/>
                      <a:pt x="37" y="271"/>
                      <a:pt x="37" y="270"/>
                    </a:cubicBezTo>
                    <a:cubicBezTo>
                      <a:pt x="37" y="270"/>
                      <a:pt x="37" y="269"/>
                      <a:pt x="37" y="268"/>
                    </a:cubicBezTo>
                    <a:cubicBezTo>
                      <a:pt x="37" y="268"/>
                      <a:pt x="37" y="268"/>
                      <a:pt x="36" y="268"/>
                    </a:cubicBezTo>
                    <a:cubicBezTo>
                      <a:pt x="36" y="268"/>
                      <a:pt x="36" y="267"/>
                      <a:pt x="36" y="266"/>
                    </a:cubicBezTo>
                    <a:cubicBezTo>
                      <a:pt x="36" y="266"/>
                      <a:pt x="36" y="265"/>
                      <a:pt x="36" y="265"/>
                    </a:cubicBezTo>
                    <a:cubicBezTo>
                      <a:pt x="36" y="264"/>
                      <a:pt x="36" y="264"/>
                      <a:pt x="37" y="263"/>
                    </a:cubicBezTo>
                    <a:cubicBezTo>
                      <a:pt x="37" y="262"/>
                      <a:pt x="38" y="260"/>
                      <a:pt x="38" y="259"/>
                    </a:cubicBezTo>
                    <a:cubicBezTo>
                      <a:pt x="38" y="258"/>
                      <a:pt x="38" y="258"/>
                      <a:pt x="38" y="257"/>
                    </a:cubicBezTo>
                    <a:cubicBezTo>
                      <a:pt x="39" y="257"/>
                      <a:pt x="39" y="256"/>
                      <a:pt x="39" y="254"/>
                    </a:cubicBezTo>
                    <a:cubicBezTo>
                      <a:pt x="40" y="253"/>
                      <a:pt x="40" y="250"/>
                      <a:pt x="40" y="249"/>
                    </a:cubicBezTo>
                    <a:cubicBezTo>
                      <a:pt x="40" y="247"/>
                      <a:pt x="40" y="245"/>
                      <a:pt x="40" y="243"/>
                    </a:cubicBezTo>
                    <a:cubicBezTo>
                      <a:pt x="40" y="242"/>
                      <a:pt x="40" y="239"/>
                      <a:pt x="40" y="238"/>
                    </a:cubicBezTo>
                    <a:cubicBezTo>
                      <a:pt x="40" y="237"/>
                      <a:pt x="40" y="233"/>
                      <a:pt x="40" y="232"/>
                    </a:cubicBezTo>
                    <a:cubicBezTo>
                      <a:pt x="40" y="230"/>
                      <a:pt x="40" y="227"/>
                      <a:pt x="40" y="226"/>
                    </a:cubicBezTo>
                    <a:cubicBezTo>
                      <a:pt x="40" y="224"/>
                      <a:pt x="41" y="221"/>
                      <a:pt x="41" y="219"/>
                    </a:cubicBezTo>
                    <a:cubicBezTo>
                      <a:pt x="41" y="217"/>
                      <a:pt x="41" y="212"/>
                      <a:pt x="42" y="210"/>
                    </a:cubicBezTo>
                    <a:cubicBezTo>
                      <a:pt x="42" y="209"/>
                      <a:pt x="42" y="202"/>
                      <a:pt x="42" y="200"/>
                    </a:cubicBezTo>
                    <a:cubicBezTo>
                      <a:pt x="43" y="198"/>
                      <a:pt x="43" y="196"/>
                      <a:pt x="43" y="195"/>
                    </a:cubicBezTo>
                    <a:cubicBezTo>
                      <a:pt x="43" y="194"/>
                      <a:pt x="43" y="192"/>
                      <a:pt x="44" y="191"/>
                    </a:cubicBezTo>
                    <a:cubicBezTo>
                      <a:pt x="44" y="190"/>
                      <a:pt x="44" y="187"/>
                      <a:pt x="44" y="186"/>
                    </a:cubicBezTo>
                    <a:cubicBezTo>
                      <a:pt x="44" y="186"/>
                      <a:pt x="44" y="185"/>
                      <a:pt x="45" y="183"/>
                    </a:cubicBezTo>
                    <a:cubicBezTo>
                      <a:pt x="45" y="182"/>
                      <a:pt x="45" y="178"/>
                      <a:pt x="45" y="177"/>
                    </a:cubicBezTo>
                    <a:cubicBezTo>
                      <a:pt x="45" y="176"/>
                      <a:pt x="45" y="175"/>
                      <a:pt x="45" y="174"/>
                    </a:cubicBezTo>
                    <a:cubicBezTo>
                      <a:pt x="45" y="174"/>
                      <a:pt x="45" y="174"/>
                      <a:pt x="46" y="172"/>
                    </a:cubicBezTo>
                    <a:cubicBezTo>
                      <a:pt x="46" y="171"/>
                      <a:pt x="46" y="169"/>
                      <a:pt x="46" y="169"/>
                    </a:cubicBezTo>
                    <a:cubicBezTo>
                      <a:pt x="47" y="168"/>
                      <a:pt x="47" y="168"/>
                      <a:pt x="47" y="169"/>
                    </a:cubicBezTo>
                    <a:cubicBezTo>
                      <a:pt x="47" y="169"/>
                      <a:pt x="47" y="169"/>
                      <a:pt x="48" y="170"/>
                    </a:cubicBezTo>
                    <a:cubicBezTo>
                      <a:pt x="48" y="170"/>
                      <a:pt x="48" y="171"/>
                      <a:pt x="48" y="172"/>
                    </a:cubicBezTo>
                    <a:cubicBezTo>
                      <a:pt x="48" y="173"/>
                      <a:pt x="49" y="173"/>
                      <a:pt x="49" y="175"/>
                    </a:cubicBezTo>
                    <a:cubicBezTo>
                      <a:pt x="50" y="176"/>
                      <a:pt x="50" y="178"/>
                      <a:pt x="50" y="178"/>
                    </a:cubicBezTo>
                    <a:cubicBezTo>
                      <a:pt x="50" y="179"/>
                      <a:pt x="51" y="180"/>
                      <a:pt x="51" y="180"/>
                    </a:cubicBezTo>
                    <a:cubicBezTo>
                      <a:pt x="51" y="181"/>
                      <a:pt x="51" y="184"/>
                      <a:pt x="52" y="185"/>
                    </a:cubicBezTo>
                    <a:cubicBezTo>
                      <a:pt x="52" y="186"/>
                      <a:pt x="52" y="189"/>
                      <a:pt x="53" y="191"/>
                    </a:cubicBezTo>
                    <a:cubicBezTo>
                      <a:pt x="53" y="192"/>
                      <a:pt x="54" y="198"/>
                      <a:pt x="54" y="199"/>
                    </a:cubicBezTo>
                    <a:cubicBezTo>
                      <a:pt x="54" y="200"/>
                      <a:pt x="54" y="202"/>
                      <a:pt x="54" y="204"/>
                    </a:cubicBezTo>
                    <a:cubicBezTo>
                      <a:pt x="55" y="205"/>
                      <a:pt x="55" y="209"/>
                      <a:pt x="55" y="210"/>
                    </a:cubicBezTo>
                    <a:cubicBezTo>
                      <a:pt x="55" y="210"/>
                      <a:pt x="55" y="216"/>
                      <a:pt x="55" y="218"/>
                    </a:cubicBezTo>
                    <a:cubicBezTo>
                      <a:pt x="56" y="220"/>
                      <a:pt x="56" y="221"/>
                      <a:pt x="56" y="222"/>
                    </a:cubicBezTo>
                    <a:cubicBezTo>
                      <a:pt x="56" y="223"/>
                      <a:pt x="56" y="225"/>
                      <a:pt x="56" y="226"/>
                    </a:cubicBezTo>
                    <a:cubicBezTo>
                      <a:pt x="56" y="227"/>
                      <a:pt x="57" y="231"/>
                      <a:pt x="57" y="231"/>
                    </a:cubicBezTo>
                    <a:cubicBezTo>
                      <a:pt x="57" y="232"/>
                      <a:pt x="57" y="238"/>
                      <a:pt x="58" y="239"/>
                    </a:cubicBezTo>
                    <a:cubicBezTo>
                      <a:pt x="58" y="240"/>
                      <a:pt x="58" y="246"/>
                      <a:pt x="58" y="246"/>
                    </a:cubicBezTo>
                    <a:cubicBezTo>
                      <a:pt x="59" y="247"/>
                      <a:pt x="59" y="249"/>
                      <a:pt x="59" y="250"/>
                    </a:cubicBezTo>
                    <a:cubicBezTo>
                      <a:pt x="59" y="251"/>
                      <a:pt x="59" y="251"/>
                      <a:pt x="59" y="252"/>
                    </a:cubicBezTo>
                    <a:cubicBezTo>
                      <a:pt x="59" y="254"/>
                      <a:pt x="59" y="255"/>
                      <a:pt x="59" y="256"/>
                    </a:cubicBezTo>
                    <a:cubicBezTo>
                      <a:pt x="59" y="257"/>
                      <a:pt x="60" y="259"/>
                      <a:pt x="60" y="260"/>
                    </a:cubicBezTo>
                    <a:cubicBezTo>
                      <a:pt x="61" y="260"/>
                      <a:pt x="61" y="262"/>
                      <a:pt x="62" y="262"/>
                    </a:cubicBezTo>
                    <a:cubicBezTo>
                      <a:pt x="62" y="263"/>
                      <a:pt x="62" y="264"/>
                      <a:pt x="62" y="265"/>
                    </a:cubicBezTo>
                    <a:cubicBezTo>
                      <a:pt x="63" y="265"/>
                      <a:pt x="63" y="267"/>
                      <a:pt x="64" y="267"/>
                    </a:cubicBezTo>
                    <a:cubicBezTo>
                      <a:pt x="64" y="267"/>
                      <a:pt x="64" y="268"/>
                      <a:pt x="64" y="268"/>
                    </a:cubicBezTo>
                    <a:cubicBezTo>
                      <a:pt x="64" y="268"/>
                      <a:pt x="64" y="268"/>
                      <a:pt x="64" y="268"/>
                    </a:cubicBezTo>
                    <a:cubicBezTo>
                      <a:pt x="64" y="269"/>
                      <a:pt x="65" y="270"/>
                      <a:pt x="65" y="271"/>
                    </a:cubicBezTo>
                    <a:cubicBezTo>
                      <a:pt x="65" y="272"/>
                      <a:pt x="66" y="272"/>
                      <a:pt x="66" y="272"/>
                    </a:cubicBezTo>
                    <a:cubicBezTo>
                      <a:pt x="66" y="272"/>
                      <a:pt x="66" y="272"/>
                      <a:pt x="66" y="273"/>
                    </a:cubicBezTo>
                    <a:cubicBezTo>
                      <a:pt x="66" y="273"/>
                      <a:pt x="66" y="274"/>
                      <a:pt x="66" y="275"/>
                    </a:cubicBezTo>
                    <a:cubicBezTo>
                      <a:pt x="66" y="275"/>
                      <a:pt x="66" y="277"/>
                      <a:pt x="66" y="277"/>
                    </a:cubicBezTo>
                    <a:cubicBezTo>
                      <a:pt x="66" y="278"/>
                      <a:pt x="66" y="278"/>
                      <a:pt x="67" y="278"/>
                    </a:cubicBezTo>
                    <a:cubicBezTo>
                      <a:pt x="67" y="279"/>
                      <a:pt x="67" y="279"/>
                      <a:pt x="67" y="279"/>
                    </a:cubicBezTo>
                    <a:cubicBezTo>
                      <a:pt x="68" y="279"/>
                      <a:pt x="69" y="280"/>
                      <a:pt x="69" y="280"/>
                    </a:cubicBezTo>
                    <a:cubicBezTo>
                      <a:pt x="70" y="280"/>
                      <a:pt x="70" y="280"/>
                      <a:pt x="70" y="280"/>
                    </a:cubicBezTo>
                    <a:cubicBezTo>
                      <a:pt x="71" y="280"/>
                      <a:pt x="71" y="280"/>
                      <a:pt x="71" y="281"/>
                    </a:cubicBezTo>
                    <a:cubicBezTo>
                      <a:pt x="70" y="281"/>
                      <a:pt x="70" y="281"/>
                      <a:pt x="70" y="282"/>
                    </a:cubicBezTo>
                    <a:cubicBezTo>
                      <a:pt x="70" y="283"/>
                      <a:pt x="71" y="283"/>
                      <a:pt x="71" y="284"/>
                    </a:cubicBezTo>
                    <a:cubicBezTo>
                      <a:pt x="72" y="284"/>
                      <a:pt x="72" y="284"/>
                      <a:pt x="72" y="284"/>
                    </a:cubicBezTo>
                    <a:cubicBezTo>
                      <a:pt x="73" y="284"/>
                      <a:pt x="75" y="284"/>
                      <a:pt x="76" y="284"/>
                    </a:cubicBezTo>
                    <a:cubicBezTo>
                      <a:pt x="77" y="284"/>
                      <a:pt x="82" y="284"/>
                      <a:pt x="84" y="284"/>
                    </a:cubicBezTo>
                    <a:cubicBezTo>
                      <a:pt x="87" y="284"/>
                      <a:pt x="88" y="283"/>
                      <a:pt x="89" y="283"/>
                    </a:cubicBezTo>
                    <a:cubicBezTo>
                      <a:pt x="89" y="283"/>
                      <a:pt x="89" y="283"/>
                      <a:pt x="89" y="283"/>
                    </a:cubicBezTo>
                    <a:cubicBezTo>
                      <a:pt x="89" y="283"/>
                      <a:pt x="89" y="282"/>
                      <a:pt x="89" y="282"/>
                    </a:cubicBezTo>
                    <a:close/>
                  </a:path>
                </a:pathLst>
              </a:custGeom>
              <a:solidFill>
                <a:schemeClr val="tx1"/>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2" name="Freeform 23"/>
              <p:cNvSpPr>
                <a:spLocks noChangeAspect="1" noEditPoints="1"/>
              </p:cNvSpPr>
              <p:nvPr/>
            </p:nvSpPr>
            <p:spPr bwMode="auto">
              <a:xfrm>
                <a:off x="641982" y="2421517"/>
                <a:ext cx="303114" cy="1134738"/>
              </a:xfrm>
              <a:custGeom>
                <a:avLst/>
                <a:gdLst>
                  <a:gd name="T0" fmla="*/ 163 w 165"/>
                  <a:gd name="T1" fmla="*/ 158 h 618"/>
                  <a:gd name="T2" fmla="*/ 160 w 165"/>
                  <a:gd name="T3" fmla="*/ 117 h 618"/>
                  <a:gd name="T4" fmla="*/ 147 w 165"/>
                  <a:gd name="T5" fmla="*/ 102 h 618"/>
                  <a:gd name="T6" fmla="*/ 103 w 165"/>
                  <a:gd name="T7" fmla="*/ 7 h 618"/>
                  <a:gd name="T8" fmla="*/ 51 w 165"/>
                  <a:gd name="T9" fmla="*/ 43 h 618"/>
                  <a:gd name="T10" fmla="*/ 56 w 165"/>
                  <a:gd name="T11" fmla="*/ 96 h 618"/>
                  <a:gd name="T12" fmla="*/ 37 w 165"/>
                  <a:gd name="T13" fmla="*/ 110 h 618"/>
                  <a:gd name="T14" fmla="*/ 26 w 165"/>
                  <a:gd name="T15" fmla="*/ 143 h 618"/>
                  <a:gd name="T16" fmla="*/ 13 w 165"/>
                  <a:gd name="T17" fmla="*/ 212 h 618"/>
                  <a:gd name="T18" fmla="*/ 10 w 165"/>
                  <a:gd name="T19" fmla="*/ 260 h 618"/>
                  <a:gd name="T20" fmla="*/ 3 w 165"/>
                  <a:gd name="T21" fmla="*/ 319 h 618"/>
                  <a:gd name="T22" fmla="*/ 4 w 165"/>
                  <a:gd name="T23" fmla="*/ 344 h 618"/>
                  <a:gd name="T24" fmla="*/ 18 w 165"/>
                  <a:gd name="T25" fmla="*/ 355 h 618"/>
                  <a:gd name="T26" fmla="*/ 23 w 165"/>
                  <a:gd name="T27" fmla="*/ 350 h 618"/>
                  <a:gd name="T28" fmla="*/ 12 w 165"/>
                  <a:gd name="T29" fmla="*/ 341 h 618"/>
                  <a:gd name="T30" fmla="*/ 11 w 165"/>
                  <a:gd name="T31" fmla="*/ 327 h 618"/>
                  <a:gd name="T32" fmla="*/ 15 w 165"/>
                  <a:gd name="T33" fmla="*/ 336 h 618"/>
                  <a:gd name="T34" fmla="*/ 21 w 165"/>
                  <a:gd name="T35" fmla="*/ 326 h 618"/>
                  <a:gd name="T36" fmla="*/ 18 w 165"/>
                  <a:gd name="T37" fmla="*/ 297 h 618"/>
                  <a:gd name="T38" fmla="*/ 24 w 165"/>
                  <a:gd name="T39" fmla="*/ 315 h 618"/>
                  <a:gd name="T40" fmla="*/ 25 w 165"/>
                  <a:gd name="T41" fmla="*/ 368 h 618"/>
                  <a:gd name="T42" fmla="*/ 17 w 165"/>
                  <a:gd name="T43" fmla="*/ 412 h 618"/>
                  <a:gd name="T44" fmla="*/ 33 w 165"/>
                  <a:gd name="T45" fmla="*/ 418 h 618"/>
                  <a:gd name="T46" fmla="*/ 44 w 165"/>
                  <a:gd name="T47" fmla="*/ 450 h 618"/>
                  <a:gd name="T48" fmla="*/ 49 w 165"/>
                  <a:gd name="T49" fmla="*/ 532 h 618"/>
                  <a:gd name="T50" fmla="*/ 45 w 165"/>
                  <a:gd name="T51" fmla="*/ 572 h 618"/>
                  <a:gd name="T52" fmla="*/ 48 w 165"/>
                  <a:gd name="T53" fmla="*/ 594 h 618"/>
                  <a:gd name="T54" fmla="*/ 48 w 165"/>
                  <a:gd name="T55" fmla="*/ 602 h 618"/>
                  <a:gd name="T56" fmla="*/ 59 w 165"/>
                  <a:gd name="T57" fmla="*/ 617 h 618"/>
                  <a:gd name="T58" fmla="*/ 79 w 165"/>
                  <a:gd name="T59" fmla="*/ 599 h 618"/>
                  <a:gd name="T60" fmla="*/ 102 w 165"/>
                  <a:gd name="T61" fmla="*/ 573 h 618"/>
                  <a:gd name="T62" fmla="*/ 109 w 165"/>
                  <a:gd name="T63" fmla="*/ 596 h 618"/>
                  <a:gd name="T64" fmla="*/ 115 w 165"/>
                  <a:gd name="T65" fmla="*/ 567 h 618"/>
                  <a:gd name="T66" fmla="*/ 108 w 165"/>
                  <a:gd name="T67" fmla="*/ 543 h 618"/>
                  <a:gd name="T68" fmla="*/ 102 w 165"/>
                  <a:gd name="T69" fmla="*/ 478 h 618"/>
                  <a:gd name="T70" fmla="*/ 108 w 165"/>
                  <a:gd name="T71" fmla="*/ 428 h 618"/>
                  <a:gd name="T72" fmla="*/ 118 w 165"/>
                  <a:gd name="T73" fmla="*/ 420 h 618"/>
                  <a:gd name="T74" fmla="*/ 110 w 165"/>
                  <a:gd name="T75" fmla="*/ 359 h 618"/>
                  <a:gd name="T76" fmla="*/ 118 w 165"/>
                  <a:gd name="T77" fmla="*/ 351 h 618"/>
                  <a:gd name="T78" fmla="*/ 128 w 165"/>
                  <a:gd name="T79" fmla="*/ 343 h 618"/>
                  <a:gd name="T80" fmla="*/ 134 w 165"/>
                  <a:gd name="T81" fmla="*/ 309 h 618"/>
                  <a:gd name="T82" fmla="*/ 140 w 165"/>
                  <a:gd name="T83" fmla="*/ 296 h 618"/>
                  <a:gd name="T84" fmla="*/ 148 w 165"/>
                  <a:gd name="T85" fmla="*/ 267 h 618"/>
                  <a:gd name="T86" fmla="*/ 157 w 165"/>
                  <a:gd name="T87" fmla="*/ 250 h 618"/>
                  <a:gd name="T88" fmla="*/ 159 w 165"/>
                  <a:gd name="T89" fmla="*/ 235 h 618"/>
                  <a:gd name="T90" fmla="*/ 75 w 165"/>
                  <a:gd name="T91" fmla="*/ 566 h 618"/>
                  <a:gd name="T92" fmla="*/ 68 w 165"/>
                  <a:gd name="T93" fmla="*/ 561 h 618"/>
                  <a:gd name="T94" fmla="*/ 74 w 165"/>
                  <a:gd name="T95" fmla="*/ 499 h 618"/>
                  <a:gd name="T96" fmla="*/ 128 w 165"/>
                  <a:gd name="T97" fmla="*/ 233 h 618"/>
                  <a:gd name="T98" fmla="*/ 123 w 165"/>
                  <a:gd name="T99" fmla="*/ 240 h 618"/>
                  <a:gd name="T100" fmla="*/ 117 w 165"/>
                  <a:gd name="T101" fmla="*/ 220 h 618"/>
                  <a:gd name="T102" fmla="*/ 128 w 165"/>
                  <a:gd name="T103" fmla="*/ 208 h 618"/>
                  <a:gd name="T104" fmla="*/ 129 w 165"/>
                  <a:gd name="T105" fmla="*/ 200 h 618"/>
                  <a:gd name="T106" fmla="*/ 130 w 165"/>
                  <a:gd name="T107" fmla="*/ 22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5" h="618">
                    <a:moveTo>
                      <a:pt x="163" y="212"/>
                    </a:moveTo>
                    <a:cubicBezTo>
                      <a:pt x="163" y="211"/>
                      <a:pt x="161" y="207"/>
                      <a:pt x="161" y="206"/>
                    </a:cubicBezTo>
                    <a:cubicBezTo>
                      <a:pt x="160" y="206"/>
                      <a:pt x="160" y="205"/>
                      <a:pt x="160" y="204"/>
                    </a:cubicBezTo>
                    <a:cubicBezTo>
                      <a:pt x="161" y="204"/>
                      <a:pt x="162" y="191"/>
                      <a:pt x="162" y="188"/>
                    </a:cubicBezTo>
                    <a:cubicBezTo>
                      <a:pt x="162" y="184"/>
                      <a:pt x="163" y="173"/>
                      <a:pt x="163" y="168"/>
                    </a:cubicBezTo>
                    <a:cubicBezTo>
                      <a:pt x="163" y="163"/>
                      <a:pt x="163" y="159"/>
                      <a:pt x="163" y="158"/>
                    </a:cubicBezTo>
                    <a:cubicBezTo>
                      <a:pt x="163" y="157"/>
                      <a:pt x="163" y="156"/>
                      <a:pt x="163" y="154"/>
                    </a:cubicBezTo>
                    <a:cubicBezTo>
                      <a:pt x="163" y="151"/>
                      <a:pt x="162" y="143"/>
                      <a:pt x="162" y="140"/>
                    </a:cubicBezTo>
                    <a:cubicBezTo>
                      <a:pt x="161" y="137"/>
                      <a:pt x="160" y="132"/>
                      <a:pt x="160" y="131"/>
                    </a:cubicBezTo>
                    <a:cubicBezTo>
                      <a:pt x="160" y="130"/>
                      <a:pt x="160" y="130"/>
                      <a:pt x="160" y="129"/>
                    </a:cubicBezTo>
                    <a:cubicBezTo>
                      <a:pt x="160" y="127"/>
                      <a:pt x="160" y="126"/>
                      <a:pt x="160" y="125"/>
                    </a:cubicBezTo>
                    <a:cubicBezTo>
                      <a:pt x="160" y="123"/>
                      <a:pt x="161" y="118"/>
                      <a:pt x="160" y="117"/>
                    </a:cubicBezTo>
                    <a:cubicBezTo>
                      <a:pt x="160" y="116"/>
                      <a:pt x="160" y="115"/>
                      <a:pt x="159" y="114"/>
                    </a:cubicBezTo>
                    <a:cubicBezTo>
                      <a:pt x="159" y="112"/>
                      <a:pt x="158" y="110"/>
                      <a:pt x="157" y="109"/>
                    </a:cubicBezTo>
                    <a:cubicBezTo>
                      <a:pt x="157" y="107"/>
                      <a:pt x="155" y="106"/>
                      <a:pt x="155" y="106"/>
                    </a:cubicBezTo>
                    <a:cubicBezTo>
                      <a:pt x="154" y="105"/>
                      <a:pt x="152" y="105"/>
                      <a:pt x="151" y="105"/>
                    </a:cubicBezTo>
                    <a:cubicBezTo>
                      <a:pt x="151" y="104"/>
                      <a:pt x="150" y="104"/>
                      <a:pt x="150" y="104"/>
                    </a:cubicBezTo>
                    <a:cubicBezTo>
                      <a:pt x="150" y="103"/>
                      <a:pt x="148" y="103"/>
                      <a:pt x="147" y="102"/>
                    </a:cubicBezTo>
                    <a:cubicBezTo>
                      <a:pt x="146" y="102"/>
                      <a:pt x="144" y="100"/>
                      <a:pt x="143" y="100"/>
                    </a:cubicBezTo>
                    <a:cubicBezTo>
                      <a:pt x="142" y="99"/>
                      <a:pt x="139" y="97"/>
                      <a:pt x="138" y="97"/>
                    </a:cubicBezTo>
                    <a:cubicBezTo>
                      <a:pt x="137" y="96"/>
                      <a:pt x="137" y="96"/>
                      <a:pt x="135" y="92"/>
                    </a:cubicBezTo>
                    <a:cubicBezTo>
                      <a:pt x="134" y="89"/>
                      <a:pt x="129" y="76"/>
                      <a:pt x="128" y="72"/>
                    </a:cubicBezTo>
                    <a:cubicBezTo>
                      <a:pt x="127" y="69"/>
                      <a:pt x="118" y="35"/>
                      <a:pt x="115" y="27"/>
                    </a:cubicBezTo>
                    <a:cubicBezTo>
                      <a:pt x="113" y="18"/>
                      <a:pt x="107" y="11"/>
                      <a:pt x="103" y="7"/>
                    </a:cubicBezTo>
                    <a:cubicBezTo>
                      <a:pt x="99" y="3"/>
                      <a:pt x="91" y="0"/>
                      <a:pt x="86" y="0"/>
                    </a:cubicBezTo>
                    <a:cubicBezTo>
                      <a:pt x="81" y="0"/>
                      <a:pt x="76" y="2"/>
                      <a:pt x="74" y="3"/>
                    </a:cubicBezTo>
                    <a:cubicBezTo>
                      <a:pt x="72" y="4"/>
                      <a:pt x="69" y="6"/>
                      <a:pt x="68" y="6"/>
                    </a:cubicBezTo>
                    <a:cubicBezTo>
                      <a:pt x="66" y="6"/>
                      <a:pt x="63" y="9"/>
                      <a:pt x="58" y="12"/>
                    </a:cubicBezTo>
                    <a:cubicBezTo>
                      <a:pt x="54" y="15"/>
                      <a:pt x="52" y="18"/>
                      <a:pt x="51" y="22"/>
                    </a:cubicBezTo>
                    <a:cubicBezTo>
                      <a:pt x="50" y="26"/>
                      <a:pt x="51" y="37"/>
                      <a:pt x="51" y="43"/>
                    </a:cubicBezTo>
                    <a:cubicBezTo>
                      <a:pt x="52" y="50"/>
                      <a:pt x="54" y="57"/>
                      <a:pt x="54" y="60"/>
                    </a:cubicBezTo>
                    <a:cubicBezTo>
                      <a:pt x="54" y="62"/>
                      <a:pt x="55" y="67"/>
                      <a:pt x="56" y="70"/>
                    </a:cubicBezTo>
                    <a:cubicBezTo>
                      <a:pt x="56" y="73"/>
                      <a:pt x="58" y="80"/>
                      <a:pt x="58" y="83"/>
                    </a:cubicBezTo>
                    <a:cubicBezTo>
                      <a:pt x="59" y="86"/>
                      <a:pt x="60" y="87"/>
                      <a:pt x="60" y="89"/>
                    </a:cubicBezTo>
                    <a:cubicBezTo>
                      <a:pt x="60" y="92"/>
                      <a:pt x="59" y="93"/>
                      <a:pt x="58" y="94"/>
                    </a:cubicBezTo>
                    <a:cubicBezTo>
                      <a:pt x="57" y="95"/>
                      <a:pt x="57" y="94"/>
                      <a:pt x="56" y="96"/>
                    </a:cubicBezTo>
                    <a:cubicBezTo>
                      <a:pt x="55" y="97"/>
                      <a:pt x="54" y="99"/>
                      <a:pt x="53" y="100"/>
                    </a:cubicBezTo>
                    <a:cubicBezTo>
                      <a:pt x="52" y="101"/>
                      <a:pt x="52" y="101"/>
                      <a:pt x="51" y="101"/>
                    </a:cubicBezTo>
                    <a:cubicBezTo>
                      <a:pt x="50" y="102"/>
                      <a:pt x="49" y="102"/>
                      <a:pt x="48" y="103"/>
                    </a:cubicBezTo>
                    <a:cubicBezTo>
                      <a:pt x="46" y="103"/>
                      <a:pt x="45" y="104"/>
                      <a:pt x="43" y="105"/>
                    </a:cubicBezTo>
                    <a:cubicBezTo>
                      <a:pt x="41" y="106"/>
                      <a:pt x="40" y="107"/>
                      <a:pt x="39" y="108"/>
                    </a:cubicBezTo>
                    <a:cubicBezTo>
                      <a:pt x="38" y="109"/>
                      <a:pt x="38" y="109"/>
                      <a:pt x="37" y="110"/>
                    </a:cubicBezTo>
                    <a:cubicBezTo>
                      <a:pt x="36" y="111"/>
                      <a:pt x="36" y="110"/>
                      <a:pt x="35" y="111"/>
                    </a:cubicBezTo>
                    <a:cubicBezTo>
                      <a:pt x="34" y="112"/>
                      <a:pt x="33" y="115"/>
                      <a:pt x="32" y="116"/>
                    </a:cubicBezTo>
                    <a:cubicBezTo>
                      <a:pt x="32" y="118"/>
                      <a:pt x="31" y="120"/>
                      <a:pt x="31" y="121"/>
                    </a:cubicBezTo>
                    <a:cubicBezTo>
                      <a:pt x="30" y="123"/>
                      <a:pt x="29" y="127"/>
                      <a:pt x="29" y="129"/>
                    </a:cubicBezTo>
                    <a:cubicBezTo>
                      <a:pt x="29" y="130"/>
                      <a:pt x="28" y="134"/>
                      <a:pt x="28" y="136"/>
                    </a:cubicBezTo>
                    <a:cubicBezTo>
                      <a:pt x="27" y="139"/>
                      <a:pt x="27" y="141"/>
                      <a:pt x="26" y="143"/>
                    </a:cubicBezTo>
                    <a:cubicBezTo>
                      <a:pt x="26" y="146"/>
                      <a:pt x="24" y="153"/>
                      <a:pt x="24" y="157"/>
                    </a:cubicBezTo>
                    <a:cubicBezTo>
                      <a:pt x="23" y="160"/>
                      <a:pt x="21" y="168"/>
                      <a:pt x="21" y="171"/>
                    </a:cubicBezTo>
                    <a:cubicBezTo>
                      <a:pt x="20" y="174"/>
                      <a:pt x="18" y="183"/>
                      <a:pt x="18" y="186"/>
                    </a:cubicBezTo>
                    <a:cubicBezTo>
                      <a:pt x="17" y="188"/>
                      <a:pt x="16" y="195"/>
                      <a:pt x="16" y="196"/>
                    </a:cubicBezTo>
                    <a:cubicBezTo>
                      <a:pt x="16" y="197"/>
                      <a:pt x="15" y="201"/>
                      <a:pt x="15" y="203"/>
                    </a:cubicBezTo>
                    <a:cubicBezTo>
                      <a:pt x="14" y="206"/>
                      <a:pt x="13" y="209"/>
                      <a:pt x="13" y="212"/>
                    </a:cubicBezTo>
                    <a:cubicBezTo>
                      <a:pt x="12" y="214"/>
                      <a:pt x="11" y="218"/>
                      <a:pt x="11" y="220"/>
                    </a:cubicBezTo>
                    <a:cubicBezTo>
                      <a:pt x="11" y="222"/>
                      <a:pt x="12" y="224"/>
                      <a:pt x="12" y="225"/>
                    </a:cubicBezTo>
                    <a:cubicBezTo>
                      <a:pt x="12" y="226"/>
                      <a:pt x="12" y="231"/>
                      <a:pt x="13" y="232"/>
                    </a:cubicBezTo>
                    <a:cubicBezTo>
                      <a:pt x="13" y="232"/>
                      <a:pt x="12" y="233"/>
                      <a:pt x="12" y="235"/>
                    </a:cubicBezTo>
                    <a:cubicBezTo>
                      <a:pt x="12" y="236"/>
                      <a:pt x="11" y="242"/>
                      <a:pt x="11" y="244"/>
                    </a:cubicBezTo>
                    <a:cubicBezTo>
                      <a:pt x="11" y="245"/>
                      <a:pt x="10" y="256"/>
                      <a:pt x="10" y="260"/>
                    </a:cubicBezTo>
                    <a:cubicBezTo>
                      <a:pt x="10" y="264"/>
                      <a:pt x="10" y="269"/>
                      <a:pt x="10" y="276"/>
                    </a:cubicBezTo>
                    <a:cubicBezTo>
                      <a:pt x="9" y="282"/>
                      <a:pt x="8" y="290"/>
                      <a:pt x="8" y="290"/>
                    </a:cubicBezTo>
                    <a:cubicBezTo>
                      <a:pt x="8" y="291"/>
                      <a:pt x="8" y="292"/>
                      <a:pt x="8" y="293"/>
                    </a:cubicBezTo>
                    <a:cubicBezTo>
                      <a:pt x="8" y="294"/>
                      <a:pt x="7" y="300"/>
                      <a:pt x="6" y="302"/>
                    </a:cubicBezTo>
                    <a:cubicBezTo>
                      <a:pt x="6" y="305"/>
                      <a:pt x="5" y="308"/>
                      <a:pt x="4" y="312"/>
                    </a:cubicBezTo>
                    <a:cubicBezTo>
                      <a:pt x="4" y="316"/>
                      <a:pt x="4" y="317"/>
                      <a:pt x="3" y="319"/>
                    </a:cubicBezTo>
                    <a:cubicBezTo>
                      <a:pt x="3" y="320"/>
                      <a:pt x="3" y="321"/>
                      <a:pt x="3" y="323"/>
                    </a:cubicBezTo>
                    <a:cubicBezTo>
                      <a:pt x="3" y="324"/>
                      <a:pt x="3" y="325"/>
                      <a:pt x="2" y="327"/>
                    </a:cubicBezTo>
                    <a:cubicBezTo>
                      <a:pt x="2" y="329"/>
                      <a:pt x="1" y="331"/>
                      <a:pt x="1" y="332"/>
                    </a:cubicBezTo>
                    <a:cubicBezTo>
                      <a:pt x="0" y="333"/>
                      <a:pt x="1" y="333"/>
                      <a:pt x="1" y="334"/>
                    </a:cubicBezTo>
                    <a:cubicBezTo>
                      <a:pt x="1" y="334"/>
                      <a:pt x="2" y="337"/>
                      <a:pt x="3" y="340"/>
                    </a:cubicBezTo>
                    <a:cubicBezTo>
                      <a:pt x="4" y="342"/>
                      <a:pt x="4" y="342"/>
                      <a:pt x="4" y="344"/>
                    </a:cubicBezTo>
                    <a:cubicBezTo>
                      <a:pt x="5" y="345"/>
                      <a:pt x="6" y="345"/>
                      <a:pt x="6" y="345"/>
                    </a:cubicBezTo>
                    <a:cubicBezTo>
                      <a:pt x="6" y="345"/>
                      <a:pt x="6" y="346"/>
                      <a:pt x="8" y="346"/>
                    </a:cubicBezTo>
                    <a:cubicBezTo>
                      <a:pt x="9" y="347"/>
                      <a:pt x="10" y="348"/>
                      <a:pt x="11" y="349"/>
                    </a:cubicBezTo>
                    <a:cubicBezTo>
                      <a:pt x="12" y="350"/>
                      <a:pt x="14" y="351"/>
                      <a:pt x="14" y="352"/>
                    </a:cubicBezTo>
                    <a:cubicBezTo>
                      <a:pt x="14" y="352"/>
                      <a:pt x="15" y="352"/>
                      <a:pt x="16" y="353"/>
                    </a:cubicBezTo>
                    <a:cubicBezTo>
                      <a:pt x="17" y="354"/>
                      <a:pt x="18" y="354"/>
                      <a:pt x="18" y="355"/>
                    </a:cubicBezTo>
                    <a:cubicBezTo>
                      <a:pt x="19" y="355"/>
                      <a:pt x="20" y="356"/>
                      <a:pt x="21" y="357"/>
                    </a:cubicBezTo>
                    <a:cubicBezTo>
                      <a:pt x="21" y="357"/>
                      <a:pt x="21" y="357"/>
                      <a:pt x="22" y="357"/>
                    </a:cubicBezTo>
                    <a:cubicBezTo>
                      <a:pt x="22" y="356"/>
                      <a:pt x="22" y="356"/>
                      <a:pt x="22" y="355"/>
                    </a:cubicBezTo>
                    <a:cubicBezTo>
                      <a:pt x="22" y="354"/>
                      <a:pt x="22" y="353"/>
                      <a:pt x="22" y="353"/>
                    </a:cubicBezTo>
                    <a:cubicBezTo>
                      <a:pt x="22" y="352"/>
                      <a:pt x="22" y="353"/>
                      <a:pt x="23" y="352"/>
                    </a:cubicBezTo>
                    <a:cubicBezTo>
                      <a:pt x="24" y="351"/>
                      <a:pt x="23" y="351"/>
                      <a:pt x="23" y="350"/>
                    </a:cubicBezTo>
                    <a:cubicBezTo>
                      <a:pt x="23" y="349"/>
                      <a:pt x="21" y="348"/>
                      <a:pt x="21" y="347"/>
                    </a:cubicBezTo>
                    <a:cubicBezTo>
                      <a:pt x="20" y="347"/>
                      <a:pt x="19" y="347"/>
                      <a:pt x="19" y="347"/>
                    </a:cubicBezTo>
                    <a:cubicBezTo>
                      <a:pt x="18" y="346"/>
                      <a:pt x="18" y="346"/>
                      <a:pt x="18" y="346"/>
                    </a:cubicBezTo>
                    <a:cubicBezTo>
                      <a:pt x="18" y="345"/>
                      <a:pt x="18" y="344"/>
                      <a:pt x="17" y="344"/>
                    </a:cubicBezTo>
                    <a:cubicBezTo>
                      <a:pt x="17" y="343"/>
                      <a:pt x="14" y="342"/>
                      <a:pt x="14" y="342"/>
                    </a:cubicBezTo>
                    <a:cubicBezTo>
                      <a:pt x="13" y="341"/>
                      <a:pt x="13" y="341"/>
                      <a:pt x="12" y="341"/>
                    </a:cubicBezTo>
                    <a:cubicBezTo>
                      <a:pt x="12" y="340"/>
                      <a:pt x="12" y="340"/>
                      <a:pt x="12" y="339"/>
                    </a:cubicBezTo>
                    <a:cubicBezTo>
                      <a:pt x="12" y="338"/>
                      <a:pt x="11" y="337"/>
                      <a:pt x="11" y="336"/>
                    </a:cubicBezTo>
                    <a:cubicBezTo>
                      <a:pt x="11" y="335"/>
                      <a:pt x="10" y="334"/>
                      <a:pt x="10" y="333"/>
                    </a:cubicBezTo>
                    <a:cubicBezTo>
                      <a:pt x="10" y="333"/>
                      <a:pt x="10" y="332"/>
                      <a:pt x="10" y="332"/>
                    </a:cubicBezTo>
                    <a:cubicBezTo>
                      <a:pt x="10" y="331"/>
                      <a:pt x="10" y="328"/>
                      <a:pt x="10" y="328"/>
                    </a:cubicBezTo>
                    <a:cubicBezTo>
                      <a:pt x="10" y="327"/>
                      <a:pt x="11" y="327"/>
                      <a:pt x="11" y="327"/>
                    </a:cubicBezTo>
                    <a:cubicBezTo>
                      <a:pt x="12" y="327"/>
                      <a:pt x="12" y="326"/>
                      <a:pt x="12" y="326"/>
                    </a:cubicBezTo>
                    <a:cubicBezTo>
                      <a:pt x="12" y="326"/>
                      <a:pt x="12" y="326"/>
                      <a:pt x="13" y="326"/>
                    </a:cubicBezTo>
                    <a:cubicBezTo>
                      <a:pt x="14" y="326"/>
                      <a:pt x="14" y="326"/>
                      <a:pt x="14" y="325"/>
                    </a:cubicBezTo>
                    <a:cubicBezTo>
                      <a:pt x="15" y="325"/>
                      <a:pt x="15" y="325"/>
                      <a:pt x="15" y="326"/>
                    </a:cubicBezTo>
                    <a:cubicBezTo>
                      <a:pt x="16" y="328"/>
                      <a:pt x="15" y="330"/>
                      <a:pt x="15" y="331"/>
                    </a:cubicBezTo>
                    <a:cubicBezTo>
                      <a:pt x="15" y="332"/>
                      <a:pt x="15" y="334"/>
                      <a:pt x="15" y="336"/>
                    </a:cubicBezTo>
                    <a:cubicBezTo>
                      <a:pt x="16" y="337"/>
                      <a:pt x="17" y="340"/>
                      <a:pt x="18" y="341"/>
                    </a:cubicBezTo>
                    <a:cubicBezTo>
                      <a:pt x="19" y="342"/>
                      <a:pt x="21" y="342"/>
                      <a:pt x="22" y="342"/>
                    </a:cubicBezTo>
                    <a:cubicBezTo>
                      <a:pt x="22" y="341"/>
                      <a:pt x="22" y="341"/>
                      <a:pt x="22" y="340"/>
                    </a:cubicBezTo>
                    <a:cubicBezTo>
                      <a:pt x="22" y="340"/>
                      <a:pt x="22" y="338"/>
                      <a:pt x="22" y="337"/>
                    </a:cubicBezTo>
                    <a:cubicBezTo>
                      <a:pt x="22" y="336"/>
                      <a:pt x="22" y="333"/>
                      <a:pt x="21" y="331"/>
                    </a:cubicBezTo>
                    <a:cubicBezTo>
                      <a:pt x="21" y="329"/>
                      <a:pt x="21" y="327"/>
                      <a:pt x="21" y="326"/>
                    </a:cubicBezTo>
                    <a:cubicBezTo>
                      <a:pt x="21" y="324"/>
                      <a:pt x="21" y="322"/>
                      <a:pt x="21" y="321"/>
                    </a:cubicBezTo>
                    <a:cubicBezTo>
                      <a:pt x="21" y="320"/>
                      <a:pt x="21" y="318"/>
                      <a:pt x="22" y="316"/>
                    </a:cubicBezTo>
                    <a:cubicBezTo>
                      <a:pt x="22" y="315"/>
                      <a:pt x="21" y="311"/>
                      <a:pt x="21" y="310"/>
                    </a:cubicBezTo>
                    <a:cubicBezTo>
                      <a:pt x="21" y="308"/>
                      <a:pt x="19" y="305"/>
                      <a:pt x="19" y="304"/>
                    </a:cubicBezTo>
                    <a:cubicBezTo>
                      <a:pt x="18" y="303"/>
                      <a:pt x="18" y="302"/>
                      <a:pt x="18" y="301"/>
                    </a:cubicBezTo>
                    <a:cubicBezTo>
                      <a:pt x="18" y="300"/>
                      <a:pt x="18" y="298"/>
                      <a:pt x="18" y="297"/>
                    </a:cubicBezTo>
                    <a:cubicBezTo>
                      <a:pt x="18" y="297"/>
                      <a:pt x="18" y="297"/>
                      <a:pt x="19" y="297"/>
                    </a:cubicBezTo>
                    <a:cubicBezTo>
                      <a:pt x="19" y="297"/>
                      <a:pt x="20" y="297"/>
                      <a:pt x="21" y="297"/>
                    </a:cubicBezTo>
                    <a:cubicBezTo>
                      <a:pt x="22" y="298"/>
                      <a:pt x="22" y="298"/>
                      <a:pt x="22" y="297"/>
                    </a:cubicBezTo>
                    <a:cubicBezTo>
                      <a:pt x="23" y="297"/>
                      <a:pt x="23" y="297"/>
                      <a:pt x="23" y="298"/>
                    </a:cubicBezTo>
                    <a:cubicBezTo>
                      <a:pt x="23" y="299"/>
                      <a:pt x="23" y="301"/>
                      <a:pt x="23" y="304"/>
                    </a:cubicBezTo>
                    <a:cubicBezTo>
                      <a:pt x="23" y="307"/>
                      <a:pt x="24" y="312"/>
                      <a:pt x="24" y="315"/>
                    </a:cubicBezTo>
                    <a:cubicBezTo>
                      <a:pt x="24" y="317"/>
                      <a:pt x="25" y="325"/>
                      <a:pt x="25" y="329"/>
                    </a:cubicBezTo>
                    <a:cubicBezTo>
                      <a:pt x="26" y="332"/>
                      <a:pt x="26" y="343"/>
                      <a:pt x="26" y="345"/>
                    </a:cubicBezTo>
                    <a:cubicBezTo>
                      <a:pt x="26" y="347"/>
                      <a:pt x="26" y="352"/>
                      <a:pt x="26" y="354"/>
                    </a:cubicBezTo>
                    <a:cubicBezTo>
                      <a:pt x="26" y="355"/>
                      <a:pt x="26" y="358"/>
                      <a:pt x="26" y="360"/>
                    </a:cubicBezTo>
                    <a:cubicBezTo>
                      <a:pt x="26" y="361"/>
                      <a:pt x="26" y="363"/>
                      <a:pt x="25" y="364"/>
                    </a:cubicBezTo>
                    <a:cubicBezTo>
                      <a:pt x="25" y="365"/>
                      <a:pt x="25" y="367"/>
                      <a:pt x="25" y="368"/>
                    </a:cubicBezTo>
                    <a:cubicBezTo>
                      <a:pt x="26" y="369"/>
                      <a:pt x="25" y="372"/>
                      <a:pt x="25" y="375"/>
                    </a:cubicBezTo>
                    <a:cubicBezTo>
                      <a:pt x="25" y="377"/>
                      <a:pt x="23" y="386"/>
                      <a:pt x="23" y="388"/>
                    </a:cubicBezTo>
                    <a:cubicBezTo>
                      <a:pt x="22" y="390"/>
                      <a:pt x="21" y="395"/>
                      <a:pt x="21" y="397"/>
                    </a:cubicBezTo>
                    <a:cubicBezTo>
                      <a:pt x="20" y="398"/>
                      <a:pt x="19" y="402"/>
                      <a:pt x="19" y="404"/>
                    </a:cubicBezTo>
                    <a:cubicBezTo>
                      <a:pt x="18" y="405"/>
                      <a:pt x="17" y="410"/>
                      <a:pt x="17" y="411"/>
                    </a:cubicBezTo>
                    <a:cubicBezTo>
                      <a:pt x="16" y="412"/>
                      <a:pt x="16" y="412"/>
                      <a:pt x="17" y="412"/>
                    </a:cubicBezTo>
                    <a:cubicBezTo>
                      <a:pt x="17" y="412"/>
                      <a:pt x="21" y="413"/>
                      <a:pt x="22" y="413"/>
                    </a:cubicBezTo>
                    <a:cubicBezTo>
                      <a:pt x="22" y="413"/>
                      <a:pt x="22" y="414"/>
                      <a:pt x="22" y="414"/>
                    </a:cubicBezTo>
                    <a:cubicBezTo>
                      <a:pt x="22" y="415"/>
                      <a:pt x="22" y="415"/>
                      <a:pt x="22" y="415"/>
                    </a:cubicBezTo>
                    <a:cubicBezTo>
                      <a:pt x="23" y="416"/>
                      <a:pt x="24" y="416"/>
                      <a:pt x="25" y="416"/>
                    </a:cubicBezTo>
                    <a:cubicBezTo>
                      <a:pt x="27" y="417"/>
                      <a:pt x="32" y="417"/>
                      <a:pt x="33" y="417"/>
                    </a:cubicBezTo>
                    <a:cubicBezTo>
                      <a:pt x="34" y="418"/>
                      <a:pt x="34" y="418"/>
                      <a:pt x="33" y="418"/>
                    </a:cubicBezTo>
                    <a:cubicBezTo>
                      <a:pt x="33" y="419"/>
                      <a:pt x="34" y="419"/>
                      <a:pt x="36" y="420"/>
                    </a:cubicBezTo>
                    <a:cubicBezTo>
                      <a:pt x="37" y="420"/>
                      <a:pt x="40" y="421"/>
                      <a:pt x="41" y="421"/>
                    </a:cubicBezTo>
                    <a:cubicBezTo>
                      <a:pt x="41" y="421"/>
                      <a:pt x="41" y="421"/>
                      <a:pt x="41" y="422"/>
                    </a:cubicBezTo>
                    <a:cubicBezTo>
                      <a:pt x="41" y="422"/>
                      <a:pt x="42" y="425"/>
                      <a:pt x="42" y="427"/>
                    </a:cubicBezTo>
                    <a:cubicBezTo>
                      <a:pt x="43" y="429"/>
                      <a:pt x="44" y="435"/>
                      <a:pt x="45" y="438"/>
                    </a:cubicBezTo>
                    <a:cubicBezTo>
                      <a:pt x="45" y="442"/>
                      <a:pt x="45" y="448"/>
                      <a:pt x="44" y="450"/>
                    </a:cubicBezTo>
                    <a:cubicBezTo>
                      <a:pt x="44" y="453"/>
                      <a:pt x="43" y="458"/>
                      <a:pt x="43" y="462"/>
                    </a:cubicBezTo>
                    <a:cubicBezTo>
                      <a:pt x="43" y="466"/>
                      <a:pt x="42" y="469"/>
                      <a:pt x="43" y="472"/>
                    </a:cubicBezTo>
                    <a:cubicBezTo>
                      <a:pt x="43" y="476"/>
                      <a:pt x="44" y="480"/>
                      <a:pt x="44" y="482"/>
                    </a:cubicBezTo>
                    <a:cubicBezTo>
                      <a:pt x="45" y="485"/>
                      <a:pt x="45" y="494"/>
                      <a:pt x="46" y="499"/>
                    </a:cubicBezTo>
                    <a:cubicBezTo>
                      <a:pt x="46" y="503"/>
                      <a:pt x="47" y="512"/>
                      <a:pt x="48" y="518"/>
                    </a:cubicBezTo>
                    <a:cubicBezTo>
                      <a:pt x="49" y="525"/>
                      <a:pt x="49" y="527"/>
                      <a:pt x="49" y="532"/>
                    </a:cubicBezTo>
                    <a:cubicBezTo>
                      <a:pt x="49" y="542"/>
                      <a:pt x="49" y="546"/>
                      <a:pt x="48" y="547"/>
                    </a:cubicBezTo>
                    <a:cubicBezTo>
                      <a:pt x="48" y="548"/>
                      <a:pt x="46" y="552"/>
                      <a:pt x="45" y="555"/>
                    </a:cubicBezTo>
                    <a:cubicBezTo>
                      <a:pt x="44" y="558"/>
                      <a:pt x="45" y="560"/>
                      <a:pt x="46" y="562"/>
                    </a:cubicBezTo>
                    <a:cubicBezTo>
                      <a:pt x="46" y="563"/>
                      <a:pt x="46" y="564"/>
                      <a:pt x="46" y="565"/>
                    </a:cubicBezTo>
                    <a:cubicBezTo>
                      <a:pt x="46" y="566"/>
                      <a:pt x="45" y="567"/>
                      <a:pt x="45" y="568"/>
                    </a:cubicBezTo>
                    <a:cubicBezTo>
                      <a:pt x="45" y="569"/>
                      <a:pt x="45" y="571"/>
                      <a:pt x="45" y="572"/>
                    </a:cubicBezTo>
                    <a:cubicBezTo>
                      <a:pt x="46" y="574"/>
                      <a:pt x="46" y="575"/>
                      <a:pt x="46" y="577"/>
                    </a:cubicBezTo>
                    <a:cubicBezTo>
                      <a:pt x="46" y="578"/>
                      <a:pt x="46" y="579"/>
                      <a:pt x="47" y="581"/>
                    </a:cubicBezTo>
                    <a:cubicBezTo>
                      <a:pt x="47" y="582"/>
                      <a:pt x="47" y="581"/>
                      <a:pt x="47" y="582"/>
                    </a:cubicBezTo>
                    <a:cubicBezTo>
                      <a:pt x="47" y="584"/>
                      <a:pt x="48" y="587"/>
                      <a:pt x="48" y="589"/>
                    </a:cubicBezTo>
                    <a:cubicBezTo>
                      <a:pt x="49" y="591"/>
                      <a:pt x="49" y="593"/>
                      <a:pt x="49" y="593"/>
                    </a:cubicBezTo>
                    <a:cubicBezTo>
                      <a:pt x="49" y="594"/>
                      <a:pt x="49" y="594"/>
                      <a:pt x="48" y="594"/>
                    </a:cubicBezTo>
                    <a:cubicBezTo>
                      <a:pt x="47" y="594"/>
                      <a:pt x="45" y="594"/>
                      <a:pt x="44" y="595"/>
                    </a:cubicBezTo>
                    <a:cubicBezTo>
                      <a:pt x="43" y="595"/>
                      <a:pt x="40" y="595"/>
                      <a:pt x="40" y="596"/>
                    </a:cubicBezTo>
                    <a:cubicBezTo>
                      <a:pt x="39" y="596"/>
                      <a:pt x="39" y="597"/>
                      <a:pt x="39" y="598"/>
                    </a:cubicBezTo>
                    <a:cubicBezTo>
                      <a:pt x="40" y="599"/>
                      <a:pt x="41" y="600"/>
                      <a:pt x="43" y="600"/>
                    </a:cubicBezTo>
                    <a:cubicBezTo>
                      <a:pt x="45" y="600"/>
                      <a:pt x="47" y="600"/>
                      <a:pt x="48" y="601"/>
                    </a:cubicBezTo>
                    <a:cubicBezTo>
                      <a:pt x="49" y="601"/>
                      <a:pt x="48" y="601"/>
                      <a:pt x="48" y="602"/>
                    </a:cubicBezTo>
                    <a:cubicBezTo>
                      <a:pt x="48" y="604"/>
                      <a:pt x="48" y="604"/>
                      <a:pt x="48" y="607"/>
                    </a:cubicBezTo>
                    <a:cubicBezTo>
                      <a:pt x="48" y="609"/>
                      <a:pt x="48" y="609"/>
                      <a:pt x="49" y="610"/>
                    </a:cubicBezTo>
                    <a:cubicBezTo>
                      <a:pt x="49" y="611"/>
                      <a:pt x="49" y="612"/>
                      <a:pt x="49" y="612"/>
                    </a:cubicBezTo>
                    <a:cubicBezTo>
                      <a:pt x="49" y="613"/>
                      <a:pt x="50" y="613"/>
                      <a:pt x="51" y="614"/>
                    </a:cubicBezTo>
                    <a:cubicBezTo>
                      <a:pt x="52" y="615"/>
                      <a:pt x="53" y="616"/>
                      <a:pt x="54" y="616"/>
                    </a:cubicBezTo>
                    <a:cubicBezTo>
                      <a:pt x="56" y="617"/>
                      <a:pt x="57" y="617"/>
                      <a:pt x="59" y="617"/>
                    </a:cubicBezTo>
                    <a:cubicBezTo>
                      <a:pt x="60" y="618"/>
                      <a:pt x="63" y="618"/>
                      <a:pt x="65" y="618"/>
                    </a:cubicBezTo>
                    <a:cubicBezTo>
                      <a:pt x="66" y="618"/>
                      <a:pt x="70" y="618"/>
                      <a:pt x="71" y="617"/>
                    </a:cubicBezTo>
                    <a:cubicBezTo>
                      <a:pt x="72" y="616"/>
                      <a:pt x="76" y="614"/>
                      <a:pt x="77" y="612"/>
                    </a:cubicBezTo>
                    <a:cubicBezTo>
                      <a:pt x="79" y="610"/>
                      <a:pt x="79" y="608"/>
                      <a:pt x="79" y="605"/>
                    </a:cubicBezTo>
                    <a:cubicBezTo>
                      <a:pt x="79" y="602"/>
                      <a:pt x="78" y="600"/>
                      <a:pt x="78" y="600"/>
                    </a:cubicBezTo>
                    <a:cubicBezTo>
                      <a:pt x="78" y="599"/>
                      <a:pt x="78" y="599"/>
                      <a:pt x="79" y="599"/>
                    </a:cubicBezTo>
                    <a:cubicBezTo>
                      <a:pt x="81" y="598"/>
                      <a:pt x="84" y="596"/>
                      <a:pt x="85" y="595"/>
                    </a:cubicBezTo>
                    <a:cubicBezTo>
                      <a:pt x="87" y="594"/>
                      <a:pt x="88" y="592"/>
                      <a:pt x="89" y="591"/>
                    </a:cubicBezTo>
                    <a:cubicBezTo>
                      <a:pt x="89" y="590"/>
                      <a:pt x="91" y="587"/>
                      <a:pt x="92" y="586"/>
                    </a:cubicBezTo>
                    <a:cubicBezTo>
                      <a:pt x="92" y="583"/>
                      <a:pt x="95" y="580"/>
                      <a:pt x="96" y="579"/>
                    </a:cubicBezTo>
                    <a:cubicBezTo>
                      <a:pt x="96" y="578"/>
                      <a:pt x="100" y="575"/>
                      <a:pt x="101" y="574"/>
                    </a:cubicBezTo>
                    <a:cubicBezTo>
                      <a:pt x="102" y="573"/>
                      <a:pt x="101" y="573"/>
                      <a:pt x="102" y="573"/>
                    </a:cubicBezTo>
                    <a:cubicBezTo>
                      <a:pt x="103" y="573"/>
                      <a:pt x="104" y="573"/>
                      <a:pt x="104" y="572"/>
                    </a:cubicBezTo>
                    <a:cubicBezTo>
                      <a:pt x="105" y="572"/>
                      <a:pt x="105" y="572"/>
                      <a:pt x="106" y="573"/>
                    </a:cubicBezTo>
                    <a:cubicBezTo>
                      <a:pt x="107" y="573"/>
                      <a:pt x="107" y="574"/>
                      <a:pt x="108" y="576"/>
                    </a:cubicBezTo>
                    <a:cubicBezTo>
                      <a:pt x="108" y="577"/>
                      <a:pt x="109" y="588"/>
                      <a:pt x="109" y="590"/>
                    </a:cubicBezTo>
                    <a:cubicBezTo>
                      <a:pt x="109" y="592"/>
                      <a:pt x="109" y="594"/>
                      <a:pt x="109" y="594"/>
                    </a:cubicBezTo>
                    <a:cubicBezTo>
                      <a:pt x="109" y="595"/>
                      <a:pt x="108" y="596"/>
                      <a:pt x="109" y="596"/>
                    </a:cubicBezTo>
                    <a:cubicBezTo>
                      <a:pt x="110" y="596"/>
                      <a:pt x="111" y="596"/>
                      <a:pt x="112" y="596"/>
                    </a:cubicBezTo>
                    <a:cubicBezTo>
                      <a:pt x="112" y="595"/>
                      <a:pt x="112" y="595"/>
                      <a:pt x="112" y="595"/>
                    </a:cubicBezTo>
                    <a:cubicBezTo>
                      <a:pt x="113" y="595"/>
                      <a:pt x="113" y="595"/>
                      <a:pt x="113" y="594"/>
                    </a:cubicBezTo>
                    <a:cubicBezTo>
                      <a:pt x="113" y="594"/>
                      <a:pt x="112" y="591"/>
                      <a:pt x="112" y="586"/>
                    </a:cubicBezTo>
                    <a:cubicBezTo>
                      <a:pt x="111" y="581"/>
                      <a:pt x="112" y="575"/>
                      <a:pt x="112" y="573"/>
                    </a:cubicBezTo>
                    <a:cubicBezTo>
                      <a:pt x="112" y="570"/>
                      <a:pt x="114" y="568"/>
                      <a:pt x="115" y="567"/>
                    </a:cubicBezTo>
                    <a:cubicBezTo>
                      <a:pt x="116" y="565"/>
                      <a:pt x="117" y="563"/>
                      <a:pt x="117" y="563"/>
                    </a:cubicBezTo>
                    <a:cubicBezTo>
                      <a:pt x="118" y="562"/>
                      <a:pt x="118" y="562"/>
                      <a:pt x="118" y="561"/>
                    </a:cubicBezTo>
                    <a:cubicBezTo>
                      <a:pt x="118" y="561"/>
                      <a:pt x="118" y="560"/>
                      <a:pt x="118" y="559"/>
                    </a:cubicBezTo>
                    <a:cubicBezTo>
                      <a:pt x="118" y="558"/>
                      <a:pt x="117" y="554"/>
                      <a:pt x="116" y="552"/>
                    </a:cubicBezTo>
                    <a:cubicBezTo>
                      <a:pt x="115" y="550"/>
                      <a:pt x="112" y="546"/>
                      <a:pt x="111" y="545"/>
                    </a:cubicBezTo>
                    <a:cubicBezTo>
                      <a:pt x="109" y="543"/>
                      <a:pt x="108" y="543"/>
                      <a:pt x="108" y="543"/>
                    </a:cubicBezTo>
                    <a:cubicBezTo>
                      <a:pt x="107" y="542"/>
                      <a:pt x="108" y="542"/>
                      <a:pt x="107" y="542"/>
                    </a:cubicBezTo>
                    <a:cubicBezTo>
                      <a:pt x="107" y="542"/>
                      <a:pt x="107" y="541"/>
                      <a:pt x="106" y="538"/>
                    </a:cubicBezTo>
                    <a:cubicBezTo>
                      <a:pt x="106" y="535"/>
                      <a:pt x="105" y="531"/>
                      <a:pt x="104" y="526"/>
                    </a:cubicBezTo>
                    <a:cubicBezTo>
                      <a:pt x="103" y="522"/>
                      <a:pt x="103" y="516"/>
                      <a:pt x="103" y="513"/>
                    </a:cubicBezTo>
                    <a:cubicBezTo>
                      <a:pt x="103" y="510"/>
                      <a:pt x="103" y="498"/>
                      <a:pt x="103" y="495"/>
                    </a:cubicBezTo>
                    <a:cubicBezTo>
                      <a:pt x="102" y="493"/>
                      <a:pt x="102" y="482"/>
                      <a:pt x="102" y="478"/>
                    </a:cubicBezTo>
                    <a:cubicBezTo>
                      <a:pt x="102" y="475"/>
                      <a:pt x="103" y="473"/>
                      <a:pt x="103" y="471"/>
                    </a:cubicBezTo>
                    <a:cubicBezTo>
                      <a:pt x="104" y="469"/>
                      <a:pt x="105" y="465"/>
                      <a:pt x="105" y="458"/>
                    </a:cubicBezTo>
                    <a:cubicBezTo>
                      <a:pt x="105" y="452"/>
                      <a:pt x="104" y="444"/>
                      <a:pt x="103" y="439"/>
                    </a:cubicBezTo>
                    <a:cubicBezTo>
                      <a:pt x="102" y="434"/>
                      <a:pt x="100" y="431"/>
                      <a:pt x="100" y="430"/>
                    </a:cubicBezTo>
                    <a:cubicBezTo>
                      <a:pt x="100" y="429"/>
                      <a:pt x="100" y="429"/>
                      <a:pt x="101" y="429"/>
                    </a:cubicBezTo>
                    <a:cubicBezTo>
                      <a:pt x="102" y="429"/>
                      <a:pt x="107" y="428"/>
                      <a:pt x="108" y="428"/>
                    </a:cubicBezTo>
                    <a:cubicBezTo>
                      <a:pt x="108" y="428"/>
                      <a:pt x="108" y="428"/>
                      <a:pt x="108" y="427"/>
                    </a:cubicBezTo>
                    <a:cubicBezTo>
                      <a:pt x="108" y="427"/>
                      <a:pt x="108" y="425"/>
                      <a:pt x="108" y="424"/>
                    </a:cubicBezTo>
                    <a:cubicBezTo>
                      <a:pt x="108" y="423"/>
                      <a:pt x="108" y="423"/>
                      <a:pt x="109" y="423"/>
                    </a:cubicBezTo>
                    <a:cubicBezTo>
                      <a:pt x="110" y="423"/>
                      <a:pt x="114" y="422"/>
                      <a:pt x="115" y="422"/>
                    </a:cubicBezTo>
                    <a:cubicBezTo>
                      <a:pt x="116" y="422"/>
                      <a:pt x="118" y="421"/>
                      <a:pt x="118" y="421"/>
                    </a:cubicBezTo>
                    <a:cubicBezTo>
                      <a:pt x="118" y="421"/>
                      <a:pt x="118" y="421"/>
                      <a:pt x="118" y="420"/>
                    </a:cubicBezTo>
                    <a:cubicBezTo>
                      <a:pt x="118" y="420"/>
                      <a:pt x="117" y="417"/>
                      <a:pt x="117" y="416"/>
                    </a:cubicBezTo>
                    <a:cubicBezTo>
                      <a:pt x="117" y="415"/>
                      <a:pt x="117" y="414"/>
                      <a:pt x="117" y="414"/>
                    </a:cubicBezTo>
                    <a:cubicBezTo>
                      <a:pt x="116" y="413"/>
                      <a:pt x="116" y="411"/>
                      <a:pt x="115" y="407"/>
                    </a:cubicBezTo>
                    <a:cubicBezTo>
                      <a:pt x="114" y="404"/>
                      <a:pt x="113" y="396"/>
                      <a:pt x="112" y="392"/>
                    </a:cubicBezTo>
                    <a:cubicBezTo>
                      <a:pt x="111" y="388"/>
                      <a:pt x="110" y="380"/>
                      <a:pt x="110" y="375"/>
                    </a:cubicBezTo>
                    <a:cubicBezTo>
                      <a:pt x="109" y="370"/>
                      <a:pt x="110" y="360"/>
                      <a:pt x="110" y="359"/>
                    </a:cubicBezTo>
                    <a:cubicBezTo>
                      <a:pt x="110" y="358"/>
                      <a:pt x="110" y="358"/>
                      <a:pt x="111" y="357"/>
                    </a:cubicBezTo>
                    <a:cubicBezTo>
                      <a:pt x="111" y="356"/>
                      <a:pt x="111" y="356"/>
                      <a:pt x="111" y="357"/>
                    </a:cubicBezTo>
                    <a:cubicBezTo>
                      <a:pt x="112" y="357"/>
                      <a:pt x="112" y="357"/>
                      <a:pt x="113" y="357"/>
                    </a:cubicBezTo>
                    <a:cubicBezTo>
                      <a:pt x="113" y="357"/>
                      <a:pt x="113" y="356"/>
                      <a:pt x="114" y="356"/>
                    </a:cubicBezTo>
                    <a:cubicBezTo>
                      <a:pt x="115" y="355"/>
                      <a:pt x="116" y="353"/>
                      <a:pt x="117" y="353"/>
                    </a:cubicBezTo>
                    <a:cubicBezTo>
                      <a:pt x="117" y="352"/>
                      <a:pt x="118" y="351"/>
                      <a:pt x="118" y="351"/>
                    </a:cubicBezTo>
                    <a:cubicBezTo>
                      <a:pt x="118" y="351"/>
                      <a:pt x="119" y="351"/>
                      <a:pt x="119" y="351"/>
                    </a:cubicBezTo>
                    <a:cubicBezTo>
                      <a:pt x="120" y="352"/>
                      <a:pt x="121" y="352"/>
                      <a:pt x="121" y="352"/>
                    </a:cubicBezTo>
                    <a:cubicBezTo>
                      <a:pt x="121" y="351"/>
                      <a:pt x="121" y="351"/>
                      <a:pt x="122" y="351"/>
                    </a:cubicBezTo>
                    <a:cubicBezTo>
                      <a:pt x="122" y="351"/>
                      <a:pt x="123" y="350"/>
                      <a:pt x="124" y="349"/>
                    </a:cubicBezTo>
                    <a:cubicBezTo>
                      <a:pt x="125" y="347"/>
                      <a:pt x="125" y="347"/>
                      <a:pt x="126" y="346"/>
                    </a:cubicBezTo>
                    <a:cubicBezTo>
                      <a:pt x="126" y="344"/>
                      <a:pt x="127" y="343"/>
                      <a:pt x="128" y="343"/>
                    </a:cubicBezTo>
                    <a:cubicBezTo>
                      <a:pt x="128" y="342"/>
                      <a:pt x="129" y="341"/>
                      <a:pt x="129" y="340"/>
                    </a:cubicBezTo>
                    <a:cubicBezTo>
                      <a:pt x="128" y="339"/>
                      <a:pt x="129" y="336"/>
                      <a:pt x="130" y="335"/>
                    </a:cubicBezTo>
                    <a:cubicBezTo>
                      <a:pt x="130" y="333"/>
                      <a:pt x="131" y="332"/>
                      <a:pt x="131" y="331"/>
                    </a:cubicBezTo>
                    <a:cubicBezTo>
                      <a:pt x="132" y="330"/>
                      <a:pt x="132" y="326"/>
                      <a:pt x="132" y="325"/>
                    </a:cubicBezTo>
                    <a:cubicBezTo>
                      <a:pt x="132" y="324"/>
                      <a:pt x="133" y="319"/>
                      <a:pt x="134" y="317"/>
                    </a:cubicBezTo>
                    <a:cubicBezTo>
                      <a:pt x="134" y="315"/>
                      <a:pt x="134" y="312"/>
                      <a:pt x="134" y="309"/>
                    </a:cubicBezTo>
                    <a:cubicBezTo>
                      <a:pt x="133" y="307"/>
                      <a:pt x="134" y="303"/>
                      <a:pt x="135" y="302"/>
                    </a:cubicBezTo>
                    <a:cubicBezTo>
                      <a:pt x="135" y="301"/>
                      <a:pt x="137" y="299"/>
                      <a:pt x="137" y="298"/>
                    </a:cubicBezTo>
                    <a:cubicBezTo>
                      <a:pt x="138" y="297"/>
                      <a:pt x="138" y="295"/>
                      <a:pt x="138" y="294"/>
                    </a:cubicBezTo>
                    <a:cubicBezTo>
                      <a:pt x="138" y="293"/>
                      <a:pt x="139" y="293"/>
                      <a:pt x="139" y="293"/>
                    </a:cubicBezTo>
                    <a:cubicBezTo>
                      <a:pt x="140" y="293"/>
                      <a:pt x="140" y="293"/>
                      <a:pt x="140" y="294"/>
                    </a:cubicBezTo>
                    <a:cubicBezTo>
                      <a:pt x="140" y="294"/>
                      <a:pt x="140" y="295"/>
                      <a:pt x="140" y="296"/>
                    </a:cubicBezTo>
                    <a:cubicBezTo>
                      <a:pt x="140" y="296"/>
                      <a:pt x="140" y="296"/>
                      <a:pt x="141" y="294"/>
                    </a:cubicBezTo>
                    <a:cubicBezTo>
                      <a:pt x="142" y="293"/>
                      <a:pt x="143" y="288"/>
                      <a:pt x="143" y="286"/>
                    </a:cubicBezTo>
                    <a:cubicBezTo>
                      <a:pt x="144" y="283"/>
                      <a:pt x="145" y="277"/>
                      <a:pt x="146" y="275"/>
                    </a:cubicBezTo>
                    <a:cubicBezTo>
                      <a:pt x="146" y="274"/>
                      <a:pt x="146" y="273"/>
                      <a:pt x="146" y="272"/>
                    </a:cubicBezTo>
                    <a:cubicBezTo>
                      <a:pt x="146" y="272"/>
                      <a:pt x="147" y="270"/>
                      <a:pt x="147" y="268"/>
                    </a:cubicBezTo>
                    <a:cubicBezTo>
                      <a:pt x="147" y="267"/>
                      <a:pt x="147" y="267"/>
                      <a:pt x="148" y="267"/>
                    </a:cubicBezTo>
                    <a:cubicBezTo>
                      <a:pt x="148" y="267"/>
                      <a:pt x="148" y="267"/>
                      <a:pt x="148" y="267"/>
                    </a:cubicBezTo>
                    <a:cubicBezTo>
                      <a:pt x="148" y="266"/>
                      <a:pt x="148" y="266"/>
                      <a:pt x="149" y="265"/>
                    </a:cubicBezTo>
                    <a:cubicBezTo>
                      <a:pt x="149" y="265"/>
                      <a:pt x="150" y="264"/>
                      <a:pt x="151" y="262"/>
                    </a:cubicBezTo>
                    <a:cubicBezTo>
                      <a:pt x="152" y="260"/>
                      <a:pt x="153" y="258"/>
                      <a:pt x="154" y="257"/>
                    </a:cubicBezTo>
                    <a:cubicBezTo>
                      <a:pt x="155" y="255"/>
                      <a:pt x="155" y="254"/>
                      <a:pt x="156" y="253"/>
                    </a:cubicBezTo>
                    <a:cubicBezTo>
                      <a:pt x="156" y="252"/>
                      <a:pt x="157" y="250"/>
                      <a:pt x="157" y="250"/>
                    </a:cubicBezTo>
                    <a:cubicBezTo>
                      <a:pt x="157" y="249"/>
                      <a:pt x="158" y="249"/>
                      <a:pt x="158" y="248"/>
                    </a:cubicBezTo>
                    <a:cubicBezTo>
                      <a:pt x="158" y="247"/>
                      <a:pt x="158" y="246"/>
                      <a:pt x="158" y="245"/>
                    </a:cubicBezTo>
                    <a:cubicBezTo>
                      <a:pt x="158" y="245"/>
                      <a:pt x="158" y="244"/>
                      <a:pt x="158" y="243"/>
                    </a:cubicBezTo>
                    <a:cubicBezTo>
                      <a:pt x="158" y="242"/>
                      <a:pt x="158" y="241"/>
                      <a:pt x="158" y="240"/>
                    </a:cubicBezTo>
                    <a:cubicBezTo>
                      <a:pt x="159" y="240"/>
                      <a:pt x="159" y="238"/>
                      <a:pt x="159" y="237"/>
                    </a:cubicBezTo>
                    <a:cubicBezTo>
                      <a:pt x="159" y="237"/>
                      <a:pt x="159" y="236"/>
                      <a:pt x="159" y="235"/>
                    </a:cubicBezTo>
                    <a:cubicBezTo>
                      <a:pt x="160" y="234"/>
                      <a:pt x="161" y="230"/>
                      <a:pt x="162" y="227"/>
                    </a:cubicBezTo>
                    <a:cubicBezTo>
                      <a:pt x="163" y="224"/>
                      <a:pt x="164" y="219"/>
                      <a:pt x="164" y="217"/>
                    </a:cubicBezTo>
                    <a:cubicBezTo>
                      <a:pt x="165" y="214"/>
                      <a:pt x="164" y="213"/>
                      <a:pt x="163" y="212"/>
                    </a:cubicBezTo>
                    <a:close/>
                    <a:moveTo>
                      <a:pt x="80" y="546"/>
                    </a:moveTo>
                    <a:cubicBezTo>
                      <a:pt x="79" y="550"/>
                      <a:pt x="79" y="554"/>
                      <a:pt x="79" y="556"/>
                    </a:cubicBezTo>
                    <a:cubicBezTo>
                      <a:pt x="78" y="558"/>
                      <a:pt x="77" y="563"/>
                      <a:pt x="75" y="566"/>
                    </a:cubicBezTo>
                    <a:cubicBezTo>
                      <a:pt x="74" y="569"/>
                      <a:pt x="73" y="573"/>
                      <a:pt x="72" y="574"/>
                    </a:cubicBezTo>
                    <a:cubicBezTo>
                      <a:pt x="71" y="576"/>
                      <a:pt x="72" y="576"/>
                      <a:pt x="71" y="575"/>
                    </a:cubicBezTo>
                    <a:cubicBezTo>
                      <a:pt x="71" y="573"/>
                      <a:pt x="70" y="570"/>
                      <a:pt x="69" y="568"/>
                    </a:cubicBezTo>
                    <a:cubicBezTo>
                      <a:pt x="68" y="566"/>
                      <a:pt x="68" y="566"/>
                      <a:pt x="67" y="565"/>
                    </a:cubicBezTo>
                    <a:cubicBezTo>
                      <a:pt x="67" y="564"/>
                      <a:pt x="67" y="565"/>
                      <a:pt x="67" y="564"/>
                    </a:cubicBezTo>
                    <a:cubicBezTo>
                      <a:pt x="67" y="563"/>
                      <a:pt x="67" y="561"/>
                      <a:pt x="68" y="561"/>
                    </a:cubicBezTo>
                    <a:cubicBezTo>
                      <a:pt x="68" y="560"/>
                      <a:pt x="68" y="557"/>
                      <a:pt x="67" y="556"/>
                    </a:cubicBezTo>
                    <a:cubicBezTo>
                      <a:pt x="67" y="556"/>
                      <a:pt x="67" y="554"/>
                      <a:pt x="67" y="552"/>
                    </a:cubicBezTo>
                    <a:cubicBezTo>
                      <a:pt x="66" y="550"/>
                      <a:pt x="67" y="539"/>
                      <a:pt x="67" y="539"/>
                    </a:cubicBezTo>
                    <a:cubicBezTo>
                      <a:pt x="68" y="543"/>
                      <a:pt x="68" y="532"/>
                      <a:pt x="69" y="526"/>
                    </a:cubicBezTo>
                    <a:cubicBezTo>
                      <a:pt x="71" y="521"/>
                      <a:pt x="72" y="517"/>
                      <a:pt x="73" y="509"/>
                    </a:cubicBezTo>
                    <a:cubicBezTo>
                      <a:pt x="74" y="504"/>
                      <a:pt x="74" y="500"/>
                      <a:pt x="74" y="499"/>
                    </a:cubicBezTo>
                    <a:cubicBezTo>
                      <a:pt x="75" y="498"/>
                      <a:pt x="75" y="497"/>
                      <a:pt x="75" y="498"/>
                    </a:cubicBezTo>
                    <a:cubicBezTo>
                      <a:pt x="75" y="500"/>
                      <a:pt x="77" y="504"/>
                      <a:pt x="77" y="510"/>
                    </a:cubicBezTo>
                    <a:cubicBezTo>
                      <a:pt x="78" y="516"/>
                      <a:pt x="80" y="528"/>
                      <a:pt x="80" y="534"/>
                    </a:cubicBezTo>
                    <a:cubicBezTo>
                      <a:pt x="80" y="540"/>
                      <a:pt x="80" y="543"/>
                      <a:pt x="80" y="546"/>
                    </a:cubicBezTo>
                    <a:close/>
                    <a:moveTo>
                      <a:pt x="130" y="227"/>
                    </a:moveTo>
                    <a:cubicBezTo>
                      <a:pt x="130" y="228"/>
                      <a:pt x="128" y="231"/>
                      <a:pt x="128" y="233"/>
                    </a:cubicBezTo>
                    <a:cubicBezTo>
                      <a:pt x="127" y="236"/>
                      <a:pt x="127" y="239"/>
                      <a:pt x="127" y="242"/>
                    </a:cubicBezTo>
                    <a:cubicBezTo>
                      <a:pt x="127" y="245"/>
                      <a:pt x="126" y="250"/>
                      <a:pt x="126" y="251"/>
                    </a:cubicBezTo>
                    <a:cubicBezTo>
                      <a:pt x="126" y="252"/>
                      <a:pt x="126" y="253"/>
                      <a:pt x="126" y="254"/>
                    </a:cubicBezTo>
                    <a:cubicBezTo>
                      <a:pt x="126" y="255"/>
                      <a:pt x="125" y="257"/>
                      <a:pt x="125" y="255"/>
                    </a:cubicBezTo>
                    <a:cubicBezTo>
                      <a:pt x="125" y="252"/>
                      <a:pt x="125" y="252"/>
                      <a:pt x="125" y="248"/>
                    </a:cubicBezTo>
                    <a:cubicBezTo>
                      <a:pt x="124" y="245"/>
                      <a:pt x="123" y="242"/>
                      <a:pt x="123" y="240"/>
                    </a:cubicBezTo>
                    <a:cubicBezTo>
                      <a:pt x="123" y="238"/>
                      <a:pt x="123" y="236"/>
                      <a:pt x="122" y="235"/>
                    </a:cubicBezTo>
                    <a:cubicBezTo>
                      <a:pt x="122" y="233"/>
                      <a:pt x="122" y="230"/>
                      <a:pt x="121" y="228"/>
                    </a:cubicBezTo>
                    <a:cubicBezTo>
                      <a:pt x="120" y="227"/>
                      <a:pt x="119" y="227"/>
                      <a:pt x="120" y="226"/>
                    </a:cubicBezTo>
                    <a:cubicBezTo>
                      <a:pt x="120" y="226"/>
                      <a:pt x="120" y="225"/>
                      <a:pt x="120" y="224"/>
                    </a:cubicBezTo>
                    <a:cubicBezTo>
                      <a:pt x="119" y="223"/>
                      <a:pt x="119" y="222"/>
                      <a:pt x="118" y="221"/>
                    </a:cubicBezTo>
                    <a:cubicBezTo>
                      <a:pt x="118" y="221"/>
                      <a:pt x="117" y="220"/>
                      <a:pt x="117" y="220"/>
                    </a:cubicBezTo>
                    <a:cubicBezTo>
                      <a:pt x="117" y="219"/>
                      <a:pt x="118" y="219"/>
                      <a:pt x="118" y="219"/>
                    </a:cubicBezTo>
                    <a:cubicBezTo>
                      <a:pt x="119" y="219"/>
                      <a:pt x="120" y="219"/>
                      <a:pt x="122" y="219"/>
                    </a:cubicBezTo>
                    <a:cubicBezTo>
                      <a:pt x="123" y="218"/>
                      <a:pt x="123" y="218"/>
                      <a:pt x="124" y="218"/>
                    </a:cubicBezTo>
                    <a:cubicBezTo>
                      <a:pt x="125" y="217"/>
                      <a:pt x="126" y="217"/>
                      <a:pt x="126" y="216"/>
                    </a:cubicBezTo>
                    <a:cubicBezTo>
                      <a:pt x="126" y="215"/>
                      <a:pt x="126" y="213"/>
                      <a:pt x="127" y="212"/>
                    </a:cubicBezTo>
                    <a:cubicBezTo>
                      <a:pt x="128" y="211"/>
                      <a:pt x="128" y="209"/>
                      <a:pt x="128" y="208"/>
                    </a:cubicBezTo>
                    <a:cubicBezTo>
                      <a:pt x="128" y="207"/>
                      <a:pt x="128" y="204"/>
                      <a:pt x="128" y="203"/>
                    </a:cubicBezTo>
                    <a:cubicBezTo>
                      <a:pt x="128" y="202"/>
                      <a:pt x="128" y="201"/>
                      <a:pt x="127" y="200"/>
                    </a:cubicBezTo>
                    <a:cubicBezTo>
                      <a:pt x="127" y="199"/>
                      <a:pt x="126" y="198"/>
                      <a:pt x="127" y="197"/>
                    </a:cubicBezTo>
                    <a:cubicBezTo>
                      <a:pt x="127" y="197"/>
                      <a:pt x="127" y="196"/>
                      <a:pt x="128" y="195"/>
                    </a:cubicBezTo>
                    <a:cubicBezTo>
                      <a:pt x="128" y="195"/>
                      <a:pt x="128" y="195"/>
                      <a:pt x="128" y="195"/>
                    </a:cubicBezTo>
                    <a:cubicBezTo>
                      <a:pt x="128" y="195"/>
                      <a:pt x="129" y="199"/>
                      <a:pt x="129" y="200"/>
                    </a:cubicBezTo>
                    <a:cubicBezTo>
                      <a:pt x="129" y="202"/>
                      <a:pt x="130" y="208"/>
                      <a:pt x="130" y="209"/>
                    </a:cubicBezTo>
                    <a:cubicBezTo>
                      <a:pt x="131" y="210"/>
                      <a:pt x="131" y="210"/>
                      <a:pt x="130" y="211"/>
                    </a:cubicBezTo>
                    <a:cubicBezTo>
                      <a:pt x="130" y="212"/>
                      <a:pt x="129" y="212"/>
                      <a:pt x="129" y="213"/>
                    </a:cubicBezTo>
                    <a:cubicBezTo>
                      <a:pt x="129" y="214"/>
                      <a:pt x="128" y="215"/>
                      <a:pt x="128" y="217"/>
                    </a:cubicBezTo>
                    <a:cubicBezTo>
                      <a:pt x="129" y="218"/>
                      <a:pt x="129" y="219"/>
                      <a:pt x="129" y="220"/>
                    </a:cubicBezTo>
                    <a:cubicBezTo>
                      <a:pt x="130" y="221"/>
                      <a:pt x="130" y="223"/>
                      <a:pt x="130" y="224"/>
                    </a:cubicBezTo>
                    <a:cubicBezTo>
                      <a:pt x="130" y="225"/>
                      <a:pt x="131" y="226"/>
                      <a:pt x="131" y="226"/>
                    </a:cubicBezTo>
                    <a:cubicBezTo>
                      <a:pt x="131" y="227"/>
                      <a:pt x="131" y="227"/>
                      <a:pt x="130" y="227"/>
                    </a:cubicBezTo>
                    <a:close/>
                  </a:path>
                </a:pathLst>
              </a:custGeom>
              <a:solidFill>
                <a:schemeClr val="tx1"/>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Freeform 15"/>
              <p:cNvSpPr>
                <a:spLocks/>
              </p:cNvSpPr>
              <p:nvPr/>
            </p:nvSpPr>
            <p:spPr bwMode="auto">
              <a:xfrm flipH="1">
                <a:off x="2571510" y="2097218"/>
                <a:ext cx="342852" cy="1105722"/>
              </a:xfrm>
              <a:custGeom>
                <a:avLst/>
                <a:gdLst>
                  <a:gd name="T0" fmla="*/ 90 w 93"/>
                  <a:gd name="T1" fmla="*/ 249 h 300"/>
                  <a:gd name="T2" fmla="*/ 88 w 93"/>
                  <a:gd name="T3" fmla="*/ 228 h 300"/>
                  <a:gd name="T4" fmla="*/ 84 w 93"/>
                  <a:gd name="T5" fmla="*/ 206 h 300"/>
                  <a:gd name="T6" fmla="*/ 81 w 93"/>
                  <a:gd name="T7" fmla="*/ 171 h 300"/>
                  <a:gd name="T8" fmla="*/ 80 w 93"/>
                  <a:gd name="T9" fmla="*/ 152 h 300"/>
                  <a:gd name="T10" fmla="*/ 78 w 93"/>
                  <a:gd name="T11" fmla="*/ 136 h 300"/>
                  <a:gd name="T12" fmla="*/ 75 w 93"/>
                  <a:gd name="T13" fmla="*/ 127 h 300"/>
                  <a:gd name="T14" fmla="*/ 74 w 93"/>
                  <a:gd name="T15" fmla="*/ 119 h 300"/>
                  <a:gd name="T16" fmla="*/ 77 w 93"/>
                  <a:gd name="T17" fmla="*/ 120 h 300"/>
                  <a:gd name="T18" fmla="*/ 77 w 93"/>
                  <a:gd name="T19" fmla="*/ 112 h 300"/>
                  <a:gd name="T20" fmla="*/ 78 w 93"/>
                  <a:gd name="T21" fmla="*/ 88 h 300"/>
                  <a:gd name="T22" fmla="*/ 83 w 93"/>
                  <a:gd name="T23" fmla="*/ 74 h 300"/>
                  <a:gd name="T24" fmla="*/ 81 w 93"/>
                  <a:gd name="T25" fmla="*/ 60 h 300"/>
                  <a:gd name="T26" fmla="*/ 77 w 93"/>
                  <a:gd name="T27" fmla="*/ 46 h 300"/>
                  <a:gd name="T28" fmla="*/ 66 w 93"/>
                  <a:gd name="T29" fmla="*/ 42 h 300"/>
                  <a:gd name="T30" fmla="*/ 59 w 93"/>
                  <a:gd name="T31" fmla="*/ 38 h 300"/>
                  <a:gd name="T32" fmla="*/ 59 w 93"/>
                  <a:gd name="T33" fmla="*/ 27 h 300"/>
                  <a:gd name="T34" fmla="*/ 62 w 93"/>
                  <a:gd name="T35" fmla="*/ 17 h 300"/>
                  <a:gd name="T36" fmla="*/ 38 w 93"/>
                  <a:gd name="T37" fmla="*/ 4 h 300"/>
                  <a:gd name="T38" fmla="*/ 34 w 93"/>
                  <a:gd name="T39" fmla="*/ 28 h 300"/>
                  <a:gd name="T40" fmla="*/ 38 w 93"/>
                  <a:gd name="T41" fmla="*/ 42 h 300"/>
                  <a:gd name="T42" fmla="*/ 28 w 93"/>
                  <a:gd name="T43" fmla="*/ 47 h 300"/>
                  <a:gd name="T44" fmla="*/ 19 w 93"/>
                  <a:gd name="T45" fmla="*/ 49 h 300"/>
                  <a:gd name="T46" fmla="*/ 12 w 93"/>
                  <a:gd name="T47" fmla="*/ 57 h 300"/>
                  <a:gd name="T48" fmla="*/ 5 w 93"/>
                  <a:gd name="T49" fmla="*/ 73 h 300"/>
                  <a:gd name="T50" fmla="*/ 2 w 93"/>
                  <a:gd name="T51" fmla="*/ 98 h 300"/>
                  <a:gd name="T52" fmla="*/ 16 w 93"/>
                  <a:gd name="T53" fmla="*/ 101 h 300"/>
                  <a:gd name="T54" fmla="*/ 19 w 93"/>
                  <a:gd name="T55" fmla="*/ 117 h 300"/>
                  <a:gd name="T56" fmla="*/ 23 w 93"/>
                  <a:gd name="T57" fmla="*/ 124 h 300"/>
                  <a:gd name="T58" fmla="*/ 22 w 93"/>
                  <a:gd name="T59" fmla="*/ 133 h 300"/>
                  <a:gd name="T60" fmla="*/ 19 w 93"/>
                  <a:gd name="T61" fmla="*/ 143 h 300"/>
                  <a:gd name="T62" fmla="*/ 18 w 93"/>
                  <a:gd name="T63" fmla="*/ 154 h 300"/>
                  <a:gd name="T64" fmla="*/ 19 w 93"/>
                  <a:gd name="T65" fmla="*/ 164 h 300"/>
                  <a:gd name="T66" fmla="*/ 24 w 93"/>
                  <a:gd name="T67" fmla="*/ 195 h 300"/>
                  <a:gd name="T68" fmla="*/ 30 w 93"/>
                  <a:gd name="T69" fmla="*/ 239 h 300"/>
                  <a:gd name="T70" fmla="*/ 33 w 93"/>
                  <a:gd name="T71" fmla="*/ 256 h 300"/>
                  <a:gd name="T72" fmla="*/ 30 w 93"/>
                  <a:gd name="T73" fmla="*/ 270 h 300"/>
                  <a:gd name="T74" fmla="*/ 28 w 93"/>
                  <a:gd name="T75" fmla="*/ 278 h 300"/>
                  <a:gd name="T76" fmla="*/ 18 w 93"/>
                  <a:gd name="T77" fmla="*/ 283 h 300"/>
                  <a:gd name="T78" fmla="*/ 13 w 93"/>
                  <a:gd name="T79" fmla="*/ 290 h 300"/>
                  <a:gd name="T80" fmla="*/ 23 w 93"/>
                  <a:gd name="T81" fmla="*/ 292 h 300"/>
                  <a:gd name="T82" fmla="*/ 28 w 93"/>
                  <a:gd name="T83" fmla="*/ 292 h 300"/>
                  <a:gd name="T84" fmla="*/ 33 w 93"/>
                  <a:gd name="T85" fmla="*/ 291 h 300"/>
                  <a:gd name="T86" fmla="*/ 43 w 93"/>
                  <a:gd name="T87" fmla="*/ 288 h 300"/>
                  <a:gd name="T88" fmla="*/ 51 w 93"/>
                  <a:gd name="T89" fmla="*/ 289 h 300"/>
                  <a:gd name="T90" fmla="*/ 56 w 93"/>
                  <a:gd name="T91" fmla="*/ 288 h 300"/>
                  <a:gd name="T92" fmla="*/ 56 w 93"/>
                  <a:gd name="T93" fmla="*/ 280 h 300"/>
                  <a:gd name="T94" fmla="*/ 58 w 93"/>
                  <a:gd name="T95" fmla="*/ 273 h 300"/>
                  <a:gd name="T96" fmla="*/ 55 w 93"/>
                  <a:gd name="T97" fmla="*/ 257 h 300"/>
                  <a:gd name="T98" fmla="*/ 55 w 93"/>
                  <a:gd name="T99" fmla="*/ 238 h 300"/>
                  <a:gd name="T100" fmla="*/ 54 w 93"/>
                  <a:gd name="T101" fmla="*/ 218 h 300"/>
                  <a:gd name="T102" fmla="*/ 54 w 93"/>
                  <a:gd name="T103" fmla="*/ 196 h 300"/>
                  <a:gd name="T104" fmla="*/ 56 w 93"/>
                  <a:gd name="T105" fmla="*/ 198 h 300"/>
                  <a:gd name="T106" fmla="*/ 59 w 93"/>
                  <a:gd name="T107" fmla="*/ 215 h 300"/>
                  <a:gd name="T108" fmla="*/ 61 w 93"/>
                  <a:gd name="T109" fmla="*/ 230 h 300"/>
                  <a:gd name="T110" fmla="*/ 64 w 93"/>
                  <a:gd name="T111" fmla="*/ 257 h 300"/>
                  <a:gd name="T112" fmla="*/ 70 w 93"/>
                  <a:gd name="T113" fmla="*/ 271 h 300"/>
                  <a:gd name="T114" fmla="*/ 66 w 93"/>
                  <a:gd name="T115" fmla="*/ 282 h 300"/>
                  <a:gd name="T116" fmla="*/ 72 w 93"/>
                  <a:gd name="T117" fmla="*/ 290 h 300"/>
                  <a:gd name="T118" fmla="*/ 70 w 93"/>
                  <a:gd name="T119" fmla="*/ 299 h 300"/>
                  <a:gd name="T120" fmla="*/ 90 w 93"/>
                  <a:gd name="T121" fmla="*/ 297 h 300"/>
                  <a:gd name="T122" fmla="*/ 89 w 93"/>
                  <a:gd name="T123" fmla="*/ 288 h 300"/>
                  <a:gd name="T124" fmla="*/ 93 w 93"/>
                  <a:gd name="T125"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300">
                    <a:moveTo>
                      <a:pt x="93" y="276"/>
                    </a:moveTo>
                    <a:cubicBezTo>
                      <a:pt x="92" y="276"/>
                      <a:pt x="92" y="275"/>
                      <a:pt x="92" y="275"/>
                    </a:cubicBezTo>
                    <a:cubicBezTo>
                      <a:pt x="92" y="275"/>
                      <a:pt x="92" y="273"/>
                      <a:pt x="92" y="272"/>
                    </a:cubicBezTo>
                    <a:cubicBezTo>
                      <a:pt x="92" y="272"/>
                      <a:pt x="92" y="267"/>
                      <a:pt x="92" y="266"/>
                    </a:cubicBezTo>
                    <a:cubicBezTo>
                      <a:pt x="91" y="265"/>
                      <a:pt x="91" y="264"/>
                      <a:pt x="91" y="262"/>
                    </a:cubicBezTo>
                    <a:cubicBezTo>
                      <a:pt x="91" y="260"/>
                      <a:pt x="91" y="257"/>
                      <a:pt x="91" y="255"/>
                    </a:cubicBezTo>
                    <a:cubicBezTo>
                      <a:pt x="91" y="254"/>
                      <a:pt x="90" y="249"/>
                      <a:pt x="90" y="249"/>
                    </a:cubicBezTo>
                    <a:cubicBezTo>
                      <a:pt x="90" y="248"/>
                      <a:pt x="90" y="247"/>
                      <a:pt x="90" y="246"/>
                    </a:cubicBezTo>
                    <a:cubicBezTo>
                      <a:pt x="90" y="245"/>
                      <a:pt x="89" y="243"/>
                      <a:pt x="89" y="243"/>
                    </a:cubicBezTo>
                    <a:cubicBezTo>
                      <a:pt x="89" y="242"/>
                      <a:pt x="89" y="241"/>
                      <a:pt x="89" y="241"/>
                    </a:cubicBezTo>
                    <a:cubicBezTo>
                      <a:pt x="89" y="241"/>
                      <a:pt x="89" y="239"/>
                      <a:pt x="89" y="239"/>
                    </a:cubicBezTo>
                    <a:cubicBezTo>
                      <a:pt x="89" y="239"/>
                      <a:pt x="89" y="238"/>
                      <a:pt x="88" y="237"/>
                    </a:cubicBezTo>
                    <a:cubicBezTo>
                      <a:pt x="88" y="237"/>
                      <a:pt x="88" y="233"/>
                      <a:pt x="88" y="232"/>
                    </a:cubicBezTo>
                    <a:cubicBezTo>
                      <a:pt x="88" y="231"/>
                      <a:pt x="88" y="230"/>
                      <a:pt x="88" y="228"/>
                    </a:cubicBezTo>
                    <a:cubicBezTo>
                      <a:pt x="87" y="227"/>
                      <a:pt x="87" y="225"/>
                      <a:pt x="87" y="224"/>
                    </a:cubicBezTo>
                    <a:cubicBezTo>
                      <a:pt x="87" y="223"/>
                      <a:pt x="87" y="222"/>
                      <a:pt x="87" y="221"/>
                    </a:cubicBezTo>
                    <a:cubicBezTo>
                      <a:pt x="87" y="220"/>
                      <a:pt x="87" y="218"/>
                      <a:pt x="87" y="216"/>
                    </a:cubicBezTo>
                    <a:cubicBezTo>
                      <a:pt x="87" y="215"/>
                      <a:pt x="86" y="214"/>
                      <a:pt x="86" y="213"/>
                    </a:cubicBezTo>
                    <a:cubicBezTo>
                      <a:pt x="86" y="212"/>
                      <a:pt x="85" y="210"/>
                      <a:pt x="85" y="210"/>
                    </a:cubicBezTo>
                    <a:cubicBezTo>
                      <a:pt x="84" y="209"/>
                      <a:pt x="84" y="209"/>
                      <a:pt x="84" y="209"/>
                    </a:cubicBezTo>
                    <a:cubicBezTo>
                      <a:pt x="84" y="209"/>
                      <a:pt x="84" y="207"/>
                      <a:pt x="84" y="206"/>
                    </a:cubicBezTo>
                    <a:cubicBezTo>
                      <a:pt x="84" y="204"/>
                      <a:pt x="84" y="201"/>
                      <a:pt x="84" y="200"/>
                    </a:cubicBezTo>
                    <a:cubicBezTo>
                      <a:pt x="84" y="198"/>
                      <a:pt x="85" y="195"/>
                      <a:pt x="85" y="194"/>
                    </a:cubicBezTo>
                    <a:cubicBezTo>
                      <a:pt x="85" y="193"/>
                      <a:pt x="85" y="192"/>
                      <a:pt x="84" y="191"/>
                    </a:cubicBezTo>
                    <a:cubicBezTo>
                      <a:pt x="84" y="190"/>
                      <a:pt x="84" y="187"/>
                      <a:pt x="83" y="185"/>
                    </a:cubicBezTo>
                    <a:cubicBezTo>
                      <a:pt x="83" y="183"/>
                      <a:pt x="82" y="179"/>
                      <a:pt x="82" y="178"/>
                    </a:cubicBezTo>
                    <a:cubicBezTo>
                      <a:pt x="82" y="177"/>
                      <a:pt x="82" y="174"/>
                      <a:pt x="82" y="173"/>
                    </a:cubicBezTo>
                    <a:cubicBezTo>
                      <a:pt x="82" y="173"/>
                      <a:pt x="81" y="171"/>
                      <a:pt x="81" y="171"/>
                    </a:cubicBezTo>
                    <a:cubicBezTo>
                      <a:pt x="81" y="171"/>
                      <a:pt x="81" y="170"/>
                      <a:pt x="81" y="170"/>
                    </a:cubicBezTo>
                    <a:cubicBezTo>
                      <a:pt x="81" y="169"/>
                      <a:pt x="81" y="167"/>
                      <a:pt x="81" y="167"/>
                    </a:cubicBezTo>
                    <a:cubicBezTo>
                      <a:pt x="81" y="167"/>
                      <a:pt x="81" y="164"/>
                      <a:pt x="81" y="162"/>
                    </a:cubicBezTo>
                    <a:cubicBezTo>
                      <a:pt x="81" y="161"/>
                      <a:pt x="81" y="161"/>
                      <a:pt x="81" y="160"/>
                    </a:cubicBezTo>
                    <a:cubicBezTo>
                      <a:pt x="81" y="160"/>
                      <a:pt x="80" y="158"/>
                      <a:pt x="80" y="157"/>
                    </a:cubicBezTo>
                    <a:cubicBezTo>
                      <a:pt x="80" y="156"/>
                      <a:pt x="80" y="154"/>
                      <a:pt x="80" y="154"/>
                    </a:cubicBezTo>
                    <a:cubicBezTo>
                      <a:pt x="80" y="153"/>
                      <a:pt x="80" y="152"/>
                      <a:pt x="80" y="152"/>
                    </a:cubicBezTo>
                    <a:cubicBezTo>
                      <a:pt x="80" y="152"/>
                      <a:pt x="80" y="151"/>
                      <a:pt x="80" y="150"/>
                    </a:cubicBezTo>
                    <a:cubicBezTo>
                      <a:pt x="81" y="149"/>
                      <a:pt x="81" y="147"/>
                      <a:pt x="81" y="146"/>
                    </a:cubicBezTo>
                    <a:cubicBezTo>
                      <a:pt x="80" y="145"/>
                      <a:pt x="80" y="144"/>
                      <a:pt x="80" y="143"/>
                    </a:cubicBezTo>
                    <a:cubicBezTo>
                      <a:pt x="80" y="142"/>
                      <a:pt x="79" y="139"/>
                      <a:pt x="79" y="139"/>
                    </a:cubicBezTo>
                    <a:cubicBezTo>
                      <a:pt x="79" y="138"/>
                      <a:pt x="78" y="137"/>
                      <a:pt x="78" y="137"/>
                    </a:cubicBezTo>
                    <a:cubicBezTo>
                      <a:pt x="78" y="137"/>
                      <a:pt x="78" y="137"/>
                      <a:pt x="78" y="137"/>
                    </a:cubicBezTo>
                    <a:cubicBezTo>
                      <a:pt x="78" y="137"/>
                      <a:pt x="78" y="136"/>
                      <a:pt x="78" y="136"/>
                    </a:cubicBezTo>
                    <a:cubicBezTo>
                      <a:pt x="78" y="136"/>
                      <a:pt x="78" y="135"/>
                      <a:pt x="78" y="135"/>
                    </a:cubicBezTo>
                    <a:cubicBezTo>
                      <a:pt x="78" y="135"/>
                      <a:pt x="78" y="134"/>
                      <a:pt x="77" y="134"/>
                    </a:cubicBezTo>
                    <a:cubicBezTo>
                      <a:pt x="77" y="134"/>
                      <a:pt x="77" y="134"/>
                      <a:pt x="77" y="133"/>
                    </a:cubicBezTo>
                    <a:cubicBezTo>
                      <a:pt x="77" y="133"/>
                      <a:pt x="76" y="131"/>
                      <a:pt x="76" y="130"/>
                    </a:cubicBezTo>
                    <a:cubicBezTo>
                      <a:pt x="76" y="130"/>
                      <a:pt x="76" y="129"/>
                      <a:pt x="76" y="129"/>
                    </a:cubicBezTo>
                    <a:cubicBezTo>
                      <a:pt x="75" y="129"/>
                      <a:pt x="75" y="128"/>
                      <a:pt x="75" y="128"/>
                    </a:cubicBezTo>
                    <a:cubicBezTo>
                      <a:pt x="75" y="127"/>
                      <a:pt x="75" y="127"/>
                      <a:pt x="75" y="127"/>
                    </a:cubicBezTo>
                    <a:cubicBezTo>
                      <a:pt x="75" y="126"/>
                      <a:pt x="75" y="126"/>
                      <a:pt x="75" y="126"/>
                    </a:cubicBezTo>
                    <a:cubicBezTo>
                      <a:pt x="75" y="125"/>
                      <a:pt x="74" y="124"/>
                      <a:pt x="74" y="124"/>
                    </a:cubicBezTo>
                    <a:cubicBezTo>
                      <a:pt x="74" y="124"/>
                      <a:pt x="74" y="124"/>
                      <a:pt x="74" y="124"/>
                    </a:cubicBezTo>
                    <a:cubicBezTo>
                      <a:pt x="74" y="123"/>
                      <a:pt x="74" y="123"/>
                      <a:pt x="74" y="123"/>
                    </a:cubicBezTo>
                    <a:cubicBezTo>
                      <a:pt x="74" y="123"/>
                      <a:pt x="74" y="119"/>
                      <a:pt x="73" y="119"/>
                    </a:cubicBezTo>
                    <a:cubicBezTo>
                      <a:pt x="73" y="119"/>
                      <a:pt x="73" y="119"/>
                      <a:pt x="73" y="119"/>
                    </a:cubicBezTo>
                    <a:cubicBezTo>
                      <a:pt x="73" y="119"/>
                      <a:pt x="73" y="119"/>
                      <a:pt x="74" y="119"/>
                    </a:cubicBezTo>
                    <a:cubicBezTo>
                      <a:pt x="74" y="119"/>
                      <a:pt x="74" y="119"/>
                      <a:pt x="74" y="119"/>
                    </a:cubicBezTo>
                    <a:cubicBezTo>
                      <a:pt x="74" y="119"/>
                      <a:pt x="74" y="122"/>
                      <a:pt x="74" y="122"/>
                    </a:cubicBezTo>
                    <a:cubicBezTo>
                      <a:pt x="74" y="122"/>
                      <a:pt x="74" y="122"/>
                      <a:pt x="74" y="122"/>
                    </a:cubicBezTo>
                    <a:cubicBezTo>
                      <a:pt x="74" y="122"/>
                      <a:pt x="74" y="122"/>
                      <a:pt x="75" y="121"/>
                    </a:cubicBezTo>
                    <a:cubicBezTo>
                      <a:pt x="75" y="121"/>
                      <a:pt x="76" y="121"/>
                      <a:pt x="76" y="121"/>
                    </a:cubicBezTo>
                    <a:cubicBezTo>
                      <a:pt x="76" y="121"/>
                      <a:pt x="76" y="120"/>
                      <a:pt x="76" y="120"/>
                    </a:cubicBezTo>
                    <a:cubicBezTo>
                      <a:pt x="77" y="120"/>
                      <a:pt x="77" y="120"/>
                      <a:pt x="77" y="120"/>
                    </a:cubicBezTo>
                    <a:cubicBezTo>
                      <a:pt x="77" y="119"/>
                      <a:pt x="77" y="119"/>
                      <a:pt x="78" y="118"/>
                    </a:cubicBezTo>
                    <a:cubicBezTo>
                      <a:pt x="78" y="118"/>
                      <a:pt x="79" y="117"/>
                      <a:pt x="79" y="117"/>
                    </a:cubicBezTo>
                    <a:cubicBezTo>
                      <a:pt x="80" y="117"/>
                      <a:pt x="80" y="116"/>
                      <a:pt x="80" y="116"/>
                    </a:cubicBezTo>
                    <a:cubicBezTo>
                      <a:pt x="80" y="116"/>
                      <a:pt x="80" y="116"/>
                      <a:pt x="80" y="115"/>
                    </a:cubicBezTo>
                    <a:cubicBezTo>
                      <a:pt x="80" y="115"/>
                      <a:pt x="80" y="115"/>
                      <a:pt x="79" y="115"/>
                    </a:cubicBezTo>
                    <a:cubicBezTo>
                      <a:pt x="79" y="115"/>
                      <a:pt x="78" y="114"/>
                      <a:pt x="78" y="114"/>
                    </a:cubicBezTo>
                    <a:cubicBezTo>
                      <a:pt x="78" y="114"/>
                      <a:pt x="77" y="113"/>
                      <a:pt x="77" y="112"/>
                    </a:cubicBezTo>
                    <a:cubicBezTo>
                      <a:pt x="77" y="112"/>
                      <a:pt x="76" y="109"/>
                      <a:pt x="76" y="108"/>
                    </a:cubicBezTo>
                    <a:cubicBezTo>
                      <a:pt x="75" y="108"/>
                      <a:pt x="76" y="107"/>
                      <a:pt x="76" y="107"/>
                    </a:cubicBezTo>
                    <a:cubicBezTo>
                      <a:pt x="76" y="106"/>
                      <a:pt x="75" y="104"/>
                      <a:pt x="75" y="103"/>
                    </a:cubicBezTo>
                    <a:cubicBezTo>
                      <a:pt x="75" y="103"/>
                      <a:pt x="75" y="98"/>
                      <a:pt x="75" y="97"/>
                    </a:cubicBezTo>
                    <a:cubicBezTo>
                      <a:pt x="75" y="97"/>
                      <a:pt x="75" y="97"/>
                      <a:pt x="75" y="96"/>
                    </a:cubicBezTo>
                    <a:cubicBezTo>
                      <a:pt x="75" y="96"/>
                      <a:pt x="76" y="93"/>
                      <a:pt x="77" y="92"/>
                    </a:cubicBezTo>
                    <a:cubicBezTo>
                      <a:pt x="77" y="91"/>
                      <a:pt x="78" y="88"/>
                      <a:pt x="78" y="88"/>
                    </a:cubicBezTo>
                    <a:cubicBezTo>
                      <a:pt x="78" y="87"/>
                      <a:pt x="78" y="86"/>
                      <a:pt x="79" y="86"/>
                    </a:cubicBezTo>
                    <a:cubicBezTo>
                      <a:pt x="79" y="85"/>
                      <a:pt x="79" y="85"/>
                      <a:pt x="79" y="84"/>
                    </a:cubicBezTo>
                    <a:cubicBezTo>
                      <a:pt x="80" y="83"/>
                      <a:pt x="80" y="81"/>
                      <a:pt x="81" y="81"/>
                    </a:cubicBezTo>
                    <a:cubicBezTo>
                      <a:pt x="81" y="80"/>
                      <a:pt x="81" y="79"/>
                      <a:pt x="81" y="79"/>
                    </a:cubicBezTo>
                    <a:cubicBezTo>
                      <a:pt x="81" y="78"/>
                      <a:pt x="82" y="77"/>
                      <a:pt x="82" y="77"/>
                    </a:cubicBezTo>
                    <a:cubicBezTo>
                      <a:pt x="82" y="76"/>
                      <a:pt x="82" y="76"/>
                      <a:pt x="82" y="76"/>
                    </a:cubicBezTo>
                    <a:cubicBezTo>
                      <a:pt x="82" y="75"/>
                      <a:pt x="83" y="74"/>
                      <a:pt x="83" y="74"/>
                    </a:cubicBezTo>
                    <a:cubicBezTo>
                      <a:pt x="83" y="74"/>
                      <a:pt x="83" y="74"/>
                      <a:pt x="83" y="73"/>
                    </a:cubicBezTo>
                    <a:cubicBezTo>
                      <a:pt x="83" y="73"/>
                      <a:pt x="83" y="72"/>
                      <a:pt x="83" y="72"/>
                    </a:cubicBezTo>
                    <a:cubicBezTo>
                      <a:pt x="83" y="71"/>
                      <a:pt x="83" y="71"/>
                      <a:pt x="83" y="70"/>
                    </a:cubicBezTo>
                    <a:cubicBezTo>
                      <a:pt x="83" y="70"/>
                      <a:pt x="83" y="69"/>
                      <a:pt x="83" y="69"/>
                    </a:cubicBezTo>
                    <a:cubicBezTo>
                      <a:pt x="83" y="69"/>
                      <a:pt x="83" y="67"/>
                      <a:pt x="82" y="66"/>
                    </a:cubicBezTo>
                    <a:cubicBezTo>
                      <a:pt x="82" y="65"/>
                      <a:pt x="82" y="62"/>
                      <a:pt x="81" y="61"/>
                    </a:cubicBezTo>
                    <a:cubicBezTo>
                      <a:pt x="81" y="61"/>
                      <a:pt x="81" y="60"/>
                      <a:pt x="81" y="60"/>
                    </a:cubicBezTo>
                    <a:cubicBezTo>
                      <a:pt x="81" y="60"/>
                      <a:pt x="81" y="59"/>
                      <a:pt x="81" y="58"/>
                    </a:cubicBezTo>
                    <a:cubicBezTo>
                      <a:pt x="81" y="57"/>
                      <a:pt x="81" y="55"/>
                      <a:pt x="81" y="54"/>
                    </a:cubicBezTo>
                    <a:cubicBezTo>
                      <a:pt x="81" y="53"/>
                      <a:pt x="81" y="52"/>
                      <a:pt x="81" y="52"/>
                    </a:cubicBezTo>
                    <a:cubicBezTo>
                      <a:pt x="80" y="52"/>
                      <a:pt x="80" y="51"/>
                      <a:pt x="80" y="51"/>
                    </a:cubicBezTo>
                    <a:cubicBezTo>
                      <a:pt x="79" y="50"/>
                      <a:pt x="79" y="50"/>
                      <a:pt x="79" y="50"/>
                    </a:cubicBezTo>
                    <a:cubicBezTo>
                      <a:pt x="79" y="49"/>
                      <a:pt x="78" y="49"/>
                      <a:pt x="78" y="48"/>
                    </a:cubicBezTo>
                    <a:cubicBezTo>
                      <a:pt x="78" y="48"/>
                      <a:pt x="78" y="47"/>
                      <a:pt x="77" y="46"/>
                    </a:cubicBezTo>
                    <a:cubicBezTo>
                      <a:pt x="76" y="46"/>
                      <a:pt x="75" y="45"/>
                      <a:pt x="75" y="45"/>
                    </a:cubicBezTo>
                    <a:cubicBezTo>
                      <a:pt x="74" y="45"/>
                      <a:pt x="74" y="44"/>
                      <a:pt x="73" y="44"/>
                    </a:cubicBezTo>
                    <a:cubicBezTo>
                      <a:pt x="73" y="44"/>
                      <a:pt x="72" y="44"/>
                      <a:pt x="72" y="44"/>
                    </a:cubicBezTo>
                    <a:cubicBezTo>
                      <a:pt x="71" y="44"/>
                      <a:pt x="71" y="44"/>
                      <a:pt x="71" y="44"/>
                    </a:cubicBezTo>
                    <a:cubicBezTo>
                      <a:pt x="71" y="44"/>
                      <a:pt x="70" y="43"/>
                      <a:pt x="70" y="43"/>
                    </a:cubicBezTo>
                    <a:cubicBezTo>
                      <a:pt x="69" y="43"/>
                      <a:pt x="68" y="43"/>
                      <a:pt x="68" y="43"/>
                    </a:cubicBezTo>
                    <a:cubicBezTo>
                      <a:pt x="68" y="43"/>
                      <a:pt x="67" y="42"/>
                      <a:pt x="66" y="42"/>
                    </a:cubicBezTo>
                    <a:cubicBezTo>
                      <a:pt x="65" y="42"/>
                      <a:pt x="65" y="42"/>
                      <a:pt x="64" y="42"/>
                    </a:cubicBezTo>
                    <a:cubicBezTo>
                      <a:pt x="64" y="42"/>
                      <a:pt x="63" y="42"/>
                      <a:pt x="62" y="41"/>
                    </a:cubicBezTo>
                    <a:cubicBezTo>
                      <a:pt x="62" y="41"/>
                      <a:pt x="62" y="41"/>
                      <a:pt x="61" y="41"/>
                    </a:cubicBezTo>
                    <a:cubicBezTo>
                      <a:pt x="61" y="40"/>
                      <a:pt x="60" y="40"/>
                      <a:pt x="60" y="41"/>
                    </a:cubicBezTo>
                    <a:cubicBezTo>
                      <a:pt x="60" y="41"/>
                      <a:pt x="60" y="41"/>
                      <a:pt x="60" y="41"/>
                    </a:cubicBezTo>
                    <a:cubicBezTo>
                      <a:pt x="60" y="40"/>
                      <a:pt x="59" y="40"/>
                      <a:pt x="59" y="39"/>
                    </a:cubicBezTo>
                    <a:cubicBezTo>
                      <a:pt x="59" y="39"/>
                      <a:pt x="59" y="39"/>
                      <a:pt x="59" y="38"/>
                    </a:cubicBezTo>
                    <a:cubicBezTo>
                      <a:pt x="59" y="38"/>
                      <a:pt x="59" y="37"/>
                      <a:pt x="58" y="37"/>
                    </a:cubicBezTo>
                    <a:cubicBezTo>
                      <a:pt x="58" y="36"/>
                      <a:pt x="58" y="35"/>
                      <a:pt x="58" y="35"/>
                    </a:cubicBezTo>
                    <a:cubicBezTo>
                      <a:pt x="58" y="35"/>
                      <a:pt x="58" y="35"/>
                      <a:pt x="57" y="35"/>
                    </a:cubicBezTo>
                    <a:cubicBezTo>
                      <a:pt x="57" y="35"/>
                      <a:pt x="57" y="35"/>
                      <a:pt x="57" y="34"/>
                    </a:cubicBezTo>
                    <a:cubicBezTo>
                      <a:pt x="57" y="34"/>
                      <a:pt x="58" y="32"/>
                      <a:pt x="58" y="31"/>
                    </a:cubicBezTo>
                    <a:cubicBezTo>
                      <a:pt x="58" y="30"/>
                      <a:pt x="58" y="27"/>
                      <a:pt x="58" y="27"/>
                    </a:cubicBezTo>
                    <a:cubicBezTo>
                      <a:pt x="58" y="27"/>
                      <a:pt x="58" y="27"/>
                      <a:pt x="59" y="27"/>
                    </a:cubicBezTo>
                    <a:cubicBezTo>
                      <a:pt x="60" y="27"/>
                      <a:pt x="60" y="26"/>
                      <a:pt x="60" y="26"/>
                    </a:cubicBezTo>
                    <a:cubicBezTo>
                      <a:pt x="60" y="26"/>
                      <a:pt x="61" y="25"/>
                      <a:pt x="61" y="25"/>
                    </a:cubicBezTo>
                    <a:cubicBezTo>
                      <a:pt x="61" y="25"/>
                      <a:pt x="61" y="25"/>
                      <a:pt x="61" y="25"/>
                    </a:cubicBezTo>
                    <a:cubicBezTo>
                      <a:pt x="61" y="24"/>
                      <a:pt x="61" y="24"/>
                      <a:pt x="62" y="23"/>
                    </a:cubicBezTo>
                    <a:cubicBezTo>
                      <a:pt x="62" y="23"/>
                      <a:pt x="62" y="22"/>
                      <a:pt x="62" y="21"/>
                    </a:cubicBezTo>
                    <a:cubicBezTo>
                      <a:pt x="62" y="21"/>
                      <a:pt x="62" y="21"/>
                      <a:pt x="62" y="20"/>
                    </a:cubicBezTo>
                    <a:cubicBezTo>
                      <a:pt x="62" y="18"/>
                      <a:pt x="62" y="17"/>
                      <a:pt x="62" y="17"/>
                    </a:cubicBezTo>
                    <a:cubicBezTo>
                      <a:pt x="61" y="16"/>
                      <a:pt x="61" y="16"/>
                      <a:pt x="61" y="16"/>
                    </a:cubicBezTo>
                    <a:cubicBezTo>
                      <a:pt x="61" y="16"/>
                      <a:pt x="61" y="16"/>
                      <a:pt x="61" y="15"/>
                    </a:cubicBezTo>
                    <a:cubicBezTo>
                      <a:pt x="61" y="15"/>
                      <a:pt x="61" y="11"/>
                      <a:pt x="61" y="11"/>
                    </a:cubicBezTo>
                    <a:cubicBezTo>
                      <a:pt x="59" y="6"/>
                      <a:pt x="55" y="3"/>
                      <a:pt x="52" y="1"/>
                    </a:cubicBezTo>
                    <a:cubicBezTo>
                      <a:pt x="49" y="0"/>
                      <a:pt x="47" y="0"/>
                      <a:pt x="44" y="1"/>
                    </a:cubicBezTo>
                    <a:cubicBezTo>
                      <a:pt x="42" y="1"/>
                      <a:pt x="39" y="3"/>
                      <a:pt x="39" y="3"/>
                    </a:cubicBezTo>
                    <a:cubicBezTo>
                      <a:pt x="39" y="3"/>
                      <a:pt x="39" y="3"/>
                      <a:pt x="38" y="4"/>
                    </a:cubicBezTo>
                    <a:cubicBezTo>
                      <a:pt x="37" y="4"/>
                      <a:pt x="36" y="6"/>
                      <a:pt x="36" y="7"/>
                    </a:cubicBezTo>
                    <a:cubicBezTo>
                      <a:pt x="35" y="8"/>
                      <a:pt x="34" y="10"/>
                      <a:pt x="34" y="11"/>
                    </a:cubicBezTo>
                    <a:cubicBezTo>
                      <a:pt x="34" y="12"/>
                      <a:pt x="34" y="14"/>
                      <a:pt x="34" y="15"/>
                    </a:cubicBezTo>
                    <a:cubicBezTo>
                      <a:pt x="34" y="16"/>
                      <a:pt x="34" y="16"/>
                      <a:pt x="34" y="17"/>
                    </a:cubicBezTo>
                    <a:cubicBezTo>
                      <a:pt x="34" y="18"/>
                      <a:pt x="34" y="19"/>
                      <a:pt x="34" y="20"/>
                    </a:cubicBezTo>
                    <a:cubicBezTo>
                      <a:pt x="34" y="21"/>
                      <a:pt x="34" y="22"/>
                      <a:pt x="34" y="23"/>
                    </a:cubicBezTo>
                    <a:cubicBezTo>
                      <a:pt x="34" y="24"/>
                      <a:pt x="34" y="26"/>
                      <a:pt x="34" y="28"/>
                    </a:cubicBezTo>
                    <a:cubicBezTo>
                      <a:pt x="34" y="30"/>
                      <a:pt x="34" y="31"/>
                      <a:pt x="35" y="32"/>
                    </a:cubicBezTo>
                    <a:cubicBezTo>
                      <a:pt x="35" y="34"/>
                      <a:pt x="37" y="35"/>
                      <a:pt x="37" y="36"/>
                    </a:cubicBezTo>
                    <a:cubicBezTo>
                      <a:pt x="38" y="36"/>
                      <a:pt x="38" y="37"/>
                      <a:pt x="38" y="37"/>
                    </a:cubicBezTo>
                    <a:cubicBezTo>
                      <a:pt x="39" y="37"/>
                      <a:pt x="39" y="37"/>
                      <a:pt x="39" y="38"/>
                    </a:cubicBezTo>
                    <a:cubicBezTo>
                      <a:pt x="39" y="38"/>
                      <a:pt x="39" y="38"/>
                      <a:pt x="38" y="38"/>
                    </a:cubicBezTo>
                    <a:cubicBezTo>
                      <a:pt x="38" y="39"/>
                      <a:pt x="38" y="40"/>
                      <a:pt x="38" y="41"/>
                    </a:cubicBezTo>
                    <a:cubicBezTo>
                      <a:pt x="38" y="41"/>
                      <a:pt x="38" y="42"/>
                      <a:pt x="38" y="42"/>
                    </a:cubicBezTo>
                    <a:cubicBezTo>
                      <a:pt x="38" y="42"/>
                      <a:pt x="38" y="42"/>
                      <a:pt x="38" y="43"/>
                    </a:cubicBezTo>
                    <a:cubicBezTo>
                      <a:pt x="38" y="43"/>
                      <a:pt x="38" y="43"/>
                      <a:pt x="38" y="43"/>
                    </a:cubicBezTo>
                    <a:cubicBezTo>
                      <a:pt x="38" y="43"/>
                      <a:pt x="37" y="43"/>
                      <a:pt x="37" y="44"/>
                    </a:cubicBezTo>
                    <a:cubicBezTo>
                      <a:pt x="36" y="44"/>
                      <a:pt x="35" y="45"/>
                      <a:pt x="34" y="45"/>
                    </a:cubicBezTo>
                    <a:cubicBezTo>
                      <a:pt x="33" y="46"/>
                      <a:pt x="33" y="46"/>
                      <a:pt x="32" y="47"/>
                    </a:cubicBezTo>
                    <a:cubicBezTo>
                      <a:pt x="32" y="47"/>
                      <a:pt x="31" y="47"/>
                      <a:pt x="30" y="47"/>
                    </a:cubicBezTo>
                    <a:cubicBezTo>
                      <a:pt x="29" y="47"/>
                      <a:pt x="29" y="47"/>
                      <a:pt x="28" y="47"/>
                    </a:cubicBezTo>
                    <a:cubicBezTo>
                      <a:pt x="27" y="47"/>
                      <a:pt x="26" y="47"/>
                      <a:pt x="25" y="47"/>
                    </a:cubicBezTo>
                    <a:cubicBezTo>
                      <a:pt x="25" y="47"/>
                      <a:pt x="24" y="48"/>
                      <a:pt x="24" y="48"/>
                    </a:cubicBezTo>
                    <a:cubicBezTo>
                      <a:pt x="23" y="48"/>
                      <a:pt x="23" y="48"/>
                      <a:pt x="23" y="48"/>
                    </a:cubicBezTo>
                    <a:cubicBezTo>
                      <a:pt x="22" y="48"/>
                      <a:pt x="22" y="48"/>
                      <a:pt x="22" y="48"/>
                    </a:cubicBezTo>
                    <a:cubicBezTo>
                      <a:pt x="21" y="48"/>
                      <a:pt x="21" y="48"/>
                      <a:pt x="21" y="48"/>
                    </a:cubicBezTo>
                    <a:cubicBezTo>
                      <a:pt x="20" y="48"/>
                      <a:pt x="19" y="49"/>
                      <a:pt x="19" y="49"/>
                    </a:cubicBezTo>
                    <a:cubicBezTo>
                      <a:pt x="19" y="49"/>
                      <a:pt x="19" y="49"/>
                      <a:pt x="19" y="49"/>
                    </a:cubicBezTo>
                    <a:cubicBezTo>
                      <a:pt x="18" y="49"/>
                      <a:pt x="17" y="50"/>
                      <a:pt x="17" y="50"/>
                    </a:cubicBezTo>
                    <a:cubicBezTo>
                      <a:pt x="17" y="50"/>
                      <a:pt x="17" y="50"/>
                      <a:pt x="16" y="50"/>
                    </a:cubicBezTo>
                    <a:cubicBezTo>
                      <a:pt x="16" y="50"/>
                      <a:pt x="15" y="51"/>
                      <a:pt x="15" y="51"/>
                    </a:cubicBezTo>
                    <a:cubicBezTo>
                      <a:pt x="15" y="51"/>
                      <a:pt x="15" y="51"/>
                      <a:pt x="15" y="52"/>
                    </a:cubicBezTo>
                    <a:cubicBezTo>
                      <a:pt x="14" y="52"/>
                      <a:pt x="14" y="53"/>
                      <a:pt x="14" y="53"/>
                    </a:cubicBezTo>
                    <a:cubicBezTo>
                      <a:pt x="14" y="54"/>
                      <a:pt x="13" y="54"/>
                      <a:pt x="13" y="54"/>
                    </a:cubicBezTo>
                    <a:cubicBezTo>
                      <a:pt x="12" y="55"/>
                      <a:pt x="12" y="56"/>
                      <a:pt x="12" y="57"/>
                    </a:cubicBezTo>
                    <a:cubicBezTo>
                      <a:pt x="12" y="58"/>
                      <a:pt x="11" y="60"/>
                      <a:pt x="11" y="60"/>
                    </a:cubicBezTo>
                    <a:cubicBezTo>
                      <a:pt x="11" y="60"/>
                      <a:pt x="11" y="60"/>
                      <a:pt x="10" y="61"/>
                    </a:cubicBezTo>
                    <a:cubicBezTo>
                      <a:pt x="9" y="62"/>
                      <a:pt x="9" y="62"/>
                      <a:pt x="9" y="63"/>
                    </a:cubicBezTo>
                    <a:cubicBezTo>
                      <a:pt x="8" y="63"/>
                      <a:pt x="8" y="65"/>
                      <a:pt x="8" y="66"/>
                    </a:cubicBezTo>
                    <a:cubicBezTo>
                      <a:pt x="8" y="67"/>
                      <a:pt x="7" y="68"/>
                      <a:pt x="7" y="69"/>
                    </a:cubicBezTo>
                    <a:cubicBezTo>
                      <a:pt x="7" y="69"/>
                      <a:pt x="7" y="69"/>
                      <a:pt x="6" y="70"/>
                    </a:cubicBezTo>
                    <a:cubicBezTo>
                      <a:pt x="6" y="70"/>
                      <a:pt x="5" y="73"/>
                      <a:pt x="5" y="73"/>
                    </a:cubicBezTo>
                    <a:cubicBezTo>
                      <a:pt x="5" y="74"/>
                      <a:pt x="4" y="76"/>
                      <a:pt x="4" y="76"/>
                    </a:cubicBezTo>
                    <a:cubicBezTo>
                      <a:pt x="4" y="77"/>
                      <a:pt x="3" y="78"/>
                      <a:pt x="3" y="78"/>
                    </a:cubicBezTo>
                    <a:cubicBezTo>
                      <a:pt x="3" y="79"/>
                      <a:pt x="3" y="79"/>
                      <a:pt x="2" y="80"/>
                    </a:cubicBezTo>
                    <a:cubicBezTo>
                      <a:pt x="2" y="81"/>
                      <a:pt x="2" y="83"/>
                      <a:pt x="1" y="85"/>
                    </a:cubicBezTo>
                    <a:cubicBezTo>
                      <a:pt x="1" y="87"/>
                      <a:pt x="0" y="90"/>
                      <a:pt x="0" y="91"/>
                    </a:cubicBezTo>
                    <a:cubicBezTo>
                      <a:pt x="0" y="93"/>
                      <a:pt x="1" y="95"/>
                      <a:pt x="1" y="96"/>
                    </a:cubicBezTo>
                    <a:cubicBezTo>
                      <a:pt x="1" y="97"/>
                      <a:pt x="2" y="97"/>
                      <a:pt x="2" y="98"/>
                    </a:cubicBezTo>
                    <a:cubicBezTo>
                      <a:pt x="3" y="98"/>
                      <a:pt x="3" y="98"/>
                      <a:pt x="4" y="99"/>
                    </a:cubicBezTo>
                    <a:cubicBezTo>
                      <a:pt x="5" y="99"/>
                      <a:pt x="6" y="99"/>
                      <a:pt x="7" y="99"/>
                    </a:cubicBezTo>
                    <a:cubicBezTo>
                      <a:pt x="7" y="99"/>
                      <a:pt x="7" y="99"/>
                      <a:pt x="7" y="99"/>
                    </a:cubicBezTo>
                    <a:cubicBezTo>
                      <a:pt x="8" y="99"/>
                      <a:pt x="8" y="99"/>
                      <a:pt x="9" y="99"/>
                    </a:cubicBezTo>
                    <a:cubicBezTo>
                      <a:pt x="9" y="99"/>
                      <a:pt x="10" y="100"/>
                      <a:pt x="11" y="100"/>
                    </a:cubicBezTo>
                    <a:cubicBezTo>
                      <a:pt x="11" y="100"/>
                      <a:pt x="12" y="100"/>
                      <a:pt x="13" y="100"/>
                    </a:cubicBezTo>
                    <a:cubicBezTo>
                      <a:pt x="14" y="101"/>
                      <a:pt x="15" y="101"/>
                      <a:pt x="16" y="101"/>
                    </a:cubicBezTo>
                    <a:cubicBezTo>
                      <a:pt x="16" y="101"/>
                      <a:pt x="17" y="101"/>
                      <a:pt x="17" y="101"/>
                    </a:cubicBezTo>
                    <a:cubicBezTo>
                      <a:pt x="17" y="101"/>
                      <a:pt x="18" y="101"/>
                      <a:pt x="18" y="101"/>
                    </a:cubicBezTo>
                    <a:cubicBezTo>
                      <a:pt x="19" y="101"/>
                      <a:pt x="19" y="101"/>
                      <a:pt x="20" y="101"/>
                    </a:cubicBezTo>
                    <a:cubicBezTo>
                      <a:pt x="20" y="101"/>
                      <a:pt x="20" y="101"/>
                      <a:pt x="20" y="101"/>
                    </a:cubicBezTo>
                    <a:cubicBezTo>
                      <a:pt x="20" y="102"/>
                      <a:pt x="20" y="102"/>
                      <a:pt x="20" y="103"/>
                    </a:cubicBezTo>
                    <a:cubicBezTo>
                      <a:pt x="20" y="104"/>
                      <a:pt x="19" y="107"/>
                      <a:pt x="19" y="109"/>
                    </a:cubicBezTo>
                    <a:cubicBezTo>
                      <a:pt x="19" y="111"/>
                      <a:pt x="19" y="115"/>
                      <a:pt x="19" y="117"/>
                    </a:cubicBezTo>
                    <a:cubicBezTo>
                      <a:pt x="19" y="118"/>
                      <a:pt x="19" y="120"/>
                      <a:pt x="19" y="120"/>
                    </a:cubicBezTo>
                    <a:cubicBezTo>
                      <a:pt x="19" y="121"/>
                      <a:pt x="20" y="121"/>
                      <a:pt x="20" y="121"/>
                    </a:cubicBezTo>
                    <a:cubicBezTo>
                      <a:pt x="20" y="122"/>
                      <a:pt x="21" y="122"/>
                      <a:pt x="21" y="123"/>
                    </a:cubicBezTo>
                    <a:cubicBezTo>
                      <a:pt x="21" y="123"/>
                      <a:pt x="22" y="123"/>
                      <a:pt x="22" y="123"/>
                    </a:cubicBezTo>
                    <a:cubicBezTo>
                      <a:pt x="22" y="123"/>
                      <a:pt x="22" y="123"/>
                      <a:pt x="22" y="123"/>
                    </a:cubicBezTo>
                    <a:cubicBezTo>
                      <a:pt x="22" y="124"/>
                      <a:pt x="23" y="124"/>
                      <a:pt x="23" y="124"/>
                    </a:cubicBezTo>
                    <a:cubicBezTo>
                      <a:pt x="23" y="124"/>
                      <a:pt x="23" y="124"/>
                      <a:pt x="23" y="124"/>
                    </a:cubicBezTo>
                    <a:cubicBezTo>
                      <a:pt x="22" y="125"/>
                      <a:pt x="23" y="125"/>
                      <a:pt x="23" y="125"/>
                    </a:cubicBezTo>
                    <a:cubicBezTo>
                      <a:pt x="23" y="125"/>
                      <a:pt x="23" y="125"/>
                      <a:pt x="23" y="125"/>
                    </a:cubicBezTo>
                    <a:cubicBezTo>
                      <a:pt x="22" y="126"/>
                      <a:pt x="22" y="126"/>
                      <a:pt x="23" y="126"/>
                    </a:cubicBezTo>
                    <a:cubicBezTo>
                      <a:pt x="23" y="127"/>
                      <a:pt x="23" y="128"/>
                      <a:pt x="23" y="128"/>
                    </a:cubicBezTo>
                    <a:cubicBezTo>
                      <a:pt x="22" y="128"/>
                      <a:pt x="22" y="128"/>
                      <a:pt x="21" y="129"/>
                    </a:cubicBezTo>
                    <a:cubicBezTo>
                      <a:pt x="21" y="129"/>
                      <a:pt x="21" y="130"/>
                      <a:pt x="21" y="131"/>
                    </a:cubicBezTo>
                    <a:cubicBezTo>
                      <a:pt x="21" y="132"/>
                      <a:pt x="21" y="132"/>
                      <a:pt x="22" y="133"/>
                    </a:cubicBezTo>
                    <a:cubicBezTo>
                      <a:pt x="22" y="133"/>
                      <a:pt x="22" y="133"/>
                      <a:pt x="21" y="133"/>
                    </a:cubicBezTo>
                    <a:cubicBezTo>
                      <a:pt x="21" y="134"/>
                      <a:pt x="21" y="135"/>
                      <a:pt x="21" y="135"/>
                    </a:cubicBezTo>
                    <a:cubicBezTo>
                      <a:pt x="21" y="136"/>
                      <a:pt x="21" y="137"/>
                      <a:pt x="21" y="137"/>
                    </a:cubicBezTo>
                    <a:cubicBezTo>
                      <a:pt x="20" y="138"/>
                      <a:pt x="20" y="138"/>
                      <a:pt x="20" y="139"/>
                    </a:cubicBezTo>
                    <a:cubicBezTo>
                      <a:pt x="20" y="140"/>
                      <a:pt x="20" y="140"/>
                      <a:pt x="20" y="140"/>
                    </a:cubicBezTo>
                    <a:cubicBezTo>
                      <a:pt x="20" y="141"/>
                      <a:pt x="20" y="142"/>
                      <a:pt x="19" y="142"/>
                    </a:cubicBezTo>
                    <a:cubicBezTo>
                      <a:pt x="19" y="142"/>
                      <a:pt x="19" y="143"/>
                      <a:pt x="19" y="143"/>
                    </a:cubicBezTo>
                    <a:cubicBezTo>
                      <a:pt x="19" y="144"/>
                      <a:pt x="18" y="145"/>
                      <a:pt x="18" y="146"/>
                    </a:cubicBezTo>
                    <a:cubicBezTo>
                      <a:pt x="18" y="147"/>
                      <a:pt x="18" y="148"/>
                      <a:pt x="18" y="148"/>
                    </a:cubicBezTo>
                    <a:cubicBezTo>
                      <a:pt x="18" y="148"/>
                      <a:pt x="18" y="149"/>
                      <a:pt x="18" y="150"/>
                    </a:cubicBezTo>
                    <a:cubicBezTo>
                      <a:pt x="18" y="150"/>
                      <a:pt x="18" y="151"/>
                      <a:pt x="18" y="151"/>
                    </a:cubicBezTo>
                    <a:cubicBezTo>
                      <a:pt x="17" y="152"/>
                      <a:pt x="18" y="152"/>
                      <a:pt x="18" y="152"/>
                    </a:cubicBezTo>
                    <a:cubicBezTo>
                      <a:pt x="18" y="153"/>
                      <a:pt x="18" y="153"/>
                      <a:pt x="18" y="154"/>
                    </a:cubicBezTo>
                    <a:cubicBezTo>
                      <a:pt x="18" y="154"/>
                      <a:pt x="18" y="154"/>
                      <a:pt x="18" y="154"/>
                    </a:cubicBezTo>
                    <a:cubicBezTo>
                      <a:pt x="18" y="155"/>
                      <a:pt x="18" y="155"/>
                      <a:pt x="18" y="155"/>
                    </a:cubicBezTo>
                    <a:cubicBezTo>
                      <a:pt x="18" y="156"/>
                      <a:pt x="19" y="156"/>
                      <a:pt x="19" y="156"/>
                    </a:cubicBezTo>
                    <a:cubicBezTo>
                      <a:pt x="19" y="157"/>
                      <a:pt x="19" y="157"/>
                      <a:pt x="19" y="157"/>
                    </a:cubicBezTo>
                    <a:cubicBezTo>
                      <a:pt x="19" y="158"/>
                      <a:pt x="19" y="158"/>
                      <a:pt x="19" y="158"/>
                    </a:cubicBezTo>
                    <a:cubicBezTo>
                      <a:pt x="19" y="159"/>
                      <a:pt x="19" y="160"/>
                      <a:pt x="19" y="160"/>
                    </a:cubicBezTo>
                    <a:cubicBezTo>
                      <a:pt x="20" y="161"/>
                      <a:pt x="20" y="162"/>
                      <a:pt x="19" y="162"/>
                    </a:cubicBezTo>
                    <a:cubicBezTo>
                      <a:pt x="19" y="162"/>
                      <a:pt x="19" y="163"/>
                      <a:pt x="19" y="164"/>
                    </a:cubicBezTo>
                    <a:cubicBezTo>
                      <a:pt x="19" y="165"/>
                      <a:pt x="19" y="166"/>
                      <a:pt x="19" y="167"/>
                    </a:cubicBezTo>
                    <a:cubicBezTo>
                      <a:pt x="19" y="169"/>
                      <a:pt x="20" y="171"/>
                      <a:pt x="20" y="173"/>
                    </a:cubicBezTo>
                    <a:cubicBezTo>
                      <a:pt x="20" y="175"/>
                      <a:pt x="20" y="176"/>
                      <a:pt x="21" y="177"/>
                    </a:cubicBezTo>
                    <a:cubicBezTo>
                      <a:pt x="21" y="179"/>
                      <a:pt x="22" y="182"/>
                      <a:pt x="22" y="183"/>
                    </a:cubicBezTo>
                    <a:cubicBezTo>
                      <a:pt x="22" y="184"/>
                      <a:pt x="23" y="186"/>
                      <a:pt x="23" y="187"/>
                    </a:cubicBezTo>
                    <a:cubicBezTo>
                      <a:pt x="23" y="187"/>
                      <a:pt x="23" y="189"/>
                      <a:pt x="23" y="190"/>
                    </a:cubicBezTo>
                    <a:cubicBezTo>
                      <a:pt x="23" y="191"/>
                      <a:pt x="24" y="194"/>
                      <a:pt x="24" y="195"/>
                    </a:cubicBezTo>
                    <a:cubicBezTo>
                      <a:pt x="24" y="196"/>
                      <a:pt x="24" y="202"/>
                      <a:pt x="24" y="203"/>
                    </a:cubicBezTo>
                    <a:cubicBezTo>
                      <a:pt x="25" y="204"/>
                      <a:pt x="25" y="209"/>
                      <a:pt x="25" y="211"/>
                    </a:cubicBezTo>
                    <a:cubicBezTo>
                      <a:pt x="25" y="212"/>
                      <a:pt x="26" y="217"/>
                      <a:pt x="26" y="219"/>
                    </a:cubicBezTo>
                    <a:cubicBezTo>
                      <a:pt x="26" y="221"/>
                      <a:pt x="27" y="225"/>
                      <a:pt x="27" y="226"/>
                    </a:cubicBezTo>
                    <a:cubicBezTo>
                      <a:pt x="27" y="226"/>
                      <a:pt x="28" y="229"/>
                      <a:pt x="28" y="230"/>
                    </a:cubicBezTo>
                    <a:cubicBezTo>
                      <a:pt x="28" y="230"/>
                      <a:pt x="29" y="233"/>
                      <a:pt x="29" y="235"/>
                    </a:cubicBezTo>
                    <a:cubicBezTo>
                      <a:pt x="29" y="236"/>
                      <a:pt x="30" y="238"/>
                      <a:pt x="30" y="239"/>
                    </a:cubicBezTo>
                    <a:cubicBezTo>
                      <a:pt x="30" y="241"/>
                      <a:pt x="31" y="241"/>
                      <a:pt x="31" y="242"/>
                    </a:cubicBezTo>
                    <a:cubicBezTo>
                      <a:pt x="31" y="242"/>
                      <a:pt x="32" y="244"/>
                      <a:pt x="32" y="244"/>
                    </a:cubicBezTo>
                    <a:cubicBezTo>
                      <a:pt x="32" y="245"/>
                      <a:pt x="33" y="247"/>
                      <a:pt x="33" y="248"/>
                    </a:cubicBezTo>
                    <a:cubicBezTo>
                      <a:pt x="33" y="248"/>
                      <a:pt x="34" y="251"/>
                      <a:pt x="35" y="252"/>
                    </a:cubicBezTo>
                    <a:cubicBezTo>
                      <a:pt x="35" y="252"/>
                      <a:pt x="35" y="252"/>
                      <a:pt x="35" y="252"/>
                    </a:cubicBezTo>
                    <a:cubicBezTo>
                      <a:pt x="35" y="253"/>
                      <a:pt x="35" y="253"/>
                      <a:pt x="35" y="253"/>
                    </a:cubicBezTo>
                    <a:cubicBezTo>
                      <a:pt x="34" y="253"/>
                      <a:pt x="34" y="255"/>
                      <a:pt x="33" y="256"/>
                    </a:cubicBezTo>
                    <a:cubicBezTo>
                      <a:pt x="32" y="257"/>
                      <a:pt x="32" y="258"/>
                      <a:pt x="32" y="259"/>
                    </a:cubicBezTo>
                    <a:cubicBezTo>
                      <a:pt x="32" y="259"/>
                      <a:pt x="31" y="261"/>
                      <a:pt x="31" y="262"/>
                    </a:cubicBezTo>
                    <a:cubicBezTo>
                      <a:pt x="31" y="263"/>
                      <a:pt x="31" y="263"/>
                      <a:pt x="30" y="264"/>
                    </a:cubicBezTo>
                    <a:cubicBezTo>
                      <a:pt x="30" y="265"/>
                      <a:pt x="29" y="266"/>
                      <a:pt x="29" y="267"/>
                    </a:cubicBezTo>
                    <a:cubicBezTo>
                      <a:pt x="29" y="267"/>
                      <a:pt x="29" y="267"/>
                      <a:pt x="29" y="268"/>
                    </a:cubicBezTo>
                    <a:cubicBezTo>
                      <a:pt x="29" y="268"/>
                      <a:pt x="29" y="269"/>
                      <a:pt x="29" y="269"/>
                    </a:cubicBezTo>
                    <a:cubicBezTo>
                      <a:pt x="29" y="269"/>
                      <a:pt x="30" y="270"/>
                      <a:pt x="30" y="270"/>
                    </a:cubicBezTo>
                    <a:cubicBezTo>
                      <a:pt x="30" y="270"/>
                      <a:pt x="32" y="270"/>
                      <a:pt x="32" y="270"/>
                    </a:cubicBezTo>
                    <a:cubicBezTo>
                      <a:pt x="32" y="270"/>
                      <a:pt x="32" y="271"/>
                      <a:pt x="32" y="271"/>
                    </a:cubicBezTo>
                    <a:cubicBezTo>
                      <a:pt x="32" y="271"/>
                      <a:pt x="31" y="272"/>
                      <a:pt x="31" y="272"/>
                    </a:cubicBezTo>
                    <a:cubicBezTo>
                      <a:pt x="31" y="272"/>
                      <a:pt x="31" y="273"/>
                      <a:pt x="30" y="273"/>
                    </a:cubicBezTo>
                    <a:cubicBezTo>
                      <a:pt x="30" y="273"/>
                      <a:pt x="30" y="274"/>
                      <a:pt x="30" y="274"/>
                    </a:cubicBezTo>
                    <a:cubicBezTo>
                      <a:pt x="30" y="274"/>
                      <a:pt x="29" y="275"/>
                      <a:pt x="29" y="276"/>
                    </a:cubicBezTo>
                    <a:cubicBezTo>
                      <a:pt x="28" y="277"/>
                      <a:pt x="28" y="278"/>
                      <a:pt x="28" y="278"/>
                    </a:cubicBezTo>
                    <a:cubicBezTo>
                      <a:pt x="28" y="278"/>
                      <a:pt x="28" y="278"/>
                      <a:pt x="28" y="278"/>
                    </a:cubicBezTo>
                    <a:cubicBezTo>
                      <a:pt x="28" y="278"/>
                      <a:pt x="28" y="278"/>
                      <a:pt x="28" y="278"/>
                    </a:cubicBezTo>
                    <a:cubicBezTo>
                      <a:pt x="28" y="279"/>
                      <a:pt x="27" y="279"/>
                      <a:pt x="27" y="279"/>
                    </a:cubicBezTo>
                    <a:cubicBezTo>
                      <a:pt x="27" y="280"/>
                      <a:pt x="27" y="280"/>
                      <a:pt x="26" y="280"/>
                    </a:cubicBezTo>
                    <a:cubicBezTo>
                      <a:pt x="26" y="281"/>
                      <a:pt x="25" y="281"/>
                      <a:pt x="25" y="282"/>
                    </a:cubicBezTo>
                    <a:cubicBezTo>
                      <a:pt x="24" y="282"/>
                      <a:pt x="23" y="282"/>
                      <a:pt x="22" y="282"/>
                    </a:cubicBezTo>
                    <a:cubicBezTo>
                      <a:pt x="21" y="282"/>
                      <a:pt x="19" y="283"/>
                      <a:pt x="18" y="283"/>
                    </a:cubicBezTo>
                    <a:cubicBezTo>
                      <a:pt x="17" y="284"/>
                      <a:pt x="16" y="284"/>
                      <a:pt x="15" y="284"/>
                    </a:cubicBezTo>
                    <a:cubicBezTo>
                      <a:pt x="15" y="285"/>
                      <a:pt x="14" y="286"/>
                      <a:pt x="14" y="286"/>
                    </a:cubicBezTo>
                    <a:cubicBezTo>
                      <a:pt x="14" y="286"/>
                      <a:pt x="14" y="286"/>
                      <a:pt x="14" y="287"/>
                    </a:cubicBezTo>
                    <a:cubicBezTo>
                      <a:pt x="14" y="287"/>
                      <a:pt x="14" y="287"/>
                      <a:pt x="13" y="287"/>
                    </a:cubicBezTo>
                    <a:cubicBezTo>
                      <a:pt x="13" y="287"/>
                      <a:pt x="13" y="287"/>
                      <a:pt x="13" y="287"/>
                    </a:cubicBezTo>
                    <a:cubicBezTo>
                      <a:pt x="13" y="288"/>
                      <a:pt x="13" y="287"/>
                      <a:pt x="13" y="288"/>
                    </a:cubicBezTo>
                    <a:cubicBezTo>
                      <a:pt x="13" y="288"/>
                      <a:pt x="13" y="289"/>
                      <a:pt x="13" y="290"/>
                    </a:cubicBezTo>
                    <a:cubicBezTo>
                      <a:pt x="13" y="290"/>
                      <a:pt x="13" y="290"/>
                      <a:pt x="13" y="290"/>
                    </a:cubicBezTo>
                    <a:cubicBezTo>
                      <a:pt x="13" y="291"/>
                      <a:pt x="14" y="291"/>
                      <a:pt x="15" y="291"/>
                    </a:cubicBezTo>
                    <a:cubicBezTo>
                      <a:pt x="16" y="291"/>
                      <a:pt x="17" y="292"/>
                      <a:pt x="17" y="292"/>
                    </a:cubicBezTo>
                    <a:cubicBezTo>
                      <a:pt x="18" y="292"/>
                      <a:pt x="18" y="292"/>
                      <a:pt x="18" y="292"/>
                    </a:cubicBezTo>
                    <a:cubicBezTo>
                      <a:pt x="19" y="292"/>
                      <a:pt x="20" y="292"/>
                      <a:pt x="20" y="292"/>
                    </a:cubicBezTo>
                    <a:cubicBezTo>
                      <a:pt x="21" y="292"/>
                      <a:pt x="22" y="292"/>
                      <a:pt x="22" y="292"/>
                    </a:cubicBezTo>
                    <a:cubicBezTo>
                      <a:pt x="23" y="292"/>
                      <a:pt x="23" y="292"/>
                      <a:pt x="23" y="292"/>
                    </a:cubicBezTo>
                    <a:cubicBezTo>
                      <a:pt x="23" y="292"/>
                      <a:pt x="24" y="292"/>
                      <a:pt x="24" y="292"/>
                    </a:cubicBezTo>
                    <a:cubicBezTo>
                      <a:pt x="24" y="292"/>
                      <a:pt x="24" y="292"/>
                      <a:pt x="25" y="292"/>
                    </a:cubicBezTo>
                    <a:cubicBezTo>
                      <a:pt x="25" y="292"/>
                      <a:pt x="25" y="292"/>
                      <a:pt x="26" y="292"/>
                    </a:cubicBezTo>
                    <a:cubicBezTo>
                      <a:pt x="26" y="292"/>
                      <a:pt x="26" y="292"/>
                      <a:pt x="26" y="292"/>
                    </a:cubicBezTo>
                    <a:cubicBezTo>
                      <a:pt x="26" y="292"/>
                      <a:pt x="27" y="292"/>
                      <a:pt x="27" y="292"/>
                    </a:cubicBezTo>
                    <a:cubicBezTo>
                      <a:pt x="28" y="292"/>
                      <a:pt x="28" y="292"/>
                      <a:pt x="28" y="292"/>
                    </a:cubicBezTo>
                    <a:cubicBezTo>
                      <a:pt x="28" y="291"/>
                      <a:pt x="28" y="292"/>
                      <a:pt x="28" y="292"/>
                    </a:cubicBezTo>
                    <a:cubicBezTo>
                      <a:pt x="29" y="292"/>
                      <a:pt x="29" y="292"/>
                      <a:pt x="29" y="292"/>
                    </a:cubicBezTo>
                    <a:cubicBezTo>
                      <a:pt x="30" y="292"/>
                      <a:pt x="30" y="292"/>
                      <a:pt x="30" y="292"/>
                    </a:cubicBezTo>
                    <a:cubicBezTo>
                      <a:pt x="30" y="291"/>
                      <a:pt x="30" y="292"/>
                      <a:pt x="30" y="292"/>
                    </a:cubicBezTo>
                    <a:cubicBezTo>
                      <a:pt x="30" y="292"/>
                      <a:pt x="31" y="292"/>
                      <a:pt x="31" y="292"/>
                    </a:cubicBezTo>
                    <a:cubicBezTo>
                      <a:pt x="32" y="292"/>
                      <a:pt x="32" y="292"/>
                      <a:pt x="32" y="291"/>
                    </a:cubicBezTo>
                    <a:cubicBezTo>
                      <a:pt x="32" y="291"/>
                      <a:pt x="32" y="291"/>
                      <a:pt x="32" y="291"/>
                    </a:cubicBezTo>
                    <a:cubicBezTo>
                      <a:pt x="32" y="291"/>
                      <a:pt x="33" y="291"/>
                      <a:pt x="33" y="291"/>
                    </a:cubicBezTo>
                    <a:cubicBezTo>
                      <a:pt x="33" y="291"/>
                      <a:pt x="34" y="291"/>
                      <a:pt x="34" y="291"/>
                    </a:cubicBezTo>
                    <a:cubicBezTo>
                      <a:pt x="34" y="291"/>
                      <a:pt x="34" y="291"/>
                      <a:pt x="34" y="291"/>
                    </a:cubicBezTo>
                    <a:cubicBezTo>
                      <a:pt x="34" y="291"/>
                      <a:pt x="34" y="291"/>
                      <a:pt x="35" y="291"/>
                    </a:cubicBezTo>
                    <a:cubicBezTo>
                      <a:pt x="36" y="291"/>
                      <a:pt x="36" y="291"/>
                      <a:pt x="36" y="290"/>
                    </a:cubicBezTo>
                    <a:cubicBezTo>
                      <a:pt x="36" y="290"/>
                      <a:pt x="36" y="290"/>
                      <a:pt x="36" y="290"/>
                    </a:cubicBezTo>
                    <a:cubicBezTo>
                      <a:pt x="37" y="290"/>
                      <a:pt x="37" y="290"/>
                      <a:pt x="38" y="289"/>
                    </a:cubicBezTo>
                    <a:cubicBezTo>
                      <a:pt x="40" y="289"/>
                      <a:pt x="42" y="288"/>
                      <a:pt x="43" y="288"/>
                    </a:cubicBezTo>
                    <a:cubicBezTo>
                      <a:pt x="43" y="288"/>
                      <a:pt x="43" y="288"/>
                      <a:pt x="44" y="288"/>
                    </a:cubicBezTo>
                    <a:cubicBezTo>
                      <a:pt x="45" y="288"/>
                      <a:pt x="45" y="289"/>
                      <a:pt x="46" y="289"/>
                    </a:cubicBezTo>
                    <a:cubicBezTo>
                      <a:pt x="47" y="290"/>
                      <a:pt x="47" y="290"/>
                      <a:pt x="47" y="290"/>
                    </a:cubicBezTo>
                    <a:cubicBezTo>
                      <a:pt x="48" y="290"/>
                      <a:pt x="49" y="289"/>
                      <a:pt x="49" y="289"/>
                    </a:cubicBezTo>
                    <a:cubicBezTo>
                      <a:pt x="50" y="289"/>
                      <a:pt x="50" y="289"/>
                      <a:pt x="50" y="289"/>
                    </a:cubicBezTo>
                    <a:cubicBezTo>
                      <a:pt x="50" y="289"/>
                      <a:pt x="50" y="289"/>
                      <a:pt x="50" y="289"/>
                    </a:cubicBezTo>
                    <a:cubicBezTo>
                      <a:pt x="50" y="289"/>
                      <a:pt x="50" y="289"/>
                      <a:pt x="51" y="289"/>
                    </a:cubicBezTo>
                    <a:cubicBezTo>
                      <a:pt x="52" y="289"/>
                      <a:pt x="52" y="289"/>
                      <a:pt x="52" y="289"/>
                    </a:cubicBezTo>
                    <a:cubicBezTo>
                      <a:pt x="52" y="289"/>
                      <a:pt x="52" y="289"/>
                      <a:pt x="52" y="289"/>
                    </a:cubicBezTo>
                    <a:cubicBezTo>
                      <a:pt x="52" y="289"/>
                      <a:pt x="53" y="289"/>
                      <a:pt x="53" y="289"/>
                    </a:cubicBezTo>
                    <a:cubicBezTo>
                      <a:pt x="54" y="289"/>
                      <a:pt x="54" y="289"/>
                      <a:pt x="54" y="289"/>
                    </a:cubicBezTo>
                    <a:cubicBezTo>
                      <a:pt x="54" y="288"/>
                      <a:pt x="54" y="288"/>
                      <a:pt x="54" y="288"/>
                    </a:cubicBezTo>
                    <a:cubicBezTo>
                      <a:pt x="55" y="288"/>
                      <a:pt x="55" y="288"/>
                      <a:pt x="55" y="288"/>
                    </a:cubicBezTo>
                    <a:cubicBezTo>
                      <a:pt x="56" y="288"/>
                      <a:pt x="56" y="288"/>
                      <a:pt x="56" y="288"/>
                    </a:cubicBezTo>
                    <a:cubicBezTo>
                      <a:pt x="56" y="288"/>
                      <a:pt x="56" y="288"/>
                      <a:pt x="57" y="288"/>
                    </a:cubicBezTo>
                    <a:cubicBezTo>
                      <a:pt x="57" y="287"/>
                      <a:pt x="57" y="287"/>
                      <a:pt x="57" y="287"/>
                    </a:cubicBezTo>
                    <a:cubicBezTo>
                      <a:pt x="57" y="286"/>
                      <a:pt x="57" y="285"/>
                      <a:pt x="57" y="284"/>
                    </a:cubicBezTo>
                    <a:cubicBezTo>
                      <a:pt x="57" y="283"/>
                      <a:pt x="57" y="283"/>
                      <a:pt x="56" y="283"/>
                    </a:cubicBezTo>
                    <a:cubicBezTo>
                      <a:pt x="56" y="283"/>
                      <a:pt x="56" y="282"/>
                      <a:pt x="56" y="282"/>
                    </a:cubicBezTo>
                    <a:cubicBezTo>
                      <a:pt x="56" y="282"/>
                      <a:pt x="56" y="282"/>
                      <a:pt x="56" y="281"/>
                    </a:cubicBezTo>
                    <a:cubicBezTo>
                      <a:pt x="56" y="281"/>
                      <a:pt x="56" y="281"/>
                      <a:pt x="56" y="280"/>
                    </a:cubicBezTo>
                    <a:cubicBezTo>
                      <a:pt x="56" y="280"/>
                      <a:pt x="56" y="280"/>
                      <a:pt x="56" y="280"/>
                    </a:cubicBezTo>
                    <a:cubicBezTo>
                      <a:pt x="56" y="279"/>
                      <a:pt x="56" y="278"/>
                      <a:pt x="56" y="278"/>
                    </a:cubicBezTo>
                    <a:cubicBezTo>
                      <a:pt x="56" y="277"/>
                      <a:pt x="56" y="277"/>
                      <a:pt x="56" y="276"/>
                    </a:cubicBezTo>
                    <a:cubicBezTo>
                      <a:pt x="56" y="276"/>
                      <a:pt x="56" y="276"/>
                      <a:pt x="56" y="276"/>
                    </a:cubicBezTo>
                    <a:cubicBezTo>
                      <a:pt x="56" y="276"/>
                      <a:pt x="56" y="276"/>
                      <a:pt x="56" y="275"/>
                    </a:cubicBezTo>
                    <a:cubicBezTo>
                      <a:pt x="56" y="275"/>
                      <a:pt x="56" y="275"/>
                      <a:pt x="56" y="275"/>
                    </a:cubicBezTo>
                    <a:cubicBezTo>
                      <a:pt x="57" y="275"/>
                      <a:pt x="57" y="274"/>
                      <a:pt x="58" y="273"/>
                    </a:cubicBezTo>
                    <a:cubicBezTo>
                      <a:pt x="58" y="272"/>
                      <a:pt x="59" y="272"/>
                      <a:pt x="59" y="271"/>
                    </a:cubicBezTo>
                    <a:cubicBezTo>
                      <a:pt x="59" y="271"/>
                      <a:pt x="60" y="270"/>
                      <a:pt x="60" y="270"/>
                    </a:cubicBezTo>
                    <a:cubicBezTo>
                      <a:pt x="60" y="269"/>
                      <a:pt x="60" y="268"/>
                      <a:pt x="60" y="268"/>
                    </a:cubicBezTo>
                    <a:cubicBezTo>
                      <a:pt x="60" y="267"/>
                      <a:pt x="60" y="267"/>
                      <a:pt x="60" y="266"/>
                    </a:cubicBezTo>
                    <a:cubicBezTo>
                      <a:pt x="59" y="266"/>
                      <a:pt x="58" y="263"/>
                      <a:pt x="58" y="262"/>
                    </a:cubicBezTo>
                    <a:cubicBezTo>
                      <a:pt x="57" y="261"/>
                      <a:pt x="57" y="260"/>
                      <a:pt x="56" y="260"/>
                    </a:cubicBezTo>
                    <a:cubicBezTo>
                      <a:pt x="56" y="259"/>
                      <a:pt x="55" y="257"/>
                      <a:pt x="55" y="257"/>
                    </a:cubicBezTo>
                    <a:cubicBezTo>
                      <a:pt x="54" y="257"/>
                      <a:pt x="54" y="256"/>
                      <a:pt x="54" y="256"/>
                    </a:cubicBezTo>
                    <a:cubicBezTo>
                      <a:pt x="54" y="256"/>
                      <a:pt x="54" y="256"/>
                      <a:pt x="54" y="255"/>
                    </a:cubicBezTo>
                    <a:cubicBezTo>
                      <a:pt x="54" y="255"/>
                      <a:pt x="54" y="255"/>
                      <a:pt x="54" y="254"/>
                    </a:cubicBezTo>
                    <a:cubicBezTo>
                      <a:pt x="54" y="253"/>
                      <a:pt x="54" y="251"/>
                      <a:pt x="55" y="251"/>
                    </a:cubicBezTo>
                    <a:cubicBezTo>
                      <a:pt x="55" y="250"/>
                      <a:pt x="55" y="245"/>
                      <a:pt x="55" y="244"/>
                    </a:cubicBezTo>
                    <a:cubicBezTo>
                      <a:pt x="55" y="243"/>
                      <a:pt x="55" y="241"/>
                      <a:pt x="55" y="240"/>
                    </a:cubicBezTo>
                    <a:cubicBezTo>
                      <a:pt x="55" y="240"/>
                      <a:pt x="55" y="238"/>
                      <a:pt x="55" y="238"/>
                    </a:cubicBezTo>
                    <a:cubicBezTo>
                      <a:pt x="55" y="237"/>
                      <a:pt x="55" y="235"/>
                      <a:pt x="55" y="235"/>
                    </a:cubicBezTo>
                    <a:cubicBezTo>
                      <a:pt x="55" y="234"/>
                      <a:pt x="55" y="233"/>
                      <a:pt x="55" y="233"/>
                    </a:cubicBezTo>
                    <a:cubicBezTo>
                      <a:pt x="55" y="233"/>
                      <a:pt x="55" y="232"/>
                      <a:pt x="55" y="232"/>
                    </a:cubicBezTo>
                    <a:cubicBezTo>
                      <a:pt x="55" y="232"/>
                      <a:pt x="55" y="229"/>
                      <a:pt x="55" y="228"/>
                    </a:cubicBezTo>
                    <a:cubicBezTo>
                      <a:pt x="55" y="227"/>
                      <a:pt x="54" y="223"/>
                      <a:pt x="54" y="222"/>
                    </a:cubicBezTo>
                    <a:cubicBezTo>
                      <a:pt x="54" y="221"/>
                      <a:pt x="54" y="220"/>
                      <a:pt x="54" y="219"/>
                    </a:cubicBezTo>
                    <a:cubicBezTo>
                      <a:pt x="54" y="219"/>
                      <a:pt x="54" y="218"/>
                      <a:pt x="54" y="218"/>
                    </a:cubicBezTo>
                    <a:cubicBezTo>
                      <a:pt x="54" y="217"/>
                      <a:pt x="54" y="216"/>
                      <a:pt x="54" y="215"/>
                    </a:cubicBezTo>
                    <a:cubicBezTo>
                      <a:pt x="54" y="215"/>
                      <a:pt x="55" y="212"/>
                      <a:pt x="55" y="211"/>
                    </a:cubicBezTo>
                    <a:cubicBezTo>
                      <a:pt x="55" y="210"/>
                      <a:pt x="55" y="208"/>
                      <a:pt x="55" y="208"/>
                    </a:cubicBezTo>
                    <a:cubicBezTo>
                      <a:pt x="55" y="208"/>
                      <a:pt x="55" y="206"/>
                      <a:pt x="55" y="205"/>
                    </a:cubicBezTo>
                    <a:cubicBezTo>
                      <a:pt x="55" y="204"/>
                      <a:pt x="55" y="201"/>
                      <a:pt x="55" y="201"/>
                    </a:cubicBezTo>
                    <a:cubicBezTo>
                      <a:pt x="55" y="200"/>
                      <a:pt x="55" y="199"/>
                      <a:pt x="55" y="198"/>
                    </a:cubicBezTo>
                    <a:cubicBezTo>
                      <a:pt x="54" y="198"/>
                      <a:pt x="54" y="197"/>
                      <a:pt x="54" y="196"/>
                    </a:cubicBezTo>
                    <a:cubicBezTo>
                      <a:pt x="54" y="196"/>
                      <a:pt x="54" y="195"/>
                      <a:pt x="54" y="194"/>
                    </a:cubicBezTo>
                    <a:cubicBezTo>
                      <a:pt x="54" y="193"/>
                      <a:pt x="54" y="191"/>
                      <a:pt x="54" y="191"/>
                    </a:cubicBezTo>
                    <a:cubicBezTo>
                      <a:pt x="54" y="191"/>
                      <a:pt x="54" y="191"/>
                      <a:pt x="54" y="191"/>
                    </a:cubicBezTo>
                    <a:cubicBezTo>
                      <a:pt x="54" y="191"/>
                      <a:pt x="54" y="192"/>
                      <a:pt x="54" y="192"/>
                    </a:cubicBezTo>
                    <a:cubicBezTo>
                      <a:pt x="54" y="193"/>
                      <a:pt x="55" y="194"/>
                      <a:pt x="55" y="194"/>
                    </a:cubicBezTo>
                    <a:cubicBezTo>
                      <a:pt x="55" y="195"/>
                      <a:pt x="55" y="197"/>
                      <a:pt x="55" y="197"/>
                    </a:cubicBezTo>
                    <a:cubicBezTo>
                      <a:pt x="55" y="198"/>
                      <a:pt x="56" y="198"/>
                      <a:pt x="56" y="198"/>
                    </a:cubicBezTo>
                    <a:cubicBezTo>
                      <a:pt x="56" y="198"/>
                      <a:pt x="56" y="199"/>
                      <a:pt x="56" y="200"/>
                    </a:cubicBezTo>
                    <a:cubicBezTo>
                      <a:pt x="56" y="201"/>
                      <a:pt x="57" y="202"/>
                      <a:pt x="57" y="203"/>
                    </a:cubicBezTo>
                    <a:cubicBezTo>
                      <a:pt x="57" y="204"/>
                      <a:pt x="57" y="205"/>
                      <a:pt x="57" y="206"/>
                    </a:cubicBezTo>
                    <a:cubicBezTo>
                      <a:pt x="57" y="206"/>
                      <a:pt x="58" y="208"/>
                      <a:pt x="58" y="208"/>
                    </a:cubicBezTo>
                    <a:cubicBezTo>
                      <a:pt x="58" y="209"/>
                      <a:pt x="58" y="210"/>
                      <a:pt x="59" y="211"/>
                    </a:cubicBezTo>
                    <a:cubicBezTo>
                      <a:pt x="59" y="211"/>
                      <a:pt x="59" y="213"/>
                      <a:pt x="59" y="213"/>
                    </a:cubicBezTo>
                    <a:cubicBezTo>
                      <a:pt x="59" y="214"/>
                      <a:pt x="59" y="215"/>
                      <a:pt x="59" y="215"/>
                    </a:cubicBezTo>
                    <a:cubicBezTo>
                      <a:pt x="59" y="216"/>
                      <a:pt x="59" y="216"/>
                      <a:pt x="59" y="217"/>
                    </a:cubicBezTo>
                    <a:cubicBezTo>
                      <a:pt x="59" y="217"/>
                      <a:pt x="60" y="219"/>
                      <a:pt x="60" y="219"/>
                    </a:cubicBezTo>
                    <a:cubicBezTo>
                      <a:pt x="60" y="219"/>
                      <a:pt x="60" y="220"/>
                      <a:pt x="60" y="221"/>
                    </a:cubicBezTo>
                    <a:cubicBezTo>
                      <a:pt x="60" y="222"/>
                      <a:pt x="60" y="223"/>
                      <a:pt x="60" y="224"/>
                    </a:cubicBezTo>
                    <a:cubicBezTo>
                      <a:pt x="60" y="225"/>
                      <a:pt x="60" y="225"/>
                      <a:pt x="60" y="226"/>
                    </a:cubicBezTo>
                    <a:cubicBezTo>
                      <a:pt x="60" y="226"/>
                      <a:pt x="60" y="227"/>
                      <a:pt x="60" y="228"/>
                    </a:cubicBezTo>
                    <a:cubicBezTo>
                      <a:pt x="61" y="228"/>
                      <a:pt x="61" y="229"/>
                      <a:pt x="61" y="230"/>
                    </a:cubicBezTo>
                    <a:cubicBezTo>
                      <a:pt x="61" y="231"/>
                      <a:pt x="61" y="232"/>
                      <a:pt x="61" y="232"/>
                    </a:cubicBezTo>
                    <a:cubicBezTo>
                      <a:pt x="61" y="233"/>
                      <a:pt x="61" y="233"/>
                      <a:pt x="61" y="234"/>
                    </a:cubicBezTo>
                    <a:cubicBezTo>
                      <a:pt x="61" y="235"/>
                      <a:pt x="61" y="235"/>
                      <a:pt x="61" y="235"/>
                    </a:cubicBezTo>
                    <a:cubicBezTo>
                      <a:pt x="61" y="236"/>
                      <a:pt x="62" y="239"/>
                      <a:pt x="62" y="240"/>
                    </a:cubicBezTo>
                    <a:cubicBezTo>
                      <a:pt x="62" y="241"/>
                      <a:pt x="62" y="244"/>
                      <a:pt x="62" y="245"/>
                    </a:cubicBezTo>
                    <a:cubicBezTo>
                      <a:pt x="62" y="247"/>
                      <a:pt x="62" y="249"/>
                      <a:pt x="62" y="251"/>
                    </a:cubicBezTo>
                    <a:cubicBezTo>
                      <a:pt x="62" y="252"/>
                      <a:pt x="63" y="256"/>
                      <a:pt x="64" y="257"/>
                    </a:cubicBezTo>
                    <a:cubicBezTo>
                      <a:pt x="64" y="258"/>
                      <a:pt x="64" y="260"/>
                      <a:pt x="65" y="261"/>
                    </a:cubicBezTo>
                    <a:cubicBezTo>
                      <a:pt x="65" y="262"/>
                      <a:pt x="65" y="263"/>
                      <a:pt x="66" y="264"/>
                    </a:cubicBezTo>
                    <a:cubicBezTo>
                      <a:pt x="66" y="265"/>
                      <a:pt x="67" y="267"/>
                      <a:pt x="67" y="267"/>
                    </a:cubicBezTo>
                    <a:cubicBezTo>
                      <a:pt x="67" y="268"/>
                      <a:pt x="67" y="268"/>
                      <a:pt x="68" y="269"/>
                    </a:cubicBezTo>
                    <a:cubicBezTo>
                      <a:pt x="69" y="269"/>
                      <a:pt x="70" y="270"/>
                      <a:pt x="70" y="270"/>
                    </a:cubicBezTo>
                    <a:cubicBezTo>
                      <a:pt x="71" y="270"/>
                      <a:pt x="71" y="270"/>
                      <a:pt x="70" y="270"/>
                    </a:cubicBezTo>
                    <a:cubicBezTo>
                      <a:pt x="70" y="270"/>
                      <a:pt x="70" y="271"/>
                      <a:pt x="70" y="271"/>
                    </a:cubicBezTo>
                    <a:cubicBezTo>
                      <a:pt x="69" y="271"/>
                      <a:pt x="68" y="272"/>
                      <a:pt x="68" y="272"/>
                    </a:cubicBezTo>
                    <a:cubicBezTo>
                      <a:pt x="67" y="272"/>
                      <a:pt x="67" y="273"/>
                      <a:pt x="67" y="273"/>
                    </a:cubicBezTo>
                    <a:cubicBezTo>
                      <a:pt x="67" y="274"/>
                      <a:pt x="66" y="275"/>
                      <a:pt x="66" y="276"/>
                    </a:cubicBezTo>
                    <a:cubicBezTo>
                      <a:pt x="65" y="276"/>
                      <a:pt x="65" y="277"/>
                      <a:pt x="65" y="277"/>
                    </a:cubicBezTo>
                    <a:cubicBezTo>
                      <a:pt x="64" y="278"/>
                      <a:pt x="64" y="278"/>
                      <a:pt x="64" y="279"/>
                    </a:cubicBezTo>
                    <a:cubicBezTo>
                      <a:pt x="64" y="280"/>
                      <a:pt x="65" y="281"/>
                      <a:pt x="65" y="281"/>
                    </a:cubicBezTo>
                    <a:cubicBezTo>
                      <a:pt x="65" y="281"/>
                      <a:pt x="65" y="282"/>
                      <a:pt x="66" y="282"/>
                    </a:cubicBezTo>
                    <a:cubicBezTo>
                      <a:pt x="66" y="282"/>
                      <a:pt x="66" y="283"/>
                      <a:pt x="67" y="283"/>
                    </a:cubicBezTo>
                    <a:cubicBezTo>
                      <a:pt x="67" y="284"/>
                      <a:pt x="68" y="284"/>
                      <a:pt x="68" y="285"/>
                    </a:cubicBezTo>
                    <a:cubicBezTo>
                      <a:pt x="68" y="285"/>
                      <a:pt x="69" y="286"/>
                      <a:pt x="69" y="286"/>
                    </a:cubicBezTo>
                    <a:cubicBezTo>
                      <a:pt x="69" y="286"/>
                      <a:pt x="70" y="286"/>
                      <a:pt x="70" y="287"/>
                    </a:cubicBezTo>
                    <a:cubicBezTo>
                      <a:pt x="70" y="287"/>
                      <a:pt x="70" y="287"/>
                      <a:pt x="71" y="288"/>
                    </a:cubicBezTo>
                    <a:cubicBezTo>
                      <a:pt x="71" y="288"/>
                      <a:pt x="72" y="289"/>
                      <a:pt x="72" y="289"/>
                    </a:cubicBezTo>
                    <a:cubicBezTo>
                      <a:pt x="72" y="289"/>
                      <a:pt x="72" y="289"/>
                      <a:pt x="72" y="290"/>
                    </a:cubicBezTo>
                    <a:cubicBezTo>
                      <a:pt x="72" y="290"/>
                      <a:pt x="71" y="290"/>
                      <a:pt x="71" y="291"/>
                    </a:cubicBezTo>
                    <a:cubicBezTo>
                      <a:pt x="71" y="292"/>
                      <a:pt x="71" y="294"/>
                      <a:pt x="71" y="294"/>
                    </a:cubicBezTo>
                    <a:cubicBezTo>
                      <a:pt x="71" y="294"/>
                      <a:pt x="71" y="295"/>
                      <a:pt x="71" y="295"/>
                    </a:cubicBezTo>
                    <a:cubicBezTo>
                      <a:pt x="71" y="295"/>
                      <a:pt x="71" y="295"/>
                      <a:pt x="71" y="295"/>
                    </a:cubicBezTo>
                    <a:cubicBezTo>
                      <a:pt x="71" y="295"/>
                      <a:pt x="71" y="295"/>
                      <a:pt x="71" y="296"/>
                    </a:cubicBezTo>
                    <a:cubicBezTo>
                      <a:pt x="70" y="296"/>
                      <a:pt x="70" y="296"/>
                      <a:pt x="70" y="297"/>
                    </a:cubicBezTo>
                    <a:cubicBezTo>
                      <a:pt x="70" y="298"/>
                      <a:pt x="70" y="299"/>
                      <a:pt x="70" y="299"/>
                    </a:cubicBezTo>
                    <a:cubicBezTo>
                      <a:pt x="70" y="299"/>
                      <a:pt x="71" y="300"/>
                      <a:pt x="71" y="300"/>
                    </a:cubicBezTo>
                    <a:cubicBezTo>
                      <a:pt x="71" y="300"/>
                      <a:pt x="72" y="300"/>
                      <a:pt x="73" y="300"/>
                    </a:cubicBezTo>
                    <a:cubicBezTo>
                      <a:pt x="73" y="300"/>
                      <a:pt x="74" y="300"/>
                      <a:pt x="75" y="300"/>
                    </a:cubicBezTo>
                    <a:cubicBezTo>
                      <a:pt x="76" y="300"/>
                      <a:pt x="81" y="300"/>
                      <a:pt x="82" y="300"/>
                    </a:cubicBezTo>
                    <a:cubicBezTo>
                      <a:pt x="83" y="300"/>
                      <a:pt x="86" y="300"/>
                      <a:pt x="87" y="300"/>
                    </a:cubicBezTo>
                    <a:cubicBezTo>
                      <a:pt x="88" y="299"/>
                      <a:pt x="89" y="299"/>
                      <a:pt x="89" y="299"/>
                    </a:cubicBezTo>
                    <a:cubicBezTo>
                      <a:pt x="90" y="298"/>
                      <a:pt x="90" y="298"/>
                      <a:pt x="90" y="297"/>
                    </a:cubicBezTo>
                    <a:cubicBezTo>
                      <a:pt x="90" y="297"/>
                      <a:pt x="90" y="296"/>
                      <a:pt x="90" y="295"/>
                    </a:cubicBezTo>
                    <a:cubicBezTo>
                      <a:pt x="90" y="294"/>
                      <a:pt x="89" y="294"/>
                      <a:pt x="89" y="294"/>
                    </a:cubicBezTo>
                    <a:cubicBezTo>
                      <a:pt x="89" y="293"/>
                      <a:pt x="89" y="293"/>
                      <a:pt x="89" y="292"/>
                    </a:cubicBezTo>
                    <a:cubicBezTo>
                      <a:pt x="90" y="292"/>
                      <a:pt x="89" y="290"/>
                      <a:pt x="89" y="290"/>
                    </a:cubicBezTo>
                    <a:cubicBezTo>
                      <a:pt x="89" y="289"/>
                      <a:pt x="89" y="289"/>
                      <a:pt x="89" y="289"/>
                    </a:cubicBezTo>
                    <a:cubicBezTo>
                      <a:pt x="89" y="289"/>
                      <a:pt x="89" y="288"/>
                      <a:pt x="88" y="288"/>
                    </a:cubicBezTo>
                    <a:cubicBezTo>
                      <a:pt x="88" y="288"/>
                      <a:pt x="89" y="288"/>
                      <a:pt x="89" y="288"/>
                    </a:cubicBezTo>
                    <a:cubicBezTo>
                      <a:pt x="89" y="288"/>
                      <a:pt x="89" y="287"/>
                      <a:pt x="89" y="287"/>
                    </a:cubicBezTo>
                    <a:cubicBezTo>
                      <a:pt x="89" y="286"/>
                      <a:pt x="90" y="285"/>
                      <a:pt x="90" y="284"/>
                    </a:cubicBezTo>
                    <a:cubicBezTo>
                      <a:pt x="90" y="284"/>
                      <a:pt x="90" y="283"/>
                      <a:pt x="90" y="283"/>
                    </a:cubicBezTo>
                    <a:cubicBezTo>
                      <a:pt x="90" y="283"/>
                      <a:pt x="90" y="283"/>
                      <a:pt x="91" y="283"/>
                    </a:cubicBezTo>
                    <a:cubicBezTo>
                      <a:pt x="91" y="282"/>
                      <a:pt x="91" y="282"/>
                      <a:pt x="91" y="282"/>
                    </a:cubicBezTo>
                    <a:cubicBezTo>
                      <a:pt x="91" y="281"/>
                      <a:pt x="92" y="279"/>
                      <a:pt x="92" y="279"/>
                    </a:cubicBezTo>
                    <a:cubicBezTo>
                      <a:pt x="93" y="279"/>
                      <a:pt x="93" y="278"/>
                      <a:pt x="93" y="278"/>
                    </a:cubicBezTo>
                    <a:cubicBezTo>
                      <a:pt x="93" y="278"/>
                      <a:pt x="93" y="278"/>
                      <a:pt x="93" y="277"/>
                    </a:cubicBezTo>
                    <a:cubicBezTo>
                      <a:pt x="93" y="277"/>
                      <a:pt x="93" y="276"/>
                      <a:pt x="93" y="276"/>
                    </a:cubicBezTo>
                    <a:close/>
                  </a:path>
                </a:pathLst>
              </a:custGeom>
              <a:solidFill>
                <a:schemeClr val="tx1"/>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14" name="Group 13"/>
            <p:cNvGrpSpPr/>
            <p:nvPr/>
          </p:nvGrpSpPr>
          <p:grpSpPr>
            <a:xfrm>
              <a:off x="4683062" y="1445285"/>
              <a:ext cx="1763453" cy="1742883"/>
              <a:chOff x="4551485" y="1346739"/>
              <a:chExt cx="1324908" cy="1440399"/>
            </a:xfrm>
          </p:grpSpPr>
          <p:sp>
            <p:nvSpPr>
              <p:cNvPr id="15" name="Freeform 24"/>
              <p:cNvSpPr>
                <a:spLocks noChangeAspect="1"/>
              </p:cNvSpPr>
              <p:nvPr/>
            </p:nvSpPr>
            <p:spPr bwMode="auto">
              <a:xfrm>
                <a:off x="4781527" y="1501564"/>
                <a:ext cx="318901" cy="937800"/>
              </a:xfrm>
              <a:custGeom>
                <a:avLst/>
                <a:gdLst>
                  <a:gd name="T0" fmla="*/ 211 w 214"/>
                  <a:gd name="T1" fmla="*/ 149 h 630"/>
                  <a:gd name="T2" fmla="*/ 208 w 214"/>
                  <a:gd name="T3" fmla="*/ 129 h 630"/>
                  <a:gd name="T4" fmla="*/ 202 w 214"/>
                  <a:gd name="T5" fmla="*/ 117 h 630"/>
                  <a:gd name="T6" fmla="*/ 179 w 214"/>
                  <a:gd name="T7" fmla="*/ 110 h 630"/>
                  <a:gd name="T8" fmla="*/ 161 w 214"/>
                  <a:gd name="T9" fmla="*/ 91 h 630"/>
                  <a:gd name="T10" fmla="*/ 170 w 214"/>
                  <a:gd name="T11" fmla="*/ 60 h 630"/>
                  <a:gd name="T12" fmla="*/ 176 w 214"/>
                  <a:gd name="T13" fmla="*/ 37 h 630"/>
                  <a:gd name="T14" fmla="*/ 127 w 214"/>
                  <a:gd name="T15" fmla="*/ 8 h 630"/>
                  <a:gd name="T16" fmla="*/ 113 w 214"/>
                  <a:gd name="T17" fmla="*/ 42 h 630"/>
                  <a:gd name="T18" fmla="*/ 121 w 214"/>
                  <a:gd name="T19" fmla="*/ 62 h 630"/>
                  <a:gd name="T20" fmla="*/ 123 w 214"/>
                  <a:gd name="T21" fmla="*/ 83 h 630"/>
                  <a:gd name="T22" fmla="*/ 101 w 214"/>
                  <a:gd name="T23" fmla="*/ 91 h 630"/>
                  <a:gd name="T24" fmla="*/ 78 w 214"/>
                  <a:gd name="T25" fmla="*/ 91 h 630"/>
                  <a:gd name="T26" fmla="*/ 63 w 214"/>
                  <a:gd name="T27" fmla="*/ 121 h 630"/>
                  <a:gd name="T28" fmla="*/ 61 w 214"/>
                  <a:gd name="T29" fmla="*/ 192 h 630"/>
                  <a:gd name="T30" fmla="*/ 69 w 214"/>
                  <a:gd name="T31" fmla="*/ 201 h 630"/>
                  <a:gd name="T32" fmla="*/ 73 w 214"/>
                  <a:gd name="T33" fmla="*/ 208 h 630"/>
                  <a:gd name="T34" fmla="*/ 77 w 214"/>
                  <a:gd name="T35" fmla="*/ 224 h 630"/>
                  <a:gd name="T36" fmla="*/ 72 w 214"/>
                  <a:gd name="T37" fmla="*/ 241 h 630"/>
                  <a:gd name="T38" fmla="*/ 67 w 214"/>
                  <a:gd name="T39" fmla="*/ 303 h 630"/>
                  <a:gd name="T40" fmla="*/ 67 w 214"/>
                  <a:gd name="T41" fmla="*/ 314 h 630"/>
                  <a:gd name="T42" fmla="*/ 66 w 214"/>
                  <a:gd name="T43" fmla="*/ 330 h 630"/>
                  <a:gd name="T44" fmla="*/ 62 w 214"/>
                  <a:gd name="T45" fmla="*/ 349 h 630"/>
                  <a:gd name="T46" fmla="*/ 56 w 214"/>
                  <a:gd name="T47" fmla="*/ 423 h 630"/>
                  <a:gd name="T48" fmla="*/ 47 w 214"/>
                  <a:gd name="T49" fmla="*/ 462 h 630"/>
                  <a:gd name="T50" fmla="*/ 40 w 214"/>
                  <a:gd name="T51" fmla="*/ 495 h 630"/>
                  <a:gd name="T52" fmla="*/ 29 w 214"/>
                  <a:gd name="T53" fmla="*/ 547 h 630"/>
                  <a:gd name="T54" fmla="*/ 18 w 214"/>
                  <a:gd name="T55" fmla="*/ 588 h 630"/>
                  <a:gd name="T56" fmla="*/ 15 w 214"/>
                  <a:gd name="T57" fmla="*/ 607 h 630"/>
                  <a:gd name="T58" fmla="*/ 8 w 214"/>
                  <a:gd name="T59" fmla="*/ 614 h 630"/>
                  <a:gd name="T60" fmla="*/ 1 w 214"/>
                  <a:gd name="T61" fmla="*/ 623 h 630"/>
                  <a:gd name="T62" fmla="*/ 12 w 214"/>
                  <a:gd name="T63" fmla="*/ 630 h 630"/>
                  <a:gd name="T64" fmla="*/ 39 w 214"/>
                  <a:gd name="T65" fmla="*/ 614 h 630"/>
                  <a:gd name="T66" fmla="*/ 47 w 214"/>
                  <a:gd name="T67" fmla="*/ 613 h 630"/>
                  <a:gd name="T68" fmla="*/ 58 w 214"/>
                  <a:gd name="T69" fmla="*/ 613 h 630"/>
                  <a:gd name="T70" fmla="*/ 81 w 214"/>
                  <a:gd name="T71" fmla="*/ 616 h 630"/>
                  <a:gd name="T72" fmla="*/ 86 w 214"/>
                  <a:gd name="T73" fmla="*/ 606 h 630"/>
                  <a:gd name="T74" fmla="*/ 96 w 214"/>
                  <a:gd name="T75" fmla="*/ 521 h 630"/>
                  <a:gd name="T76" fmla="*/ 100 w 214"/>
                  <a:gd name="T77" fmla="*/ 460 h 630"/>
                  <a:gd name="T78" fmla="*/ 104 w 214"/>
                  <a:gd name="T79" fmla="*/ 430 h 630"/>
                  <a:gd name="T80" fmla="*/ 110 w 214"/>
                  <a:gd name="T81" fmla="*/ 404 h 630"/>
                  <a:gd name="T82" fmla="*/ 132 w 214"/>
                  <a:gd name="T83" fmla="*/ 342 h 630"/>
                  <a:gd name="T84" fmla="*/ 142 w 214"/>
                  <a:gd name="T85" fmla="*/ 334 h 630"/>
                  <a:gd name="T86" fmla="*/ 149 w 214"/>
                  <a:gd name="T87" fmla="*/ 398 h 630"/>
                  <a:gd name="T88" fmla="*/ 151 w 214"/>
                  <a:gd name="T89" fmla="*/ 436 h 630"/>
                  <a:gd name="T90" fmla="*/ 152 w 214"/>
                  <a:gd name="T91" fmla="*/ 501 h 630"/>
                  <a:gd name="T92" fmla="*/ 148 w 214"/>
                  <a:gd name="T93" fmla="*/ 578 h 630"/>
                  <a:gd name="T94" fmla="*/ 155 w 214"/>
                  <a:gd name="T95" fmla="*/ 610 h 630"/>
                  <a:gd name="T96" fmla="*/ 164 w 214"/>
                  <a:gd name="T97" fmla="*/ 620 h 630"/>
                  <a:gd name="T98" fmla="*/ 195 w 214"/>
                  <a:gd name="T99" fmla="*/ 624 h 630"/>
                  <a:gd name="T100" fmla="*/ 203 w 214"/>
                  <a:gd name="T101" fmla="*/ 611 h 630"/>
                  <a:gd name="T102" fmla="*/ 212 w 214"/>
                  <a:gd name="T103" fmla="*/ 602 h 630"/>
                  <a:gd name="T104" fmla="*/ 213 w 214"/>
                  <a:gd name="T105" fmla="*/ 567 h 630"/>
                  <a:gd name="T106" fmla="*/ 208 w 214"/>
                  <a:gd name="T107" fmla="*/ 511 h 630"/>
                  <a:gd name="T108" fmla="*/ 203 w 214"/>
                  <a:gd name="T109" fmla="*/ 456 h 630"/>
                  <a:gd name="T110" fmla="*/ 201 w 214"/>
                  <a:gd name="T111" fmla="*/ 416 h 630"/>
                  <a:gd name="T112" fmla="*/ 205 w 214"/>
                  <a:gd name="T113" fmla="*/ 345 h 630"/>
                  <a:gd name="T114" fmla="*/ 210 w 214"/>
                  <a:gd name="T115" fmla="*/ 304 h 630"/>
                  <a:gd name="T116" fmla="*/ 206 w 214"/>
                  <a:gd name="T117" fmla="*/ 274 h 630"/>
                  <a:gd name="T118" fmla="*/ 199 w 214"/>
                  <a:gd name="T119" fmla="*/ 245 h 630"/>
                  <a:gd name="T120" fmla="*/ 184 w 214"/>
                  <a:gd name="T121" fmla="*/ 223 h 630"/>
                  <a:gd name="T122" fmla="*/ 200 w 214"/>
                  <a:gd name="T123" fmla="*/ 20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630">
                    <a:moveTo>
                      <a:pt x="213" y="161"/>
                    </a:moveTo>
                    <a:cubicBezTo>
                      <a:pt x="213" y="161"/>
                      <a:pt x="214" y="160"/>
                      <a:pt x="214" y="159"/>
                    </a:cubicBezTo>
                    <a:cubicBezTo>
                      <a:pt x="214" y="157"/>
                      <a:pt x="211" y="154"/>
                      <a:pt x="211" y="154"/>
                    </a:cubicBezTo>
                    <a:cubicBezTo>
                      <a:pt x="210" y="153"/>
                      <a:pt x="210" y="153"/>
                      <a:pt x="210" y="153"/>
                    </a:cubicBezTo>
                    <a:cubicBezTo>
                      <a:pt x="211" y="153"/>
                      <a:pt x="212" y="152"/>
                      <a:pt x="212" y="151"/>
                    </a:cubicBezTo>
                    <a:cubicBezTo>
                      <a:pt x="212" y="149"/>
                      <a:pt x="211" y="149"/>
                      <a:pt x="211" y="149"/>
                    </a:cubicBezTo>
                    <a:cubicBezTo>
                      <a:pt x="210" y="148"/>
                      <a:pt x="211" y="147"/>
                      <a:pt x="211" y="146"/>
                    </a:cubicBezTo>
                    <a:cubicBezTo>
                      <a:pt x="212" y="145"/>
                      <a:pt x="211" y="144"/>
                      <a:pt x="210" y="142"/>
                    </a:cubicBezTo>
                    <a:cubicBezTo>
                      <a:pt x="210" y="141"/>
                      <a:pt x="210" y="139"/>
                      <a:pt x="210" y="138"/>
                    </a:cubicBezTo>
                    <a:cubicBezTo>
                      <a:pt x="210" y="137"/>
                      <a:pt x="210" y="137"/>
                      <a:pt x="210" y="136"/>
                    </a:cubicBezTo>
                    <a:cubicBezTo>
                      <a:pt x="210" y="135"/>
                      <a:pt x="209" y="134"/>
                      <a:pt x="209" y="133"/>
                    </a:cubicBezTo>
                    <a:cubicBezTo>
                      <a:pt x="209" y="132"/>
                      <a:pt x="208" y="130"/>
                      <a:pt x="208" y="129"/>
                    </a:cubicBezTo>
                    <a:cubicBezTo>
                      <a:pt x="208" y="129"/>
                      <a:pt x="208" y="129"/>
                      <a:pt x="208" y="128"/>
                    </a:cubicBezTo>
                    <a:cubicBezTo>
                      <a:pt x="208" y="128"/>
                      <a:pt x="208" y="126"/>
                      <a:pt x="209" y="125"/>
                    </a:cubicBezTo>
                    <a:cubicBezTo>
                      <a:pt x="209" y="124"/>
                      <a:pt x="208" y="123"/>
                      <a:pt x="208" y="123"/>
                    </a:cubicBezTo>
                    <a:cubicBezTo>
                      <a:pt x="208" y="122"/>
                      <a:pt x="207" y="122"/>
                      <a:pt x="207" y="121"/>
                    </a:cubicBezTo>
                    <a:cubicBezTo>
                      <a:pt x="207" y="121"/>
                      <a:pt x="206" y="119"/>
                      <a:pt x="205" y="119"/>
                    </a:cubicBezTo>
                    <a:cubicBezTo>
                      <a:pt x="204" y="118"/>
                      <a:pt x="202" y="117"/>
                      <a:pt x="202" y="117"/>
                    </a:cubicBezTo>
                    <a:cubicBezTo>
                      <a:pt x="202" y="117"/>
                      <a:pt x="201" y="117"/>
                      <a:pt x="200" y="117"/>
                    </a:cubicBezTo>
                    <a:cubicBezTo>
                      <a:pt x="198" y="116"/>
                      <a:pt x="195" y="114"/>
                      <a:pt x="194" y="114"/>
                    </a:cubicBezTo>
                    <a:cubicBezTo>
                      <a:pt x="192" y="114"/>
                      <a:pt x="189" y="113"/>
                      <a:pt x="188" y="113"/>
                    </a:cubicBezTo>
                    <a:cubicBezTo>
                      <a:pt x="186" y="112"/>
                      <a:pt x="186" y="112"/>
                      <a:pt x="185" y="112"/>
                    </a:cubicBezTo>
                    <a:cubicBezTo>
                      <a:pt x="184" y="111"/>
                      <a:pt x="183" y="111"/>
                      <a:pt x="182" y="110"/>
                    </a:cubicBezTo>
                    <a:cubicBezTo>
                      <a:pt x="181" y="110"/>
                      <a:pt x="180" y="110"/>
                      <a:pt x="179" y="110"/>
                    </a:cubicBezTo>
                    <a:cubicBezTo>
                      <a:pt x="178" y="109"/>
                      <a:pt x="177" y="109"/>
                      <a:pt x="175" y="107"/>
                    </a:cubicBezTo>
                    <a:cubicBezTo>
                      <a:pt x="174" y="105"/>
                      <a:pt x="171" y="102"/>
                      <a:pt x="170" y="101"/>
                    </a:cubicBezTo>
                    <a:cubicBezTo>
                      <a:pt x="168" y="100"/>
                      <a:pt x="167" y="99"/>
                      <a:pt x="167" y="98"/>
                    </a:cubicBezTo>
                    <a:cubicBezTo>
                      <a:pt x="167" y="98"/>
                      <a:pt x="165" y="96"/>
                      <a:pt x="164" y="94"/>
                    </a:cubicBezTo>
                    <a:cubicBezTo>
                      <a:pt x="163" y="92"/>
                      <a:pt x="162" y="93"/>
                      <a:pt x="161" y="92"/>
                    </a:cubicBezTo>
                    <a:cubicBezTo>
                      <a:pt x="161" y="92"/>
                      <a:pt x="161" y="92"/>
                      <a:pt x="161" y="91"/>
                    </a:cubicBezTo>
                    <a:cubicBezTo>
                      <a:pt x="161" y="90"/>
                      <a:pt x="161" y="87"/>
                      <a:pt x="161" y="86"/>
                    </a:cubicBezTo>
                    <a:cubicBezTo>
                      <a:pt x="161" y="85"/>
                      <a:pt x="163" y="79"/>
                      <a:pt x="163" y="77"/>
                    </a:cubicBezTo>
                    <a:cubicBezTo>
                      <a:pt x="163" y="76"/>
                      <a:pt x="163" y="77"/>
                      <a:pt x="164" y="76"/>
                    </a:cubicBezTo>
                    <a:cubicBezTo>
                      <a:pt x="166" y="74"/>
                      <a:pt x="167" y="72"/>
                      <a:pt x="167" y="70"/>
                    </a:cubicBezTo>
                    <a:cubicBezTo>
                      <a:pt x="168" y="68"/>
                      <a:pt x="168" y="63"/>
                      <a:pt x="168" y="61"/>
                    </a:cubicBezTo>
                    <a:cubicBezTo>
                      <a:pt x="169" y="59"/>
                      <a:pt x="169" y="60"/>
                      <a:pt x="170" y="60"/>
                    </a:cubicBezTo>
                    <a:cubicBezTo>
                      <a:pt x="171" y="60"/>
                      <a:pt x="172" y="59"/>
                      <a:pt x="173" y="59"/>
                    </a:cubicBezTo>
                    <a:cubicBezTo>
                      <a:pt x="174" y="58"/>
                      <a:pt x="175" y="55"/>
                      <a:pt x="176" y="52"/>
                    </a:cubicBezTo>
                    <a:cubicBezTo>
                      <a:pt x="177" y="49"/>
                      <a:pt x="177" y="46"/>
                      <a:pt x="177" y="45"/>
                    </a:cubicBezTo>
                    <a:cubicBezTo>
                      <a:pt x="177" y="44"/>
                      <a:pt x="177" y="42"/>
                      <a:pt x="178" y="41"/>
                    </a:cubicBezTo>
                    <a:cubicBezTo>
                      <a:pt x="178" y="39"/>
                      <a:pt x="178" y="38"/>
                      <a:pt x="178" y="38"/>
                    </a:cubicBezTo>
                    <a:cubicBezTo>
                      <a:pt x="177" y="37"/>
                      <a:pt x="177" y="37"/>
                      <a:pt x="176" y="37"/>
                    </a:cubicBezTo>
                    <a:cubicBezTo>
                      <a:pt x="176" y="37"/>
                      <a:pt x="175" y="38"/>
                      <a:pt x="175" y="38"/>
                    </a:cubicBezTo>
                    <a:cubicBezTo>
                      <a:pt x="174" y="39"/>
                      <a:pt x="174" y="39"/>
                      <a:pt x="174" y="39"/>
                    </a:cubicBezTo>
                    <a:cubicBezTo>
                      <a:pt x="174" y="39"/>
                      <a:pt x="173" y="39"/>
                      <a:pt x="173" y="37"/>
                    </a:cubicBezTo>
                    <a:cubicBezTo>
                      <a:pt x="173" y="27"/>
                      <a:pt x="171" y="20"/>
                      <a:pt x="170" y="17"/>
                    </a:cubicBezTo>
                    <a:cubicBezTo>
                      <a:pt x="169" y="13"/>
                      <a:pt x="159" y="2"/>
                      <a:pt x="151" y="2"/>
                    </a:cubicBezTo>
                    <a:cubicBezTo>
                      <a:pt x="141" y="1"/>
                      <a:pt x="139" y="0"/>
                      <a:pt x="127" y="8"/>
                    </a:cubicBezTo>
                    <a:cubicBezTo>
                      <a:pt x="115" y="15"/>
                      <a:pt x="117" y="34"/>
                      <a:pt x="117" y="36"/>
                    </a:cubicBezTo>
                    <a:cubicBezTo>
                      <a:pt x="117" y="37"/>
                      <a:pt x="117" y="40"/>
                      <a:pt x="117" y="41"/>
                    </a:cubicBezTo>
                    <a:cubicBezTo>
                      <a:pt x="116" y="41"/>
                      <a:pt x="117" y="42"/>
                      <a:pt x="116" y="42"/>
                    </a:cubicBezTo>
                    <a:cubicBezTo>
                      <a:pt x="116" y="42"/>
                      <a:pt x="116" y="41"/>
                      <a:pt x="115" y="41"/>
                    </a:cubicBezTo>
                    <a:cubicBezTo>
                      <a:pt x="115" y="40"/>
                      <a:pt x="114" y="40"/>
                      <a:pt x="114" y="40"/>
                    </a:cubicBezTo>
                    <a:cubicBezTo>
                      <a:pt x="113" y="40"/>
                      <a:pt x="113" y="41"/>
                      <a:pt x="113" y="42"/>
                    </a:cubicBezTo>
                    <a:cubicBezTo>
                      <a:pt x="113" y="43"/>
                      <a:pt x="113" y="44"/>
                      <a:pt x="113" y="45"/>
                    </a:cubicBezTo>
                    <a:cubicBezTo>
                      <a:pt x="114" y="46"/>
                      <a:pt x="114" y="47"/>
                      <a:pt x="114" y="48"/>
                    </a:cubicBezTo>
                    <a:cubicBezTo>
                      <a:pt x="114" y="49"/>
                      <a:pt x="114" y="52"/>
                      <a:pt x="115" y="54"/>
                    </a:cubicBezTo>
                    <a:cubicBezTo>
                      <a:pt x="115" y="55"/>
                      <a:pt x="115" y="56"/>
                      <a:pt x="116" y="58"/>
                    </a:cubicBezTo>
                    <a:cubicBezTo>
                      <a:pt x="117" y="60"/>
                      <a:pt x="118" y="61"/>
                      <a:pt x="119" y="61"/>
                    </a:cubicBezTo>
                    <a:cubicBezTo>
                      <a:pt x="120" y="62"/>
                      <a:pt x="121" y="62"/>
                      <a:pt x="121" y="62"/>
                    </a:cubicBezTo>
                    <a:cubicBezTo>
                      <a:pt x="122" y="62"/>
                      <a:pt x="122" y="62"/>
                      <a:pt x="122" y="62"/>
                    </a:cubicBezTo>
                    <a:cubicBezTo>
                      <a:pt x="122" y="63"/>
                      <a:pt x="122" y="65"/>
                      <a:pt x="123" y="68"/>
                    </a:cubicBezTo>
                    <a:cubicBezTo>
                      <a:pt x="123" y="71"/>
                      <a:pt x="124" y="72"/>
                      <a:pt x="124" y="72"/>
                    </a:cubicBezTo>
                    <a:cubicBezTo>
                      <a:pt x="124" y="73"/>
                      <a:pt x="124" y="73"/>
                      <a:pt x="124" y="75"/>
                    </a:cubicBezTo>
                    <a:cubicBezTo>
                      <a:pt x="125" y="77"/>
                      <a:pt x="124" y="79"/>
                      <a:pt x="124" y="80"/>
                    </a:cubicBezTo>
                    <a:cubicBezTo>
                      <a:pt x="124" y="82"/>
                      <a:pt x="123" y="83"/>
                      <a:pt x="123" y="83"/>
                    </a:cubicBezTo>
                    <a:cubicBezTo>
                      <a:pt x="123" y="83"/>
                      <a:pt x="123" y="83"/>
                      <a:pt x="122" y="82"/>
                    </a:cubicBezTo>
                    <a:cubicBezTo>
                      <a:pt x="121" y="82"/>
                      <a:pt x="121" y="82"/>
                      <a:pt x="119" y="83"/>
                    </a:cubicBezTo>
                    <a:cubicBezTo>
                      <a:pt x="117" y="83"/>
                      <a:pt x="114" y="85"/>
                      <a:pt x="112" y="86"/>
                    </a:cubicBezTo>
                    <a:cubicBezTo>
                      <a:pt x="109" y="87"/>
                      <a:pt x="106" y="89"/>
                      <a:pt x="105" y="90"/>
                    </a:cubicBezTo>
                    <a:cubicBezTo>
                      <a:pt x="103" y="90"/>
                      <a:pt x="103" y="90"/>
                      <a:pt x="102" y="91"/>
                    </a:cubicBezTo>
                    <a:cubicBezTo>
                      <a:pt x="101" y="92"/>
                      <a:pt x="101" y="91"/>
                      <a:pt x="101" y="91"/>
                    </a:cubicBezTo>
                    <a:cubicBezTo>
                      <a:pt x="100" y="91"/>
                      <a:pt x="99" y="91"/>
                      <a:pt x="98" y="91"/>
                    </a:cubicBezTo>
                    <a:cubicBezTo>
                      <a:pt x="97" y="91"/>
                      <a:pt x="97" y="91"/>
                      <a:pt x="96" y="91"/>
                    </a:cubicBezTo>
                    <a:cubicBezTo>
                      <a:pt x="95" y="92"/>
                      <a:pt x="95" y="92"/>
                      <a:pt x="94" y="92"/>
                    </a:cubicBezTo>
                    <a:cubicBezTo>
                      <a:pt x="93" y="92"/>
                      <a:pt x="90" y="91"/>
                      <a:pt x="88" y="91"/>
                    </a:cubicBezTo>
                    <a:cubicBezTo>
                      <a:pt x="86" y="91"/>
                      <a:pt x="82" y="91"/>
                      <a:pt x="81" y="91"/>
                    </a:cubicBezTo>
                    <a:cubicBezTo>
                      <a:pt x="80" y="91"/>
                      <a:pt x="79" y="91"/>
                      <a:pt x="78" y="91"/>
                    </a:cubicBezTo>
                    <a:cubicBezTo>
                      <a:pt x="77" y="91"/>
                      <a:pt x="75" y="91"/>
                      <a:pt x="73" y="92"/>
                    </a:cubicBezTo>
                    <a:cubicBezTo>
                      <a:pt x="72" y="93"/>
                      <a:pt x="70" y="95"/>
                      <a:pt x="69" y="95"/>
                    </a:cubicBezTo>
                    <a:cubicBezTo>
                      <a:pt x="69" y="96"/>
                      <a:pt x="68" y="98"/>
                      <a:pt x="68" y="99"/>
                    </a:cubicBezTo>
                    <a:cubicBezTo>
                      <a:pt x="67" y="99"/>
                      <a:pt x="67" y="103"/>
                      <a:pt x="67" y="104"/>
                    </a:cubicBezTo>
                    <a:cubicBezTo>
                      <a:pt x="67" y="106"/>
                      <a:pt x="67" y="105"/>
                      <a:pt x="66" y="108"/>
                    </a:cubicBezTo>
                    <a:cubicBezTo>
                      <a:pt x="65" y="112"/>
                      <a:pt x="64" y="118"/>
                      <a:pt x="63" y="121"/>
                    </a:cubicBezTo>
                    <a:cubicBezTo>
                      <a:pt x="63" y="123"/>
                      <a:pt x="61" y="130"/>
                      <a:pt x="61" y="134"/>
                    </a:cubicBezTo>
                    <a:cubicBezTo>
                      <a:pt x="60" y="138"/>
                      <a:pt x="59" y="144"/>
                      <a:pt x="58" y="147"/>
                    </a:cubicBezTo>
                    <a:cubicBezTo>
                      <a:pt x="58" y="151"/>
                      <a:pt x="57" y="157"/>
                      <a:pt x="57" y="160"/>
                    </a:cubicBezTo>
                    <a:cubicBezTo>
                      <a:pt x="57" y="164"/>
                      <a:pt x="58" y="171"/>
                      <a:pt x="58" y="175"/>
                    </a:cubicBezTo>
                    <a:cubicBezTo>
                      <a:pt x="58" y="178"/>
                      <a:pt x="59" y="184"/>
                      <a:pt x="60" y="186"/>
                    </a:cubicBezTo>
                    <a:cubicBezTo>
                      <a:pt x="61" y="189"/>
                      <a:pt x="61" y="191"/>
                      <a:pt x="61" y="192"/>
                    </a:cubicBezTo>
                    <a:cubicBezTo>
                      <a:pt x="62" y="192"/>
                      <a:pt x="62" y="194"/>
                      <a:pt x="62" y="194"/>
                    </a:cubicBezTo>
                    <a:cubicBezTo>
                      <a:pt x="63" y="195"/>
                      <a:pt x="63" y="195"/>
                      <a:pt x="64" y="196"/>
                    </a:cubicBezTo>
                    <a:cubicBezTo>
                      <a:pt x="65" y="197"/>
                      <a:pt x="64" y="197"/>
                      <a:pt x="65" y="197"/>
                    </a:cubicBezTo>
                    <a:cubicBezTo>
                      <a:pt x="65" y="198"/>
                      <a:pt x="65" y="199"/>
                      <a:pt x="66" y="199"/>
                    </a:cubicBezTo>
                    <a:cubicBezTo>
                      <a:pt x="66" y="199"/>
                      <a:pt x="66" y="199"/>
                      <a:pt x="67" y="199"/>
                    </a:cubicBezTo>
                    <a:cubicBezTo>
                      <a:pt x="67" y="199"/>
                      <a:pt x="68" y="200"/>
                      <a:pt x="69" y="201"/>
                    </a:cubicBezTo>
                    <a:cubicBezTo>
                      <a:pt x="69" y="201"/>
                      <a:pt x="69" y="201"/>
                      <a:pt x="69" y="201"/>
                    </a:cubicBezTo>
                    <a:cubicBezTo>
                      <a:pt x="69" y="202"/>
                      <a:pt x="70" y="204"/>
                      <a:pt x="70" y="204"/>
                    </a:cubicBezTo>
                    <a:cubicBezTo>
                      <a:pt x="70" y="205"/>
                      <a:pt x="70" y="205"/>
                      <a:pt x="70" y="207"/>
                    </a:cubicBezTo>
                    <a:cubicBezTo>
                      <a:pt x="70" y="208"/>
                      <a:pt x="70" y="208"/>
                      <a:pt x="71" y="208"/>
                    </a:cubicBezTo>
                    <a:cubicBezTo>
                      <a:pt x="72" y="208"/>
                      <a:pt x="72" y="208"/>
                      <a:pt x="72" y="208"/>
                    </a:cubicBezTo>
                    <a:cubicBezTo>
                      <a:pt x="73" y="208"/>
                      <a:pt x="73" y="208"/>
                      <a:pt x="73" y="208"/>
                    </a:cubicBezTo>
                    <a:cubicBezTo>
                      <a:pt x="73" y="209"/>
                      <a:pt x="73" y="210"/>
                      <a:pt x="74" y="210"/>
                    </a:cubicBezTo>
                    <a:cubicBezTo>
                      <a:pt x="74" y="210"/>
                      <a:pt x="75" y="210"/>
                      <a:pt x="75" y="209"/>
                    </a:cubicBezTo>
                    <a:cubicBezTo>
                      <a:pt x="76" y="209"/>
                      <a:pt x="76" y="209"/>
                      <a:pt x="76" y="210"/>
                    </a:cubicBezTo>
                    <a:cubicBezTo>
                      <a:pt x="76" y="211"/>
                      <a:pt x="77" y="213"/>
                      <a:pt x="77" y="215"/>
                    </a:cubicBezTo>
                    <a:cubicBezTo>
                      <a:pt x="77" y="218"/>
                      <a:pt x="77" y="218"/>
                      <a:pt x="77" y="219"/>
                    </a:cubicBezTo>
                    <a:cubicBezTo>
                      <a:pt x="77" y="220"/>
                      <a:pt x="77" y="223"/>
                      <a:pt x="77" y="224"/>
                    </a:cubicBezTo>
                    <a:cubicBezTo>
                      <a:pt x="77" y="225"/>
                      <a:pt x="77" y="225"/>
                      <a:pt x="76" y="225"/>
                    </a:cubicBezTo>
                    <a:cubicBezTo>
                      <a:pt x="76" y="226"/>
                      <a:pt x="75" y="226"/>
                      <a:pt x="74" y="226"/>
                    </a:cubicBezTo>
                    <a:cubicBezTo>
                      <a:pt x="74" y="227"/>
                      <a:pt x="73" y="227"/>
                      <a:pt x="73" y="228"/>
                    </a:cubicBezTo>
                    <a:cubicBezTo>
                      <a:pt x="73" y="229"/>
                      <a:pt x="73" y="231"/>
                      <a:pt x="73" y="233"/>
                    </a:cubicBezTo>
                    <a:cubicBezTo>
                      <a:pt x="73" y="235"/>
                      <a:pt x="73" y="238"/>
                      <a:pt x="73" y="239"/>
                    </a:cubicBezTo>
                    <a:cubicBezTo>
                      <a:pt x="73" y="239"/>
                      <a:pt x="73" y="239"/>
                      <a:pt x="72" y="241"/>
                    </a:cubicBezTo>
                    <a:cubicBezTo>
                      <a:pt x="72" y="243"/>
                      <a:pt x="72" y="250"/>
                      <a:pt x="72" y="252"/>
                    </a:cubicBezTo>
                    <a:cubicBezTo>
                      <a:pt x="72" y="253"/>
                      <a:pt x="71" y="259"/>
                      <a:pt x="70" y="262"/>
                    </a:cubicBezTo>
                    <a:cubicBezTo>
                      <a:pt x="70" y="264"/>
                      <a:pt x="69" y="269"/>
                      <a:pt x="69" y="271"/>
                    </a:cubicBezTo>
                    <a:cubicBezTo>
                      <a:pt x="69" y="273"/>
                      <a:pt x="69" y="282"/>
                      <a:pt x="69" y="284"/>
                    </a:cubicBezTo>
                    <a:cubicBezTo>
                      <a:pt x="69" y="286"/>
                      <a:pt x="68" y="295"/>
                      <a:pt x="68" y="297"/>
                    </a:cubicBezTo>
                    <a:cubicBezTo>
                      <a:pt x="67" y="298"/>
                      <a:pt x="67" y="301"/>
                      <a:pt x="67" y="303"/>
                    </a:cubicBezTo>
                    <a:cubicBezTo>
                      <a:pt x="67" y="304"/>
                      <a:pt x="67" y="304"/>
                      <a:pt x="68" y="304"/>
                    </a:cubicBezTo>
                    <a:cubicBezTo>
                      <a:pt x="69" y="304"/>
                      <a:pt x="69" y="304"/>
                      <a:pt x="70" y="304"/>
                    </a:cubicBezTo>
                    <a:cubicBezTo>
                      <a:pt x="71" y="304"/>
                      <a:pt x="70" y="304"/>
                      <a:pt x="70" y="305"/>
                    </a:cubicBezTo>
                    <a:cubicBezTo>
                      <a:pt x="70" y="305"/>
                      <a:pt x="70" y="306"/>
                      <a:pt x="69" y="308"/>
                    </a:cubicBezTo>
                    <a:cubicBezTo>
                      <a:pt x="69" y="309"/>
                      <a:pt x="68" y="310"/>
                      <a:pt x="68" y="311"/>
                    </a:cubicBezTo>
                    <a:cubicBezTo>
                      <a:pt x="68" y="312"/>
                      <a:pt x="67" y="313"/>
                      <a:pt x="67" y="314"/>
                    </a:cubicBezTo>
                    <a:cubicBezTo>
                      <a:pt x="67" y="314"/>
                      <a:pt x="67" y="315"/>
                      <a:pt x="67" y="316"/>
                    </a:cubicBezTo>
                    <a:cubicBezTo>
                      <a:pt x="67" y="316"/>
                      <a:pt x="66" y="317"/>
                      <a:pt x="67" y="318"/>
                    </a:cubicBezTo>
                    <a:cubicBezTo>
                      <a:pt x="67" y="318"/>
                      <a:pt x="67" y="320"/>
                      <a:pt x="67" y="322"/>
                    </a:cubicBezTo>
                    <a:cubicBezTo>
                      <a:pt x="66" y="324"/>
                      <a:pt x="66" y="324"/>
                      <a:pt x="65" y="325"/>
                    </a:cubicBezTo>
                    <a:cubicBezTo>
                      <a:pt x="65" y="326"/>
                      <a:pt x="65" y="327"/>
                      <a:pt x="65" y="328"/>
                    </a:cubicBezTo>
                    <a:cubicBezTo>
                      <a:pt x="65" y="328"/>
                      <a:pt x="66" y="329"/>
                      <a:pt x="66" y="330"/>
                    </a:cubicBezTo>
                    <a:cubicBezTo>
                      <a:pt x="66" y="330"/>
                      <a:pt x="65" y="331"/>
                      <a:pt x="65" y="331"/>
                    </a:cubicBezTo>
                    <a:cubicBezTo>
                      <a:pt x="65" y="332"/>
                      <a:pt x="65" y="335"/>
                      <a:pt x="65" y="336"/>
                    </a:cubicBezTo>
                    <a:cubicBezTo>
                      <a:pt x="65" y="336"/>
                      <a:pt x="64" y="337"/>
                      <a:pt x="64" y="339"/>
                    </a:cubicBezTo>
                    <a:cubicBezTo>
                      <a:pt x="63" y="340"/>
                      <a:pt x="63" y="341"/>
                      <a:pt x="63" y="342"/>
                    </a:cubicBezTo>
                    <a:cubicBezTo>
                      <a:pt x="64" y="343"/>
                      <a:pt x="63" y="344"/>
                      <a:pt x="63" y="346"/>
                    </a:cubicBezTo>
                    <a:cubicBezTo>
                      <a:pt x="63" y="347"/>
                      <a:pt x="62" y="349"/>
                      <a:pt x="62" y="349"/>
                    </a:cubicBezTo>
                    <a:cubicBezTo>
                      <a:pt x="62" y="350"/>
                      <a:pt x="62" y="353"/>
                      <a:pt x="61" y="355"/>
                    </a:cubicBezTo>
                    <a:cubicBezTo>
                      <a:pt x="61" y="358"/>
                      <a:pt x="59" y="366"/>
                      <a:pt x="59" y="370"/>
                    </a:cubicBezTo>
                    <a:cubicBezTo>
                      <a:pt x="59" y="373"/>
                      <a:pt x="58" y="377"/>
                      <a:pt x="58" y="382"/>
                    </a:cubicBezTo>
                    <a:cubicBezTo>
                      <a:pt x="57" y="387"/>
                      <a:pt x="57" y="391"/>
                      <a:pt x="57" y="394"/>
                    </a:cubicBezTo>
                    <a:cubicBezTo>
                      <a:pt x="56" y="396"/>
                      <a:pt x="56" y="407"/>
                      <a:pt x="56" y="412"/>
                    </a:cubicBezTo>
                    <a:cubicBezTo>
                      <a:pt x="56" y="416"/>
                      <a:pt x="56" y="422"/>
                      <a:pt x="56" y="423"/>
                    </a:cubicBezTo>
                    <a:cubicBezTo>
                      <a:pt x="56" y="424"/>
                      <a:pt x="56" y="425"/>
                      <a:pt x="55" y="425"/>
                    </a:cubicBezTo>
                    <a:cubicBezTo>
                      <a:pt x="55" y="426"/>
                      <a:pt x="55" y="428"/>
                      <a:pt x="55" y="431"/>
                    </a:cubicBezTo>
                    <a:cubicBezTo>
                      <a:pt x="54" y="433"/>
                      <a:pt x="53" y="440"/>
                      <a:pt x="53" y="441"/>
                    </a:cubicBezTo>
                    <a:cubicBezTo>
                      <a:pt x="53" y="442"/>
                      <a:pt x="53" y="444"/>
                      <a:pt x="52" y="446"/>
                    </a:cubicBezTo>
                    <a:cubicBezTo>
                      <a:pt x="51" y="448"/>
                      <a:pt x="50" y="452"/>
                      <a:pt x="49" y="453"/>
                    </a:cubicBezTo>
                    <a:cubicBezTo>
                      <a:pt x="49" y="454"/>
                      <a:pt x="48" y="459"/>
                      <a:pt x="47" y="462"/>
                    </a:cubicBezTo>
                    <a:cubicBezTo>
                      <a:pt x="47" y="465"/>
                      <a:pt x="46" y="469"/>
                      <a:pt x="46" y="470"/>
                    </a:cubicBezTo>
                    <a:cubicBezTo>
                      <a:pt x="46" y="472"/>
                      <a:pt x="45" y="472"/>
                      <a:pt x="45" y="473"/>
                    </a:cubicBezTo>
                    <a:cubicBezTo>
                      <a:pt x="44" y="475"/>
                      <a:pt x="44" y="476"/>
                      <a:pt x="44" y="477"/>
                    </a:cubicBezTo>
                    <a:cubicBezTo>
                      <a:pt x="44" y="478"/>
                      <a:pt x="44" y="479"/>
                      <a:pt x="44" y="481"/>
                    </a:cubicBezTo>
                    <a:cubicBezTo>
                      <a:pt x="43" y="482"/>
                      <a:pt x="43" y="485"/>
                      <a:pt x="42" y="487"/>
                    </a:cubicBezTo>
                    <a:cubicBezTo>
                      <a:pt x="42" y="489"/>
                      <a:pt x="41" y="493"/>
                      <a:pt x="40" y="495"/>
                    </a:cubicBezTo>
                    <a:cubicBezTo>
                      <a:pt x="40" y="497"/>
                      <a:pt x="39" y="500"/>
                      <a:pt x="39" y="502"/>
                    </a:cubicBezTo>
                    <a:cubicBezTo>
                      <a:pt x="38" y="504"/>
                      <a:pt x="38" y="508"/>
                      <a:pt x="38" y="510"/>
                    </a:cubicBezTo>
                    <a:cubicBezTo>
                      <a:pt x="38" y="511"/>
                      <a:pt x="36" y="516"/>
                      <a:pt x="36" y="519"/>
                    </a:cubicBezTo>
                    <a:cubicBezTo>
                      <a:pt x="35" y="523"/>
                      <a:pt x="33" y="530"/>
                      <a:pt x="33" y="533"/>
                    </a:cubicBezTo>
                    <a:cubicBezTo>
                      <a:pt x="32" y="535"/>
                      <a:pt x="31" y="539"/>
                      <a:pt x="31" y="541"/>
                    </a:cubicBezTo>
                    <a:cubicBezTo>
                      <a:pt x="30" y="542"/>
                      <a:pt x="29" y="546"/>
                      <a:pt x="29" y="547"/>
                    </a:cubicBezTo>
                    <a:cubicBezTo>
                      <a:pt x="29" y="548"/>
                      <a:pt x="29" y="549"/>
                      <a:pt x="28" y="550"/>
                    </a:cubicBezTo>
                    <a:cubicBezTo>
                      <a:pt x="28" y="551"/>
                      <a:pt x="27" y="554"/>
                      <a:pt x="26" y="555"/>
                    </a:cubicBezTo>
                    <a:cubicBezTo>
                      <a:pt x="26" y="557"/>
                      <a:pt x="24" y="564"/>
                      <a:pt x="23" y="567"/>
                    </a:cubicBezTo>
                    <a:cubicBezTo>
                      <a:pt x="22" y="570"/>
                      <a:pt x="21" y="572"/>
                      <a:pt x="20" y="575"/>
                    </a:cubicBezTo>
                    <a:cubicBezTo>
                      <a:pt x="19" y="577"/>
                      <a:pt x="18" y="580"/>
                      <a:pt x="18" y="581"/>
                    </a:cubicBezTo>
                    <a:cubicBezTo>
                      <a:pt x="18" y="583"/>
                      <a:pt x="18" y="587"/>
                      <a:pt x="18" y="588"/>
                    </a:cubicBezTo>
                    <a:cubicBezTo>
                      <a:pt x="18" y="589"/>
                      <a:pt x="18" y="593"/>
                      <a:pt x="18" y="594"/>
                    </a:cubicBezTo>
                    <a:cubicBezTo>
                      <a:pt x="17" y="595"/>
                      <a:pt x="17" y="598"/>
                      <a:pt x="17" y="599"/>
                    </a:cubicBezTo>
                    <a:cubicBezTo>
                      <a:pt x="17" y="600"/>
                      <a:pt x="17" y="601"/>
                      <a:pt x="17" y="602"/>
                    </a:cubicBezTo>
                    <a:cubicBezTo>
                      <a:pt x="17" y="602"/>
                      <a:pt x="16" y="603"/>
                      <a:pt x="17" y="603"/>
                    </a:cubicBezTo>
                    <a:cubicBezTo>
                      <a:pt x="17" y="604"/>
                      <a:pt x="17" y="604"/>
                      <a:pt x="16" y="604"/>
                    </a:cubicBezTo>
                    <a:cubicBezTo>
                      <a:pt x="15" y="605"/>
                      <a:pt x="15" y="607"/>
                      <a:pt x="15" y="607"/>
                    </a:cubicBezTo>
                    <a:cubicBezTo>
                      <a:pt x="15" y="608"/>
                      <a:pt x="15" y="608"/>
                      <a:pt x="15" y="608"/>
                    </a:cubicBezTo>
                    <a:cubicBezTo>
                      <a:pt x="14" y="609"/>
                      <a:pt x="14" y="609"/>
                      <a:pt x="13" y="609"/>
                    </a:cubicBezTo>
                    <a:cubicBezTo>
                      <a:pt x="13" y="609"/>
                      <a:pt x="12" y="610"/>
                      <a:pt x="11" y="611"/>
                    </a:cubicBezTo>
                    <a:cubicBezTo>
                      <a:pt x="11" y="611"/>
                      <a:pt x="11" y="612"/>
                      <a:pt x="11" y="612"/>
                    </a:cubicBezTo>
                    <a:cubicBezTo>
                      <a:pt x="10" y="613"/>
                      <a:pt x="10" y="613"/>
                      <a:pt x="10" y="613"/>
                    </a:cubicBezTo>
                    <a:cubicBezTo>
                      <a:pt x="9" y="613"/>
                      <a:pt x="8" y="614"/>
                      <a:pt x="8" y="614"/>
                    </a:cubicBezTo>
                    <a:cubicBezTo>
                      <a:pt x="8" y="615"/>
                      <a:pt x="7" y="615"/>
                      <a:pt x="7" y="615"/>
                    </a:cubicBezTo>
                    <a:cubicBezTo>
                      <a:pt x="7" y="616"/>
                      <a:pt x="6" y="616"/>
                      <a:pt x="5" y="617"/>
                    </a:cubicBezTo>
                    <a:cubicBezTo>
                      <a:pt x="5" y="618"/>
                      <a:pt x="5" y="618"/>
                      <a:pt x="4" y="618"/>
                    </a:cubicBezTo>
                    <a:cubicBezTo>
                      <a:pt x="4" y="618"/>
                      <a:pt x="3" y="619"/>
                      <a:pt x="3" y="620"/>
                    </a:cubicBezTo>
                    <a:cubicBezTo>
                      <a:pt x="2" y="621"/>
                      <a:pt x="1" y="622"/>
                      <a:pt x="1" y="623"/>
                    </a:cubicBezTo>
                    <a:cubicBezTo>
                      <a:pt x="0" y="623"/>
                      <a:pt x="1" y="623"/>
                      <a:pt x="1" y="623"/>
                    </a:cubicBezTo>
                    <a:cubicBezTo>
                      <a:pt x="1" y="624"/>
                      <a:pt x="1" y="624"/>
                      <a:pt x="1" y="625"/>
                    </a:cubicBezTo>
                    <a:cubicBezTo>
                      <a:pt x="2" y="625"/>
                      <a:pt x="2" y="625"/>
                      <a:pt x="2" y="625"/>
                    </a:cubicBezTo>
                    <a:cubicBezTo>
                      <a:pt x="2" y="626"/>
                      <a:pt x="2" y="627"/>
                      <a:pt x="2" y="627"/>
                    </a:cubicBezTo>
                    <a:cubicBezTo>
                      <a:pt x="3" y="627"/>
                      <a:pt x="3" y="628"/>
                      <a:pt x="3" y="628"/>
                    </a:cubicBezTo>
                    <a:cubicBezTo>
                      <a:pt x="3" y="629"/>
                      <a:pt x="5" y="629"/>
                      <a:pt x="6" y="629"/>
                    </a:cubicBezTo>
                    <a:cubicBezTo>
                      <a:pt x="8" y="630"/>
                      <a:pt x="10" y="630"/>
                      <a:pt x="12" y="630"/>
                    </a:cubicBezTo>
                    <a:cubicBezTo>
                      <a:pt x="14" y="630"/>
                      <a:pt x="17" y="630"/>
                      <a:pt x="19" y="629"/>
                    </a:cubicBezTo>
                    <a:cubicBezTo>
                      <a:pt x="21" y="629"/>
                      <a:pt x="25" y="628"/>
                      <a:pt x="27" y="627"/>
                    </a:cubicBezTo>
                    <a:cubicBezTo>
                      <a:pt x="29" y="626"/>
                      <a:pt x="31" y="626"/>
                      <a:pt x="33" y="625"/>
                    </a:cubicBezTo>
                    <a:cubicBezTo>
                      <a:pt x="35" y="625"/>
                      <a:pt x="37" y="624"/>
                      <a:pt x="38" y="623"/>
                    </a:cubicBezTo>
                    <a:cubicBezTo>
                      <a:pt x="39" y="622"/>
                      <a:pt x="38" y="619"/>
                      <a:pt x="38" y="618"/>
                    </a:cubicBezTo>
                    <a:cubicBezTo>
                      <a:pt x="38" y="616"/>
                      <a:pt x="39" y="615"/>
                      <a:pt x="39" y="614"/>
                    </a:cubicBezTo>
                    <a:cubicBezTo>
                      <a:pt x="39" y="614"/>
                      <a:pt x="39" y="613"/>
                      <a:pt x="39" y="613"/>
                    </a:cubicBezTo>
                    <a:cubicBezTo>
                      <a:pt x="39" y="612"/>
                      <a:pt x="40" y="610"/>
                      <a:pt x="41" y="609"/>
                    </a:cubicBezTo>
                    <a:cubicBezTo>
                      <a:pt x="41" y="609"/>
                      <a:pt x="41" y="609"/>
                      <a:pt x="42" y="609"/>
                    </a:cubicBezTo>
                    <a:cubicBezTo>
                      <a:pt x="42" y="609"/>
                      <a:pt x="47" y="610"/>
                      <a:pt x="47" y="610"/>
                    </a:cubicBezTo>
                    <a:cubicBezTo>
                      <a:pt x="48" y="610"/>
                      <a:pt x="47" y="610"/>
                      <a:pt x="47" y="611"/>
                    </a:cubicBezTo>
                    <a:cubicBezTo>
                      <a:pt x="47" y="612"/>
                      <a:pt x="47" y="613"/>
                      <a:pt x="47" y="613"/>
                    </a:cubicBezTo>
                    <a:cubicBezTo>
                      <a:pt x="47" y="613"/>
                      <a:pt x="47" y="614"/>
                      <a:pt x="47" y="615"/>
                    </a:cubicBezTo>
                    <a:cubicBezTo>
                      <a:pt x="47" y="615"/>
                      <a:pt x="47" y="615"/>
                      <a:pt x="49" y="616"/>
                    </a:cubicBezTo>
                    <a:cubicBezTo>
                      <a:pt x="50" y="616"/>
                      <a:pt x="54" y="617"/>
                      <a:pt x="55" y="617"/>
                    </a:cubicBezTo>
                    <a:cubicBezTo>
                      <a:pt x="56" y="617"/>
                      <a:pt x="58" y="616"/>
                      <a:pt x="58" y="616"/>
                    </a:cubicBezTo>
                    <a:cubicBezTo>
                      <a:pt x="59" y="616"/>
                      <a:pt x="58" y="615"/>
                      <a:pt x="58" y="615"/>
                    </a:cubicBezTo>
                    <a:cubicBezTo>
                      <a:pt x="58" y="614"/>
                      <a:pt x="58" y="613"/>
                      <a:pt x="58" y="613"/>
                    </a:cubicBezTo>
                    <a:cubicBezTo>
                      <a:pt x="58" y="612"/>
                      <a:pt x="58" y="612"/>
                      <a:pt x="58" y="613"/>
                    </a:cubicBezTo>
                    <a:cubicBezTo>
                      <a:pt x="59" y="613"/>
                      <a:pt x="61" y="613"/>
                      <a:pt x="63" y="613"/>
                    </a:cubicBezTo>
                    <a:cubicBezTo>
                      <a:pt x="64" y="614"/>
                      <a:pt x="70" y="615"/>
                      <a:pt x="72" y="615"/>
                    </a:cubicBezTo>
                    <a:cubicBezTo>
                      <a:pt x="74" y="615"/>
                      <a:pt x="76" y="615"/>
                      <a:pt x="77" y="616"/>
                    </a:cubicBezTo>
                    <a:cubicBezTo>
                      <a:pt x="78" y="616"/>
                      <a:pt x="78" y="616"/>
                      <a:pt x="78" y="616"/>
                    </a:cubicBezTo>
                    <a:cubicBezTo>
                      <a:pt x="78" y="616"/>
                      <a:pt x="80" y="616"/>
                      <a:pt x="81" y="616"/>
                    </a:cubicBezTo>
                    <a:cubicBezTo>
                      <a:pt x="82" y="616"/>
                      <a:pt x="82" y="617"/>
                      <a:pt x="82" y="617"/>
                    </a:cubicBezTo>
                    <a:cubicBezTo>
                      <a:pt x="83" y="617"/>
                      <a:pt x="83" y="617"/>
                      <a:pt x="84" y="617"/>
                    </a:cubicBezTo>
                    <a:cubicBezTo>
                      <a:pt x="84" y="617"/>
                      <a:pt x="85" y="616"/>
                      <a:pt x="85" y="615"/>
                    </a:cubicBezTo>
                    <a:cubicBezTo>
                      <a:pt x="86" y="614"/>
                      <a:pt x="86" y="614"/>
                      <a:pt x="86" y="613"/>
                    </a:cubicBezTo>
                    <a:cubicBezTo>
                      <a:pt x="86" y="611"/>
                      <a:pt x="86" y="609"/>
                      <a:pt x="86" y="609"/>
                    </a:cubicBezTo>
                    <a:cubicBezTo>
                      <a:pt x="86" y="608"/>
                      <a:pt x="86" y="607"/>
                      <a:pt x="86" y="606"/>
                    </a:cubicBezTo>
                    <a:cubicBezTo>
                      <a:pt x="86" y="605"/>
                      <a:pt x="86" y="604"/>
                      <a:pt x="86" y="603"/>
                    </a:cubicBezTo>
                    <a:cubicBezTo>
                      <a:pt x="86" y="602"/>
                      <a:pt x="88" y="589"/>
                      <a:pt x="88" y="586"/>
                    </a:cubicBezTo>
                    <a:cubicBezTo>
                      <a:pt x="89" y="580"/>
                      <a:pt x="90" y="572"/>
                      <a:pt x="91" y="570"/>
                    </a:cubicBezTo>
                    <a:cubicBezTo>
                      <a:pt x="91" y="568"/>
                      <a:pt x="93" y="555"/>
                      <a:pt x="93" y="552"/>
                    </a:cubicBezTo>
                    <a:cubicBezTo>
                      <a:pt x="93" y="550"/>
                      <a:pt x="95" y="536"/>
                      <a:pt x="95" y="533"/>
                    </a:cubicBezTo>
                    <a:cubicBezTo>
                      <a:pt x="96" y="531"/>
                      <a:pt x="96" y="523"/>
                      <a:pt x="96" y="521"/>
                    </a:cubicBezTo>
                    <a:cubicBezTo>
                      <a:pt x="97" y="519"/>
                      <a:pt x="97" y="508"/>
                      <a:pt x="98" y="506"/>
                    </a:cubicBezTo>
                    <a:cubicBezTo>
                      <a:pt x="98" y="504"/>
                      <a:pt x="98" y="495"/>
                      <a:pt x="98" y="494"/>
                    </a:cubicBezTo>
                    <a:cubicBezTo>
                      <a:pt x="98" y="492"/>
                      <a:pt x="99" y="483"/>
                      <a:pt x="99" y="482"/>
                    </a:cubicBezTo>
                    <a:cubicBezTo>
                      <a:pt x="99" y="480"/>
                      <a:pt x="99" y="474"/>
                      <a:pt x="99" y="473"/>
                    </a:cubicBezTo>
                    <a:cubicBezTo>
                      <a:pt x="99" y="472"/>
                      <a:pt x="100" y="467"/>
                      <a:pt x="100" y="464"/>
                    </a:cubicBezTo>
                    <a:cubicBezTo>
                      <a:pt x="100" y="462"/>
                      <a:pt x="100" y="461"/>
                      <a:pt x="100" y="460"/>
                    </a:cubicBezTo>
                    <a:cubicBezTo>
                      <a:pt x="100" y="459"/>
                      <a:pt x="101" y="455"/>
                      <a:pt x="101" y="454"/>
                    </a:cubicBezTo>
                    <a:cubicBezTo>
                      <a:pt x="101" y="454"/>
                      <a:pt x="101" y="453"/>
                      <a:pt x="101" y="452"/>
                    </a:cubicBezTo>
                    <a:cubicBezTo>
                      <a:pt x="101" y="452"/>
                      <a:pt x="101" y="450"/>
                      <a:pt x="102" y="449"/>
                    </a:cubicBezTo>
                    <a:cubicBezTo>
                      <a:pt x="102" y="447"/>
                      <a:pt x="102" y="444"/>
                      <a:pt x="102" y="442"/>
                    </a:cubicBezTo>
                    <a:cubicBezTo>
                      <a:pt x="102" y="441"/>
                      <a:pt x="103" y="435"/>
                      <a:pt x="103" y="434"/>
                    </a:cubicBezTo>
                    <a:cubicBezTo>
                      <a:pt x="104" y="432"/>
                      <a:pt x="104" y="431"/>
                      <a:pt x="104" y="430"/>
                    </a:cubicBezTo>
                    <a:cubicBezTo>
                      <a:pt x="104" y="429"/>
                      <a:pt x="104" y="429"/>
                      <a:pt x="104" y="427"/>
                    </a:cubicBezTo>
                    <a:cubicBezTo>
                      <a:pt x="104" y="426"/>
                      <a:pt x="104" y="426"/>
                      <a:pt x="104" y="425"/>
                    </a:cubicBezTo>
                    <a:cubicBezTo>
                      <a:pt x="105" y="424"/>
                      <a:pt x="106" y="421"/>
                      <a:pt x="106" y="419"/>
                    </a:cubicBezTo>
                    <a:cubicBezTo>
                      <a:pt x="107" y="417"/>
                      <a:pt x="108" y="413"/>
                      <a:pt x="108" y="412"/>
                    </a:cubicBezTo>
                    <a:cubicBezTo>
                      <a:pt x="108" y="410"/>
                      <a:pt x="109" y="406"/>
                      <a:pt x="109" y="405"/>
                    </a:cubicBezTo>
                    <a:cubicBezTo>
                      <a:pt x="109" y="405"/>
                      <a:pt x="109" y="405"/>
                      <a:pt x="110" y="404"/>
                    </a:cubicBezTo>
                    <a:cubicBezTo>
                      <a:pt x="110" y="403"/>
                      <a:pt x="111" y="400"/>
                      <a:pt x="112" y="399"/>
                    </a:cubicBezTo>
                    <a:cubicBezTo>
                      <a:pt x="112" y="397"/>
                      <a:pt x="113" y="395"/>
                      <a:pt x="113" y="394"/>
                    </a:cubicBezTo>
                    <a:cubicBezTo>
                      <a:pt x="113" y="393"/>
                      <a:pt x="114" y="391"/>
                      <a:pt x="114" y="388"/>
                    </a:cubicBezTo>
                    <a:cubicBezTo>
                      <a:pt x="115" y="386"/>
                      <a:pt x="119" y="378"/>
                      <a:pt x="120" y="376"/>
                    </a:cubicBezTo>
                    <a:cubicBezTo>
                      <a:pt x="120" y="375"/>
                      <a:pt x="124" y="368"/>
                      <a:pt x="127" y="358"/>
                    </a:cubicBezTo>
                    <a:cubicBezTo>
                      <a:pt x="128" y="354"/>
                      <a:pt x="131" y="346"/>
                      <a:pt x="132" y="342"/>
                    </a:cubicBezTo>
                    <a:cubicBezTo>
                      <a:pt x="133" y="339"/>
                      <a:pt x="134" y="336"/>
                      <a:pt x="135" y="335"/>
                    </a:cubicBezTo>
                    <a:cubicBezTo>
                      <a:pt x="135" y="334"/>
                      <a:pt x="137" y="332"/>
                      <a:pt x="137" y="331"/>
                    </a:cubicBezTo>
                    <a:cubicBezTo>
                      <a:pt x="138" y="330"/>
                      <a:pt x="138" y="330"/>
                      <a:pt x="138" y="330"/>
                    </a:cubicBezTo>
                    <a:cubicBezTo>
                      <a:pt x="138" y="330"/>
                      <a:pt x="140" y="330"/>
                      <a:pt x="140" y="330"/>
                    </a:cubicBezTo>
                    <a:cubicBezTo>
                      <a:pt x="141" y="330"/>
                      <a:pt x="141" y="330"/>
                      <a:pt x="141" y="331"/>
                    </a:cubicBezTo>
                    <a:cubicBezTo>
                      <a:pt x="142" y="331"/>
                      <a:pt x="142" y="332"/>
                      <a:pt x="142" y="334"/>
                    </a:cubicBezTo>
                    <a:cubicBezTo>
                      <a:pt x="142" y="335"/>
                      <a:pt x="142" y="336"/>
                      <a:pt x="142" y="340"/>
                    </a:cubicBezTo>
                    <a:cubicBezTo>
                      <a:pt x="142" y="343"/>
                      <a:pt x="143" y="345"/>
                      <a:pt x="143" y="348"/>
                    </a:cubicBezTo>
                    <a:cubicBezTo>
                      <a:pt x="144" y="351"/>
                      <a:pt x="145" y="355"/>
                      <a:pt x="145" y="356"/>
                    </a:cubicBezTo>
                    <a:cubicBezTo>
                      <a:pt x="146" y="359"/>
                      <a:pt x="147" y="365"/>
                      <a:pt x="148" y="369"/>
                    </a:cubicBezTo>
                    <a:cubicBezTo>
                      <a:pt x="148" y="373"/>
                      <a:pt x="148" y="381"/>
                      <a:pt x="149" y="384"/>
                    </a:cubicBezTo>
                    <a:cubicBezTo>
                      <a:pt x="149" y="387"/>
                      <a:pt x="149" y="396"/>
                      <a:pt x="149" y="398"/>
                    </a:cubicBezTo>
                    <a:cubicBezTo>
                      <a:pt x="149" y="400"/>
                      <a:pt x="150" y="402"/>
                      <a:pt x="150" y="404"/>
                    </a:cubicBezTo>
                    <a:cubicBezTo>
                      <a:pt x="150" y="406"/>
                      <a:pt x="150" y="409"/>
                      <a:pt x="150" y="410"/>
                    </a:cubicBezTo>
                    <a:cubicBezTo>
                      <a:pt x="150" y="412"/>
                      <a:pt x="150" y="419"/>
                      <a:pt x="150" y="420"/>
                    </a:cubicBezTo>
                    <a:cubicBezTo>
                      <a:pt x="150" y="421"/>
                      <a:pt x="150" y="425"/>
                      <a:pt x="150" y="426"/>
                    </a:cubicBezTo>
                    <a:cubicBezTo>
                      <a:pt x="151" y="428"/>
                      <a:pt x="151" y="428"/>
                      <a:pt x="151" y="431"/>
                    </a:cubicBezTo>
                    <a:cubicBezTo>
                      <a:pt x="151" y="433"/>
                      <a:pt x="151" y="434"/>
                      <a:pt x="151" y="436"/>
                    </a:cubicBezTo>
                    <a:cubicBezTo>
                      <a:pt x="151" y="438"/>
                      <a:pt x="151" y="439"/>
                      <a:pt x="151" y="440"/>
                    </a:cubicBezTo>
                    <a:cubicBezTo>
                      <a:pt x="151" y="441"/>
                      <a:pt x="151" y="443"/>
                      <a:pt x="151" y="445"/>
                    </a:cubicBezTo>
                    <a:cubicBezTo>
                      <a:pt x="151" y="447"/>
                      <a:pt x="151" y="450"/>
                      <a:pt x="151" y="454"/>
                    </a:cubicBezTo>
                    <a:cubicBezTo>
                      <a:pt x="151" y="458"/>
                      <a:pt x="151" y="462"/>
                      <a:pt x="151" y="465"/>
                    </a:cubicBezTo>
                    <a:cubicBezTo>
                      <a:pt x="151" y="467"/>
                      <a:pt x="152" y="478"/>
                      <a:pt x="152" y="484"/>
                    </a:cubicBezTo>
                    <a:cubicBezTo>
                      <a:pt x="152" y="490"/>
                      <a:pt x="152" y="497"/>
                      <a:pt x="152" y="501"/>
                    </a:cubicBezTo>
                    <a:cubicBezTo>
                      <a:pt x="152" y="504"/>
                      <a:pt x="152" y="514"/>
                      <a:pt x="152" y="517"/>
                    </a:cubicBezTo>
                    <a:cubicBezTo>
                      <a:pt x="152" y="519"/>
                      <a:pt x="152" y="527"/>
                      <a:pt x="152" y="529"/>
                    </a:cubicBezTo>
                    <a:cubicBezTo>
                      <a:pt x="152" y="532"/>
                      <a:pt x="152" y="533"/>
                      <a:pt x="151" y="536"/>
                    </a:cubicBezTo>
                    <a:cubicBezTo>
                      <a:pt x="151" y="540"/>
                      <a:pt x="151" y="546"/>
                      <a:pt x="150" y="550"/>
                    </a:cubicBezTo>
                    <a:cubicBezTo>
                      <a:pt x="150" y="554"/>
                      <a:pt x="149" y="565"/>
                      <a:pt x="149" y="568"/>
                    </a:cubicBezTo>
                    <a:cubicBezTo>
                      <a:pt x="149" y="570"/>
                      <a:pt x="149" y="576"/>
                      <a:pt x="148" y="578"/>
                    </a:cubicBezTo>
                    <a:cubicBezTo>
                      <a:pt x="148" y="580"/>
                      <a:pt x="148" y="581"/>
                      <a:pt x="149" y="583"/>
                    </a:cubicBezTo>
                    <a:cubicBezTo>
                      <a:pt x="149" y="586"/>
                      <a:pt x="152" y="594"/>
                      <a:pt x="152" y="594"/>
                    </a:cubicBezTo>
                    <a:cubicBezTo>
                      <a:pt x="153" y="595"/>
                      <a:pt x="153" y="596"/>
                      <a:pt x="153" y="598"/>
                    </a:cubicBezTo>
                    <a:cubicBezTo>
                      <a:pt x="153" y="600"/>
                      <a:pt x="153" y="602"/>
                      <a:pt x="153" y="604"/>
                    </a:cubicBezTo>
                    <a:cubicBezTo>
                      <a:pt x="153" y="605"/>
                      <a:pt x="154" y="609"/>
                      <a:pt x="154" y="609"/>
                    </a:cubicBezTo>
                    <a:cubicBezTo>
                      <a:pt x="154" y="609"/>
                      <a:pt x="154" y="609"/>
                      <a:pt x="155" y="610"/>
                    </a:cubicBezTo>
                    <a:cubicBezTo>
                      <a:pt x="157" y="611"/>
                      <a:pt x="157" y="611"/>
                      <a:pt x="158" y="612"/>
                    </a:cubicBezTo>
                    <a:cubicBezTo>
                      <a:pt x="159" y="612"/>
                      <a:pt x="159" y="612"/>
                      <a:pt x="160" y="612"/>
                    </a:cubicBezTo>
                    <a:cubicBezTo>
                      <a:pt x="162" y="612"/>
                      <a:pt x="162" y="612"/>
                      <a:pt x="163" y="612"/>
                    </a:cubicBezTo>
                    <a:cubicBezTo>
                      <a:pt x="163" y="611"/>
                      <a:pt x="163" y="612"/>
                      <a:pt x="163" y="614"/>
                    </a:cubicBezTo>
                    <a:cubicBezTo>
                      <a:pt x="163" y="616"/>
                      <a:pt x="164" y="617"/>
                      <a:pt x="164" y="618"/>
                    </a:cubicBezTo>
                    <a:cubicBezTo>
                      <a:pt x="164" y="618"/>
                      <a:pt x="165" y="619"/>
                      <a:pt x="164" y="620"/>
                    </a:cubicBezTo>
                    <a:cubicBezTo>
                      <a:pt x="164" y="620"/>
                      <a:pt x="164" y="621"/>
                      <a:pt x="165" y="622"/>
                    </a:cubicBezTo>
                    <a:cubicBezTo>
                      <a:pt x="166" y="622"/>
                      <a:pt x="167" y="623"/>
                      <a:pt x="167" y="624"/>
                    </a:cubicBezTo>
                    <a:cubicBezTo>
                      <a:pt x="168" y="624"/>
                      <a:pt x="170" y="625"/>
                      <a:pt x="172" y="626"/>
                    </a:cubicBezTo>
                    <a:cubicBezTo>
                      <a:pt x="175" y="626"/>
                      <a:pt x="178" y="626"/>
                      <a:pt x="181" y="626"/>
                    </a:cubicBezTo>
                    <a:cubicBezTo>
                      <a:pt x="183" y="626"/>
                      <a:pt x="187" y="626"/>
                      <a:pt x="189" y="626"/>
                    </a:cubicBezTo>
                    <a:cubicBezTo>
                      <a:pt x="190" y="626"/>
                      <a:pt x="194" y="625"/>
                      <a:pt x="195" y="624"/>
                    </a:cubicBezTo>
                    <a:cubicBezTo>
                      <a:pt x="196" y="623"/>
                      <a:pt x="197" y="620"/>
                      <a:pt x="198" y="619"/>
                    </a:cubicBezTo>
                    <a:cubicBezTo>
                      <a:pt x="198" y="618"/>
                      <a:pt x="198" y="617"/>
                      <a:pt x="198" y="616"/>
                    </a:cubicBezTo>
                    <a:cubicBezTo>
                      <a:pt x="198" y="615"/>
                      <a:pt x="197" y="613"/>
                      <a:pt x="197" y="613"/>
                    </a:cubicBezTo>
                    <a:cubicBezTo>
                      <a:pt x="196" y="612"/>
                      <a:pt x="196" y="612"/>
                      <a:pt x="196" y="611"/>
                    </a:cubicBezTo>
                    <a:cubicBezTo>
                      <a:pt x="196" y="610"/>
                      <a:pt x="196" y="610"/>
                      <a:pt x="197" y="610"/>
                    </a:cubicBezTo>
                    <a:cubicBezTo>
                      <a:pt x="198" y="610"/>
                      <a:pt x="202" y="610"/>
                      <a:pt x="203" y="611"/>
                    </a:cubicBezTo>
                    <a:cubicBezTo>
                      <a:pt x="205" y="611"/>
                      <a:pt x="205" y="611"/>
                      <a:pt x="206" y="610"/>
                    </a:cubicBezTo>
                    <a:cubicBezTo>
                      <a:pt x="207" y="610"/>
                      <a:pt x="208" y="610"/>
                      <a:pt x="209" y="610"/>
                    </a:cubicBezTo>
                    <a:cubicBezTo>
                      <a:pt x="209" y="610"/>
                      <a:pt x="210" y="610"/>
                      <a:pt x="210" y="610"/>
                    </a:cubicBezTo>
                    <a:cubicBezTo>
                      <a:pt x="211" y="610"/>
                      <a:pt x="211" y="609"/>
                      <a:pt x="211" y="608"/>
                    </a:cubicBezTo>
                    <a:cubicBezTo>
                      <a:pt x="212" y="608"/>
                      <a:pt x="212" y="606"/>
                      <a:pt x="212" y="605"/>
                    </a:cubicBezTo>
                    <a:cubicBezTo>
                      <a:pt x="212" y="604"/>
                      <a:pt x="212" y="602"/>
                      <a:pt x="212" y="602"/>
                    </a:cubicBezTo>
                    <a:cubicBezTo>
                      <a:pt x="212" y="601"/>
                      <a:pt x="212" y="600"/>
                      <a:pt x="212" y="598"/>
                    </a:cubicBezTo>
                    <a:cubicBezTo>
                      <a:pt x="212" y="596"/>
                      <a:pt x="212" y="594"/>
                      <a:pt x="212" y="593"/>
                    </a:cubicBezTo>
                    <a:cubicBezTo>
                      <a:pt x="212" y="592"/>
                      <a:pt x="212" y="591"/>
                      <a:pt x="212" y="589"/>
                    </a:cubicBezTo>
                    <a:cubicBezTo>
                      <a:pt x="212" y="588"/>
                      <a:pt x="212" y="585"/>
                      <a:pt x="212" y="583"/>
                    </a:cubicBezTo>
                    <a:cubicBezTo>
                      <a:pt x="212" y="580"/>
                      <a:pt x="212" y="575"/>
                      <a:pt x="213" y="572"/>
                    </a:cubicBezTo>
                    <a:cubicBezTo>
                      <a:pt x="213" y="570"/>
                      <a:pt x="213" y="569"/>
                      <a:pt x="213" y="567"/>
                    </a:cubicBezTo>
                    <a:cubicBezTo>
                      <a:pt x="212" y="566"/>
                      <a:pt x="212" y="554"/>
                      <a:pt x="211" y="553"/>
                    </a:cubicBezTo>
                    <a:cubicBezTo>
                      <a:pt x="211" y="551"/>
                      <a:pt x="210" y="542"/>
                      <a:pt x="210" y="540"/>
                    </a:cubicBezTo>
                    <a:cubicBezTo>
                      <a:pt x="210" y="539"/>
                      <a:pt x="210" y="530"/>
                      <a:pt x="209" y="528"/>
                    </a:cubicBezTo>
                    <a:cubicBezTo>
                      <a:pt x="209" y="526"/>
                      <a:pt x="209" y="521"/>
                      <a:pt x="209" y="519"/>
                    </a:cubicBezTo>
                    <a:cubicBezTo>
                      <a:pt x="209" y="518"/>
                      <a:pt x="209" y="518"/>
                      <a:pt x="209" y="517"/>
                    </a:cubicBezTo>
                    <a:cubicBezTo>
                      <a:pt x="209" y="515"/>
                      <a:pt x="208" y="514"/>
                      <a:pt x="208" y="511"/>
                    </a:cubicBezTo>
                    <a:cubicBezTo>
                      <a:pt x="208" y="509"/>
                      <a:pt x="207" y="503"/>
                      <a:pt x="207" y="500"/>
                    </a:cubicBezTo>
                    <a:cubicBezTo>
                      <a:pt x="206" y="497"/>
                      <a:pt x="205" y="485"/>
                      <a:pt x="205" y="483"/>
                    </a:cubicBezTo>
                    <a:cubicBezTo>
                      <a:pt x="205" y="480"/>
                      <a:pt x="204" y="474"/>
                      <a:pt x="204" y="472"/>
                    </a:cubicBezTo>
                    <a:cubicBezTo>
                      <a:pt x="204" y="471"/>
                      <a:pt x="204" y="468"/>
                      <a:pt x="204" y="466"/>
                    </a:cubicBezTo>
                    <a:cubicBezTo>
                      <a:pt x="204" y="465"/>
                      <a:pt x="203" y="463"/>
                      <a:pt x="203" y="462"/>
                    </a:cubicBezTo>
                    <a:cubicBezTo>
                      <a:pt x="203" y="460"/>
                      <a:pt x="203" y="457"/>
                      <a:pt x="203" y="456"/>
                    </a:cubicBezTo>
                    <a:cubicBezTo>
                      <a:pt x="203" y="454"/>
                      <a:pt x="202" y="452"/>
                      <a:pt x="202" y="451"/>
                    </a:cubicBezTo>
                    <a:cubicBezTo>
                      <a:pt x="202" y="451"/>
                      <a:pt x="202" y="449"/>
                      <a:pt x="202" y="447"/>
                    </a:cubicBezTo>
                    <a:cubicBezTo>
                      <a:pt x="202" y="446"/>
                      <a:pt x="202" y="445"/>
                      <a:pt x="202" y="443"/>
                    </a:cubicBezTo>
                    <a:cubicBezTo>
                      <a:pt x="202" y="441"/>
                      <a:pt x="201" y="436"/>
                      <a:pt x="201" y="435"/>
                    </a:cubicBezTo>
                    <a:cubicBezTo>
                      <a:pt x="201" y="434"/>
                      <a:pt x="201" y="431"/>
                      <a:pt x="201" y="429"/>
                    </a:cubicBezTo>
                    <a:cubicBezTo>
                      <a:pt x="201" y="428"/>
                      <a:pt x="201" y="419"/>
                      <a:pt x="201" y="416"/>
                    </a:cubicBezTo>
                    <a:cubicBezTo>
                      <a:pt x="201" y="414"/>
                      <a:pt x="201" y="408"/>
                      <a:pt x="201" y="406"/>
                    </a:cubicBezTo>
                    <a:cubicBezTo>
                      <a:pt x="201" y="405"/>
                      <a:pt x="201" y="401"/>
                      <a:pt x="201" y="399"/>
                    </a:cubicBezTo>
                    <a:cubicBezTo>
                      <a:pt x="202" y="397"/>
                      <a:pt x="202" y="393"/>
                      <a:pt x="202" y="389"/>
                    </a:cubicBezTo>
                    <a:cubicBezTo>
                      <a:pt x="202" y="386"/>
                      <a:pt x="202" y="376"/>
                      <a:pt x="202" y="371"/>
                    </a:cubicBezTo>
                    <a:cubicBezTo>
                      <a:pt x="202" y="366"/>
                      <a:pt x="203" y="362"/>
                      <a:pt x="203" y="356"/>
                    </a:cubicBezTo>
                    <a:cubicBezTo>
                      <a:pt x="204" y="350"/>
                      <a:pt x="205" y="348"/>
                      <a:pt x="205" y="345"/>
                    </a:cubicBezTo>
                    <a:cubicBezTo>
                      <a:pt x="206" y="342"/>
                      <a:pt x="207" y="335"/>
                      <a:pt x="208" y="330"/>
                    </a:cubicBezTo>
                    <a:cubicBezTo>
                      <a:pt x="209" y="325"/>
                      <a:pt x="210" y="318"/>
                      <a:pt x="210" y="317"/>
                    </a:cubicBezTo>
                    <a:cubicBezTo>
                      <a:pt x="210" y="315"/>
                      <a:pt x="210" y="313"/>
                      <a:pt x="210" y="312"/>
                    </a:cubicBezTo>
                    <a:cubicBezTo>
                      <a:pt x="211" y="311"/>
                      <a:pt x="211" y="310"/>
                      <a:pt x="210" y="309"/>
                    </a:cubicBezTo>
                    <a:cubicBezTo>
                      <a:pt x="210" y="307"/>
                      <a:pt x="210" y="306"/>
                      <a:pt x="210" y="305"/>
                    </a:cubicBezTo>
                    <a:cubicBezTo>
                      <a:pt x="210" y="304"/>
                      <a:pt x="210" y="304"/>
                      <a:pt x="210" y="304"/>
                    </a:cubicBezTo>
                    <a:cubicBezTo>
                      <a:pt x="211" y="304"/>
                      <a:pt x="211" y="303"/>
                      <a:pt x="211" y="301"/>
                    </a:cubicBezTo>
                    <a:cubicBezTo>
                      <a:pt x="211" y="300"/>
                      <a:pt x="211" y="298"/>
                      <a:pt x="210" y="297"/>
                    </a:cubicBezTo>
                    <a:cubicBezTo>
                      <a:pt x="210" y="296"/>
                      <a:pt x="209" y="293"/>
                      <a:pt x="209" y="292"/>
                    </a:cubicBezTo>
                    <a:cubicBezTo>
                      <a:pt x="209" y="292"/>
                      <a:pt x="208" y="290"/>
                      <a:pt x="208" y="288"/>
                    </a:cubicBezTo>
                    <a:cubicBezTo>
                      <a:pt x="208" y="286"/>
                      <a:pt x="208" y="282"/>
                      <a:pt x="207" y="279"/>
                    </a:cubicBezTo>
                    <a:cubicBezTo>
                      <a:pt x="207" y="276"/>
                      <a:pt x="206" y="275"/>
                      <a:pt x="206" y="274"/>
                    </a:cubicBezTo>
                    <a:cubicBezTo>
                      <a:pt x="206" y="273"/>
                      <a:pt x="205" y="270"/>
                      <a:pt x="205" y="269"/>
                    </a:cubicBezTo>
                    <a:cubicBezTo>
                      <a:pt x="205" y="268"/>
                      <a:pt x="204" y="265"/>
                      <a:pt x="203" y="263"/>
                    </a:cubicBezTo>
                    <a:cubicBezTo>
                      <a:pt x="202" y="261"/>
                      <a:pt x="201" y="259"/>
                      <a:pt x="201" y="258"/>
                    </a:cubicBezTo>
                    <a:cubicBezTo>
                      <a:pt x="201" y="257"/>
                      <a:pt x="201" y="254"/>
                      <a:pt x="200" y="253"/>
                    </a:cubicBezTo>
                    <a:cubicBezTo>
                      <a:pt x="200" y="251"/>
                      <a:pt x="200" y="250"/>
                      <a:pt x="200" y="249"/>
                    </a:cubicBezTo>
                    <a:cubicBezTo>
                      <a:pt x="200" y="247"/>
                      <a:pt x="200" y="246"/>
                      <a:pt x="199" y="245"/>
                    </a:cubicBezTo>
                    <a:cubicBezTo>
                      <a:pt x="199" y="244"/>
                      <a:pt x="197" y="242"/>
                      <a:pt x="196" y="241"/>
                    </a:cubicBezTo>
                    <a:cubicBezTo>
                      <a:pt x="196" y="240"/>
                      <a:pt x="194" y="238"/>
                      <a:pt x="193" y="238"/>
                    </a:cubicBezTo>
                    <a:cubicBezTo>
                      <a:pt x="193" y="237"/>
                      <a:pt x="190" y="231"/>
                      <a:pt x="190" y="231"/>
                    </a:cubicBezTo>
                    <a:cubicBezTo>
                      <a:pt x="190" y="230"/>
                      <a:pt x="189" y="230"/>
                      <a:pt x="189" y="229"/>
                    </a:cubicBezTo>
                    <a:cubicBezTo>
                      <a:pt x="188" y="228"/>
                      <a:pt x="186" y="226"/>
                      <a:pt x="185" y="225"/>
                    </a:cubicBezTo>
                    <a:cubicBezTo>
                      <a:pt x="185" y="224"/>
                      <a:pt x="184" y="223"/>
                      <a:pt x="184" y="223"/>
                    </a:cubicBezTo>
                    <a:cubicBezTo>
                      <a:pt x="184" y="222"/>
                      <a:pt x="183" y="219"/>
                      <a:pt x="182" y="219"/>
                    </a:cubicBezTo>
                    <a:cubicBezTo>
                      <a:pt x="182" y="218"/>
                      <a:pt x="182" y="217"/>
                      <a:pt x="183" y="216"/>
                    </a:cubicBezTo>
                    <a:cubicBezTo>
                      <a:pt x="184" y="214"/>
                      <a:pt x="185" y="212"/>
                      <a:pt x="186" y="211"/>
                    </a:cubicBezTo>
                    <a:cubicBezTo>
                      <a:pt x="186" y="210"/>
                      <a:pt x="186" y="210"/>
                      <a:pt x="187" y="211"/>
                    </a:cubicBezTo>
                    <a:cubicBezTo>
                      <a:pt x="188" y="212"/>
                      <a:pt x="191" y="212"/>
                      <a:pt x="192" y="212"/>
                    </a:cubicBezTo>
                    <a:cubicBezTo>
                      <a:pt x="193" y="211"/>
                      <a:pt x="198" y="209"/>
                      <a:pt x="200" y="208"/>
                    </a:cubicBezTo>
                    <a:cubicBezTo>
                      <a:pt x="204" y="205"/>
                      <a:pt x="206" y="202"/>
                      <a:pt x="207" y="200"/>
                    </a:cubicBezTo>
                    <a:cubicBezTo>
                      <a:pt x="211" y="193"/>
                      <a:pt x="212" y="186"/>
                      <a:pt x="213" y="182"/>
                    </a:cubicBezTo>
                    <a:cubicBezTo>
                      <a:pt x="214" y="178"/>
                      <a:pt x="214" y="174"/>
                      <a:pt x="214" y="172"/>
                    </a:cubicBezTo>
                    <a:cubicBezTo>
                      <a:pt x="214" y="170"/>
                      <a:pt x="213" y="164"/>
                      <a:pt x="213" y="163"/>
                    </a:cubicBezTo>
                    <a:cubicBezTo>
                      <a:pt x="213" y="162"/>
                      <a:pt x="213" y="161"/>
                      <a:pt x="213" y="161"/>
                    </a:cubicBezTo>
                    <a:close/>
                  </a:path>
                </a:pathLst>
              </a:custGeom>
              <a:solidFill>
                <a:schemeClr val="accent3"/>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6" name="Freeform 17"/>
              <p:cNvSpPr>
                <a:spLocks/>
              </p:cNvSpPr>
              <p:nvPr/>
            </p:nvSpPr>
            <p:spPr bwMode="auto">
              <a:xfrm>
                <a:off x="4551485" y="1921872"/>
                <a:ext cx="271754" cy="865266"/>
              </a:xfrm>
              <a:custGeom>
                <a:avLst/>
                <a:gdLst>
                  <a:gd name="T0" fmla="*/ 85 w 89"/>
                  <a:gd name="T1" fmla="*/ 275 h 284"/>
                  <a:gd name="T2" fmla="*/ 84 w 89"/>
                  <a:gd name="T3" fmla="*/ 267 h 284"/>
                  <a:gd name="T4" fmla="*/ 84 w 89"/>
                  <a:gd name="T5" fmla="*/ 253 h 284"/>
                  <a:gd name="T6" fmla="*/ 79 w 89"/>
                  <a:gd name="T7" fmla="*/ 223 h 284"/>
                  <a:gd name="T8" fmla="*/ 78 w 89"/>
                  <a:gd name="T9" fmla="*/ 197 h 284"/>
                  <a:gd name="T10" fmla="*/ 78 w 89"/>
                  <a:gd name="T11" fmla="*/ 165 h 284"/>
                  <a:gd name="T12" fmla="*/ 77 w 89"/>
                  <a:gd name="T13" fmla="*/ 140 h 284"/>
                  <a:gd name="T14" fmla="*/ 74 w 89"/>
                  <a:gd name="T15" fmla="*/ 126 h 284"/>
                  <a:gd name="T16" fmla="*/ 72 w 89"/>
                  <a:gd name="T17" fmla="*/ 118 h 284"/>
                  <a:gd name="T18" fmla="*/ 73 w 89"/>
                  <a:gd name="T19" fmla="*/ 112 h 284"/>
                  <a:gd name="T20" fmla="*/ 77 w 89"/>
                  <a:gd name="T21" fmla="*/ 104 h 284"/>
                  <a:gd name="T22" fmla="*/ 80 w 89"/>
                  <a:gd name="T23" fmla="*/ 95 h 284"/>
                  <a:gd name="T24" fmla="*/ 83 w 89"/>
                  <a:gd name="T25" fmla="*/ 85 h 284"/>
                  <a:gd name="T26" fmla="*/ 85 w 89"/>
                  <a:gd name="T27" fmla="*/ 65 h 284"/>
                  <a:gd name="T28" fmla="*/ 80 w 89"/>
                  <a:gd name="T29" fmla="*/ 52 h 284"/>
                  <a:gd name="T30" fmla="*/ 75 w 89"/>
                  <a:gd name="T31" fmla="*/ 47 h 284"/>
                  <a:gd name="T32" fmla="*/ 59 w 89"/>
                  <a:gd name="T33" fmla="*/ 39 h 284"/>
                  <a:gd name="T34" fmla="*/ 54 w 89"/>
                  <a:gd name="T35" fmla="*/ 31 h 284"/>
                  <a:gd name="T36" fmla="*/ 57 w 89"/>
                  <a:gd name="T37" fmla="*/ 22 h 284"/>
                  <a:gd name="T38" fmla="*/ 55 w 89"/>
                  <a:gd name="T39" fmla="*/ 14 h 284"/>
                  <a:gd name="T40" fmla="*/ 29 w 89"/>
                  <a:gd name="T41" fmla="*/ 10 h 284"/>
                  <a:gd name="T42" fmla="*/ 30 w 89"/>
                  <a:gd name="T43" fmla="*/ 23 h 284"/>
                  <a:gd name="T44" fmla="*/ 34 w 89"/>
                  <a:gd name="T45" fmla="*/ 32 h 284"/>
                  <a:gd name="T46" fmla="*/ 32 w 89"/>
                  <a:gd name="T47" fmla="*/ 38 h 284"/>
                  <a:gd name="T48" fmla="*/ 25 w 89"/>
                  <a:gd name="T49" fmla="*/ 43 h 284"/>
                  <a:gd name="T50" fmla="*/ 17 w 89"/>
                  <a:gd name="T51" fmla="*/ 48 h 284"/>
                  <a:gd name="T52" fmla="*/ 13 w 89"/>
                  <a:gd name="T53" fmla="*/ 51 h 284"/>
                  <a:gd name="T54" fmla="*/ 9 w 89"/>
                  <a:gd name="T55" fmla="*/ 58 h 284"/>
                  <a:gd name="T56" fmla="*/ 6 w 89"/>
                  <a:gd name="T57" fmla="*/ 70 h 284"/>
                  <a:gd name="T58" fmla="*/ 7 w 89"/>
                  <a:gd name="T59" fmla="*/ 94 h 284"/>
                  <a:gd name="T60" fmla="*/ 10 w 89"/>
                  <a:gd name="T61" fmla="*/ 99 h 284"/>
                  <a:gd name="T62" fmla="*/ 19 w 89"/>
                  <a:gd name="T63" fmla="*/ 101 h 284"/>
                  <a:gd name="T64" fmla="*/ 20 w 89"/>
                  <a:gd name="T65" fmla="*/ 112 h 284"/>
                  <a:gd name="T66" fmla="*/ 19 w 89"/>
                  <a:gd name="T67" fmla="*/ 119 h 284"/>
                  <a:gd name="T68" fmla="*/ 18 w 89"/>
                  <a:gd name="T69" fmla="*/ 125 h 284"/>
                  <a:gd name="T70" fmla="*/ 16 w 89"/>
                  <a:gd name="T71" fmla="*/ 136 h 284"/>
                  <a:gd name="T72" fmla="*/ 16 w 89"/>
                  <a:gd name="T73" fmla="*/ 157 h 284"/>
                  <a:gd name="T74" fmla="*/ 18 w 89"/>
                  <a:gd name="T75" fmla="*/ 191 h 284"/>
                  <a:gd name="T76" fmla="*/ 19 w 89"/>
                  <a:gd name="T77" fmla="*/ 224 h 284"/>
                  <a:gd name="T78" fmla="*/ 18 w 89"/>
                  <a:gd name="T79" fmla="*/ 258 h 284"/>
                  <a:gd name="T80" fmla="*/ 15 w 89"/>
                  <a:gd name="T81" fmla="*/ 268 h 284"/>
                  <a:gd name="T82" fmla="*/ 13 w 89"/>
                  <a:gd name="T83" fmla="*/ 273 h 284"/>
                  <a:gd name="T84" fmla="*/ 4 w 89"/>
                  <a:gd name="T85" fmla="*/ 277 h 284"/>
                  <a:gd name="T86" fmla="*/ 0 w 89"/>
                  <a:gd name="T87" fmla="*/ 282 h 284"/>
                  <a:gd name="T88" fmla="*/ 23 w 89"/>
                  <a:gd name="T89" fmla="*/ 282 h 284"/>
                  <a:gd name="T90" fmla="*/ 36 w 89"/>
                  <a:gd name="T91" fmla="*/ 279 h 284"/>
                  <a:gd name="T92" fmla="*/ 37 w 89"/>
                  <a:gd name="T93" fmla="*/ 270 h 284"/>
                  <a:gd name="T94" fmla="*/ 38 w 89"/>
                  <a:gd name="T95" fmla="*/ 259 h 284"/>
                  <a:gd name="T96" fmla="*/ 40 w 89"/>
                  <a:gd name="T97" fmla="*/ 232 h 284"/>
                  <a:gd name="T98" fmla="*/ 44 w 89"/>
                  <a:gd name="T99" fmla="*/ 191 h 284"/>
                  <a:gd name="T100" fmla="*/ 46 w 89"/>
                  <a:gd name="T101" fmla="*/ 169 h 284"/>
                  <a:gd name="T102" fmla="*/ 51 w 89"/>
                  <a:gd name="T103" fmla="*/ 180 h 284"/>
                  <a:gd name="T104" fmla="*/ 55 w 89"/>
                  <a:gd name="T105" fmla="*/ 218 h 284"/>
                  <a:gd name="T106" fmla="*/ 59 w 89"/>
                  <a:gd name="T107" fmla="*/ 250 h 284"/>
                  <a:gd name="T108" fmla="*/ 64 w 89"/>
                  <a:gd name="T109" fmla="*/ 267 h 284"/>
                  <a:gd name="T110" fmla="*/ 66 w 89"/>
                  <a:gd name="T111" fmla="*/ 275 h 284"/>
                  <a:gd name="T112" fmla="*/ 71 w 89"/>
                  <a:gd name="T113" fmla="*/ 281 h 284"/>
                  <a:gd name="T114" fmla="*/ 89 w 89"/>
                  <a:gd name="T115" fmla="*/ 28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284">
                    <a:moveTo>
                      <a:pt x="89" y="282"/>
                    </a:moveTo>
                    <a:cubicBezTo>
                      <a:pt x="89" y="281"/>
                      <a:pt x="89" y="281"/>
                      <a:pt x="89" y="281"/>
                    </a:cubicBezTo>
                    <a:cubicBezTo>
                      <a:pt x="88" y="280"/>
                      <a:pt x="88" y="280"/>
                      <a:pt x="88" y="280"/>
                    </a:cubicBezTo>
                    <a:cubicBezTo>
                      <a:pt x="88" y="280"/>
                      <a:pt x="88" y="279"/>
                      <a:pt x="87" y="279"/>
                    </a:cubicBezTo>
                    <a:cubicBezTo>
                      <a:pt x="87" y="278"/>
                      <a:pt x="87" y="278"/>
                      <a:pt x="87" y="277"/>
                    </a:cubicBezTo>
                    <a:cubicBezTo>
                      <a:pt x="87" y="277"/>
                      <a:pt x="86" y="276"/>
                      <a:pt x="85" y="275"/>
                    </a:cubicBezTo>
                    <a:cubicBezTo>
                      <a:pt x="85" y="275"/>
                      <a:pt x="84" y="275"/>
                      <a:pt x="84" y="274"/>
                    </a:cubicBezTo>
                    <a:cubicBezTo>
                      <a:pt x="84" y="274"/>
                      <a:pt x="84" y="274"/>
                      <a:pt x="84" y="274"/>
                    </a:cubicBezTo>
                    <a:cubicBezTo>
                      <a:pt x="84" y="273"/>
                      <a:pt x="83" y="273"/>
                      <a:pt x="83" y="273"/>
                    </a:cubicBezTo>
                    <a:cubicBezTo>
                      <a:pt x="83" y="272"/>
                      <a:pt x="83" y="272"/>
                      <a:pt x="82" y="271"/>
                    </a:cubicBezTo>
                    <a:cubicBezTo>
                      <a:pt x="82" y="271"/>
                      <a:pt x="83" y="271"/>
                      <a:pt x="83" y="270"/>
                    </a:cubicBezTo>
                    <a:cubicBezTo>
                      <a:pt x="83" y="269"/>
                      <a:pt x="84" y="268"/>
                      <a:pt x="84" y="267"/>
                    </a:cubicBezTo>
                    <a:cubicBezTo>
                      <a:pt x="84" y="267"/>
                      <a:pt x="84" y="267"/>
                      <a:pt x="84" y="266"/>
                    </a:cubicBezTo>
                    <a:cubicBezTo>
                      <a:pt x="83" y="266"/>
                      <a:pt x="83" y="266"/>
                      <a:pt x="84" y="266"/>
                    </a:cubicBezTo>
                    <a:cubicBezTo>
                      <a:pt x="84" y="266"/>
                      <a:pt x="84" y="265"/>
                      <a:pt x="84" y="265"/>
                    </a:cubicBezTo>
                    <a:cubicBezTo>
                      <a:pt x="84" y="264"/>
                      <a:pt x="84" y="264"/>
                      <a:pt x="84" y="263"/>
                    </a:cubicBezTo>
                    <a:cubicBezTo>
                      <a:pt x="84" y="263"/>
                      <a:pt x="84" y="260"/>
                      <a:pt x="84" y="259"/>
                    </a:cubicBezTo>
                    <a:cubicBezTo>
                      <a:pt x="84" y="258"/>
                      <a:pt x="84" y="254"/>
                      <a:pt x="84" y="253"/>
                    </a:cubicBezTo>
                    <a:cubicBezTo>
                      <a:pt x="84" y="252"/>
                      <a:pt x="83" y="250"/>
                      <a:pt x="83" y="249"/>
                    </a:cubicBezTo>
                    <a:cubicBezTo>
                      <a:pt x="83" y="249"/>
                      <a:pt x="82" y="244"/>
                      <a:pt x="82" y="242"/>
                    </a:cubicBezTo>
                    <a:cubicBezTo>
                      <a:pt x="81" y="240"/>
                      <a:pt x="81" y="237"/>
                      <a:pt x="81" y="236"/>
                    </a:cubicBezTo>
                    <a:cubicBezTo>
                      <a:pt x="81" y="236"/>
                      <a:pt x="81" y="234"/>
                      <a:pt x="80" y="233"/>
                    </a:cubicBezTo>
                    <a:cubicBezTo>
                      <a:pt x="80" y="232"/>
                      <a:pt x="80" y="228"/>
                      <a:pt x="80" y="227"/>
                    </a:cubicBezTo>
                    <a:cubicBezTo>
                      <a:pt x="80" y="226"/>
                      <a:pt x="79" y="224"/>
                      <a:pt x="79" y="223"/>
                    </a:cubicBezTo>
                    <a:cubicBezTo>
                      <a:pt x="79" y="222"/>
                      <a:pt x="79" y="219"/>
                      <a:pt x="79" y="218"/>
                    </a:cubicBezTo>
                    <a:cubicBezTo>
                      <a:pt x="79" y="218"/>
                      <a:pt x="78" y="216"/>
                      <a:pt x="79" y="215"/>
                    </a:cubicBezTo>
                    <a:cubicBezTo>
                      <a:pt x="79" y="213"/>
                      <a:pt x="79" y="211"/>
                      <a:pt x="79" y="210"/>
                    </a:cubicBezTo>
                    <a:cubicBezTo>
                      <a:pt x="78" y="208"/>
                      <a:pt x="78" y="205"/>
                      <a:pt x="78" y="205"/>
                    </a:cubicBezTo>
                    <a:cubicBezTo>
                      <a:pt x="78" y="204"/>
                      <a:pt x="78" y="201"/>
                      <a:pt x="78" y="200"/>
                    </a:cubicBezTo>
                    <a:cubicBezTo>
                      <a:pt x="78" y="199"/>
                      <a:pt x="78" y="197"/>
                      <a:pt x="78" y="197"/>
                    </a:cubicBezTo>
                    <a:cubicBezTo>
                      <a:pt x="78" y="196"/>
                      <a:pt x="78" y="194"/>
                      <a:pt x="78" y="193"/>
                    </a:cubicBezTo>
                    <a:cubicBezTo>
                      <a:pt x="78" y="193"/>
                      <a:pt x="78" y="191"/>
                      <a:pt x="78" y="190"/>
                    </a:cubicBezTo>
                    <a:cubicBezTo>
                      <a:pt x="78" y="189"/>
                      <a:pt x="78" y="185"/>
                      <a:pt x="79" y="184"/>
                    </a:cubicBezTo>
                    <a:cubicBezTo>
                      <a:pt x="79" y="182"/>
                      <a:pt x="79" y="180"/>
                      <a:pt x="79" y="178"/>
                    </a:cubicBezTo>
                    <a:cubicBezTo>
                      <a:pt x="79" y="176"/>
                      <a:pt x="79" y="173"/>
                      <a:pt x="79" y="172"/>
                    </a:cubicBezTo>
                    <a:cubicBezTo>
                      <a:pt x="79" y="171"/>
                      <a:pt x="79" y="167"/>
                      <a:pt x="78" y="165"/>
                    </a:cubicBezTo>
                    <a:cubicBezTo>
                      <a:pt x="78" y="164"/>
                      <a:pt x="78" y="161"/>
                      <a:pt x="78" y="160"/>
                    </a:cubicBezTo>
                    <a:cubicBezTo>
                      <a:pt x="78" y="159"/>
                      <a:pt x="78" y="157"/>
                      <a:pt x="78" y="156"/>
                    </a:cubicBezTo>
                    <a:cubicBezTo>
                      <a:pt x="78" y="155"/>
                      <a:pt x="78" y="154"/>
                      <a:pt x="79" y="153"/>
                    </a:cubicBezTo>
                    <a:cubicBezTo>
                      <a:pt x="79" y="152"/>
                      <a:pt x="79" y="149"/>
                      <a:pt x="79" y="148"/>
                    </a:cubicBezTo>
                    <a:cubicBezTo>
                      <a:pt x="79" y="147"/>
                      <a:pt x="78" y="145"/>
                      <a:pt x="78" y="144"/>
                    </a:cubicBezTo>
                    <a:cubicBezTo>
                      <a:pt x="78" y="142"/>
                      <a:pt x="77" y="141"/>
                      <a:pt x="77" y="140"/>
                    </a:cubicBezTo>
                    <a:cubicBezTo>
                      <a:pt x="77" y="139"/>
                      <a:pt x="77" y="137"/>
                      <a:pt x="77" y="137"/>
                    </a:cubicBezTo>
                    <a:cubicBezTo>
                      <a:pt x="77" y="136"/>
                      <a:pt x="76" y="133"/>
                      <a:pt x="76" y="132"/>
                    </a:cubicBezTo>
                    <a:cubicBezTo>
                      <a:pt x="76" y="132"/>
                      <a:pt x="76" y="131"/>
                      <a:pt x="76" y="131"/>
                    </a:cubicBezTo>
                    <a:cubicBezTo>
                      <a:pt x="75" y="130"/>
                      <a:pt x="75" y="129"/>
                      <a:pt x="75" y="129"/>
                    </a:cubicBezTo>
                    <a:cubicBezTo>
                      <a:pt x="75" y="129"/>
                      <a:pt x="75" y="128"/>
                      <a:pt x="75" y="128"/>
                    </a:cubicBezTo>
                    <a:cubicBezTo>
                      <a:pt x="75" y="128"/>
                      <a:pt x="74" y="127"/>
                      <a:pt x="74" y="126"/>
                    </a:cubicBezTo>
                    <a:cubicBezTo>
                      <a:pt x="74" y="125"/>
                      <a:pt x="74" y="125"/>
                      <a:pt x="74" y="124"/>
                    </a:cubicBezTo>
                    <a:cubicBezTo>
                      <a:pt x="73" y="124"/>
                      <a:pt x="73" y="123"/>
                      <a:pt x="73" y="123"/>
                    </a:cubicBezTo>
                    <a:cubicBezTo>
                      <a:pt x="74" y="122"/>
                      <a:pt x="73" y="122"/>
                      <a:pt x="73" y="121"/>
                    </a:cubicBezTo>
                    <a:cubicBezTo>
                      <a:pt x="73" y="121"/>
                      <a:pt x="73" y="121"/>
                      <a:pt x="73" y="121"/>
                    </a:cubicBezTo>
                    <a:cubicBezTo>
                      <a:pt x="73" y="120"/>
                      <a:pt x="73" y="120"/>
                      <a:pt x="73" y="120"/>
                    </a:cubicBezTo>
                    <a:cubicBezTo>
                      <a:pt x="72" y="119"/>
                      <a:pt x="72" y="119"/>
                      <a:pt x="72" y="118"/>
                    </a:cubicBezTo>
                    <a:cubicBezTo>
                      <a:pt x="72" y="118"/>
                      <a:pt x="72" y="118"/>
                      <a:pt x="72" y="118"/>
                    </a:cubicBezTo>
                    <a:cubicBezTo>
                      <a:pt x="72" y="118"/>
                      <a:pt x="72" y="117"/>
                      <a:pt x="72" y="117"/>
                    </a:cubicBezTo>
                    <a:cubicBezTo>
                      <a:pt x="72" y="116"/>
                      <a:pt x="72" y="116"/>
                      <a:pt x="72" y="115"/>
                    </a:cubicBezTo>
                    <a:cubicBezTo>
                      <a:pt x="72" y="114"/>
                      <a:pt x="72" y="114"/>
                      <a:pt x="72" y="113"/>
                    </a:cubicBezTo>
                    <a:cubicBezTo>
                      <a:pt x="72" y="113"/>
                      <a:pt x="72" y="113"/>
                      <a:pt x="72" y="113"/>
                    </a:cubicBezTo>
                    <a:cubicBezTo>
                      <a:pt x="72" y="113"/>
                      <a:pt x="73" y="113"/>
                      <a:pt x="73" y="112"/>
                    </a:cubicBezTo>
                    <a:cubicBezTo>
                      <a:pt x="74" y="112"/>
                      <a:pt x="75" y="111"/>
                      <a:pt x="75" y="110"/>
                    </a:cubicBezTo>
                    <a:cubicBezTo>
                      <a:pt x="76" y="110"/>
                      <a:pt x="76" y="109"/>
                      <a:pt x="76" y="109"/>
                    </a:cubicBezTo>
                    <a:cubicBezTo>
                      <a:pt x="77" y="109"/>
                      <a:pt x="77" y="108"/>
                      <a:pt x="77" y="107"/>
                    </a:cubicBezTo>
                    <a:cubicBezTo>
                      <a:pt x="77" y="107"/>
                      <a:pt x="77" y="106"/>
                      <a:pt x="77" y="105"/>
                    </a:cubicBezTo>
                    <a:cubicBezTo>
                      <a:pt x="77" y="105"/>
                      <a:pt x="77" y="105"/>
                      <a:pt x="77" y="105"/>
                    </a:cubicBezTo>
                    <a:cubicBezTo>
                      <a:pt x="77" y="104"/>
                      <a:pt x="77" y="104"/>
                      <a:pt x="77" y="104"/>
                    </a:cubicBezTo>
                    <a:cubicBezTo>
                      <a:pt x="78" y="103"/>
                      <a:pt x="78" y="102"/>
                      <a:pt x="78" y="102"/>
                    </a:cubicBezTo>
                    <a:cubicBezTo>
                      <a:pt x="78" y="101"/>
                      <a:pt x="78" y="100"/>
                      <a:pt x="78" y="100"/>
                    </a:cubicBezTo>
                    <a:cubicBezTo>
                      <a:pt x="78" y="100"/>
                      <a:pt x="78" y="99"/>
                      <a:pt x="77" y="99"/>
                    </a:cubicBezTo>
                    <a:cubicBezTo>
                      <a:pt x="77" y="98"/>
                      <a:pt x="77" y="98"/>
                      <a:pt x="77" y="98"/>
                    </a:cubicBezTo>
                    <a:cubicBezTo>
                      <a:pt x="78" y="98"/>
                      <a:pt x="78" y="98"/>
                      <a:pt x="78" y="97"/>
                    </a:cubicBezTo>
                    <a:cubicBezTo>
                      <a:pt x="79" y="97"/>
                      <a:pt x="79" y="96"/>
                      <a:pt x="80" y="95"/>
                    </a:cubicBezTo>
                    <a:cubicBezTo>
                      <a:pt x="80" y="95"/>
                      <a:pt x="80" y="95"/>
                      <a:pt x="80" y="95"/>
                    </a:cubicBezTo>
                    <a:cubicBezTo>
                      <a:pt x="80" y="95"/>
                      <a:pt x="81" y="93"/>
                      <a:pt x="81" y="93"/>
                    </a:cubicBezTo>
                    <a:cubicBezTo>
                      <a:pt x="81" y="93"/>
                      <a:pt x="82" y="92"/>
                      <a:pt x="82" y="92"/>
                    </a:cubicBezTo>
                    <a:cubicBezTo>
                      <a:pt x="82" y="92"/>
                      <a:pt x="82" y="91"/>
                      <a:pt x="82" y="91"/>
                    </a:cubicBezTo>
                    <a:cubicBezTo>
                      <a:pt x="82" y="90"/>
                      <a:pt x="83" y="89"/>
                      <a:pt x="83" y="88"/>
                    </a:cubicBezTo>
                    <a:cubicBezTo>
                      <a:pt x="83" y="88"/>
                      <a:pt x="83" y="86"/>
                      <a:pt x="83" y="85"/>
                    </a:cubicBezTo>
                    <a:cubicBezTo>
                      <a:pt x="84" y="84"/>
                      <a:pt x="84" y="81"/>
                      <a:pt x="85" y="80"/>
                    </a:cubicBezTo>
                    <a:cubicBezTo>
                      <a:pt x="85" y="78"/>
                      <a:pt x="85" y="77"/>
                      <a:pt x="85" y="76"/>
                    </a:cubicBezTo>
                    <a:cubicBezTo>
                      <a:pt x="85" y="74"/>
                      <a:pt x="85" y="71"/>
                      <a:pt x="85" y="70"/>
                    </a:cubicBezTo>
                    <a:cubicBezTo>
                      <a:pt x="85" y="69"/>
                      <a:pt x="85" y="68"/>
                      <a:pt x="86" y="68"/>
                    </a:cubicBezTo>
                    <a:cubicBezTo>
                      <a:pt x="86" y="68"/>
                      <a:pt x="86" y="67"/>
                      <a:pt x="85" y="67"/>
                    </a:cubicBezTo>
                    <a:cubicBezTo>
                      <a:pt x="85" y="66"/>
                      <a:pt x="85" y="65"/>
                      <a:pt x="85" y="65"/>
                    </a:cubicBezTo>
                    <a:cubicBezTo>
                      <a:pt x="85" y="64"/>
                      <a:pt x="83" y="61"/>
                      <a:pt x="83" y="60"/>
                    </a:cubicBezTo>
                    <a:cubicBezTo>
                      <a:pt x="83" y="60"/>
                      <a:pt x="82" y="58"/>
                      <a:pt x="82" y="57"/>
                    </a:cubicBezTo>
                    <a:cubicBezTo>
                      <a:pt x="82" y="57"/>
                      <a:pt x="82" y="57"/>
                      <a:pt x="82" y="57"/>
                    </a:cubicBezTo>
                    <a:cubicBezTo>
                      <a:pt x="82" y="56"/>
                      <a:pt x="82" y="56"/>
                      <a:pt x="82" y="55"/>
                    </a:cubicBezTo>
                    <a:cubicBezTo>
                      <a:pt x="82" y="55"/>
                      <a:pt x="81" y="54"/>
                      <a:pt x="81" y="54"/>
                    </a:cubicBezTo>
                    <a:cubicBezTo>
                      <a:pt x="81" y="53"/>
                      <a:pt x="80" y="53"/>
                      <a:pt x="80" y="52"/>
                    </a:cubicBezTo>
                    <a:cubicBezTo>
                      <a:pt x="80" y="52"/>
                      <a:pt x="80" y="52"/>
                      <a:pt x="79" y="51"/>
                    </a:cubicBezTo>
                    <a:cubicBezTo>
                      <a:pt x="79" y="51"/>
                      <a:pt x="79" y="51"/>
                      <a:pt x="79" y="50"/>
                    </a:cubicBezTo>
                    <a:cubicBezTo>
                      <a:pt x="79" y="50"/>
                      <a:pt x="78" y="49"/>
                      <a:pt x="78" y="49"/>
                    </a:cubicBezTo>
                    <a:cubicBezTo>
                      <a:pt x="77" y="48"/>
                      <a:pt x="77" y="48"/>
                      <a:pt x="77" y="48"/>
                    </a:cubicBezTo>
                    <a:cubicBezTo>
                      <a:pt x="77" y="48"/>
                      <a:pt x="76" y="48"/>
                      <a:pt x="76" y="47"/>
                    </a:cubicBezTo>
                    <a:cubicBezTo>
                      <a:pt x="75" y="47"/>
                      <a:pt x="75" y="47"/>
                      <a:pt x="75" y="47"/>
                    </a:cubicBezTo>
                    <a:cubicBezTo>
                      <a:pt x="75" y="46"/>
                      <a:pt x="74" y="46"/>
                      <a:pt x="74" y="46"/>
                    </a:cubicBezTo>
                    <a:cubicBezTo>
                      <a:pt x="73" y="46"/>
                      <a:pt x="72" y="45"/>
                      <a:pt x="70" y="44"/>
                    </a:cubicBezTo>
                    <a:cubicBezTo>
                      <a:pt x="69" y="43"/>
                      <a:pt x="67" y="42"/>
                      <a:pt x="66" y="42"/>
                    </a:cubicBezTo>
                    <a:cubicBezTo>
                      <a:pt x="65" y="41"/>
                      <a:pt x="63" y="41"/>
                      <a:pt x="63" y="40"/>
                    </a:cubicBezTo>
                    <a:cubicBezTo>
                      <a:pt x="62" y="40"/>
                      <a:pt x="61" y="39"/>
                      <a:pt x="60" y="39"/>
                    </a:cubicBezTo>
                    <a:cubicBezTo>
                      <a:pt x="60" y="39"/>
                      <a:pt x="59" y="39"/>
                      <a:pt x="59" y="39"/>
                    </a:cubicBezTo>
                    <a:cubicBezTo>
                      <a:pt x="58" y="39"/>
                      <a:pt x="58" y="38"/>
                      <a:pt x="57" y="38"/>
                    </a:cubicBezTo>
                    <a:cubicBezTo>
                      <a:pt x="57" y="38"/>
                      <a:pt x="57" y="38"/>
                      <a:pt x="57" y="38"/>
                    </a:cubicBezTo>
                    <a:cubicBezTo>
                      <a:pt x="57" y="38"/>
                      <a:pt x="56" y="37"/>
                      <a:pt x="56" y="37"/>
                    </a:cubicBezTo>
                    <a:cubicBezTo>
                      <a:pt x="56" y="37"/>
                      <a:pt x="55" y="35"/>
                      <a:pt x="55" y="34"/>
                    </a:cubicBezTo>
                    <a:cubicBezTo>
                      <a:pt x="55" y="34"/>
                      <a:pt x="54" y="32"/>
                      <a:pt x="54" y="32"/>
                    </a:cubicBezTo>
                    <a:cubicBezTo>
                      <a:pt x="54" y="32"/>
                      <a:pt x="54" y="32"/>
                      <a:pt x="54" y="31"/>
                    </a:cubicBezTo>
                    <a:cubicBezTo>
                      <a:pt x="54" y="31"/>
                      <a:pt x="54" y="29"/>
                      <a:pt x="54" y="29"/>
                    </a:cubicBezTo>
                    <a:cubicBezTo>
                      <a:pt x="54" y="28"/>
                      <a:pt x="54" y="28"/>
                      <a:pt x="54" y="27"/>
                    </a:cubicBezTo>
                    <a:cubicBezTo>
                      <a:pt x="54" y="27"/>
                      <a:pt x="54" y="25"/>
                      <a:pt x="54" y="25"/>
                    </a:cubicBezTo>
                    <a:cubicBezTo>
                      <a:pt x="54" y="24"/>
                      <a:pt x="54" y="24"/>
                      <a:pt x="55" y="24"/>
                    </a:cubicBezTo>
                    <a:cubicBezTo>
                      <a:pt x="55" y="24"/>
                      <a:pt x="55" y="24"/>
                      <a:pt x="56" y="24"/>
                    </a:cubicBezTo>
                    <a:cubicBezTo>
                      <a:pt x="56" y="23"/>
                      <a:pt x="56" y="23"/>
                      <a:pt x="57" y="22"/>
                    </a:cubicBezTo>
                    <a:cubicBezTo>
                      <a:pt x="57" y="22"/>
                      <a:pt x="57" y="21"/>
                      <a:pt x="57" y="20"/>
                    </a:cubicBezTo>
                    <a:cubicBezTo>
                      <a:pt x="57" y="20"/>
                      <a:pt x="57" y="18"/>
                      <a:pt x="57" y="18"/>
                    </a:cubicBezTo>
                    <a:cubicBezTo>
                      <a:pt x="57" y="17"/>
                      <a:pt x="57" y="16"/>
                      <a:pt x="57" y="16"/>
                    </a:cubicBezTo>
                    <a:cubicBezTo>
                      <a:pt x="57" y="15"/>
                      <a:pt x="56" y="15"/>
                      <a:pt x="56" y="15"/>
                    </a:cubicBezTo>
                    <a:cubicBezTo>
                      <a:pt x="56" y="15"/>
                      <a:pt x="56" y="15"/>
                      <a:pt x="55" y="15"/>
                    </a:cubicBezTo>
                    <a:cubicBezTo>
                      <a:pt x="55" y="15"/>
                      <a:pt x="55" y="14"/>
                      <a:pt x="55" y="14"/>
                    </a:cubicBezTo>
                    <a:cubicBezTo>
                      <a:pt x="55" y="13"/>
                      <a:pt x="55" y="13"/>
                      <a:pt x="55" y="10"/>
                    </a:cubicBezTo>
                    <a:cubicBezTo>
                      <a:pt x="54" y="7"/>
                      <a:pt x="52" y="5"/>
                      <a:pt x="51" y="3"/>
                    </a:cubicBezTo>
                    <a:cubicBezTo>
                      <a:pt x="49" y="2"/>
                      <a:pt x="46" y="1"/>
                      <a:pt x="45" y="0"/>
                    </a:cubicBezTo>
                    <a:cubicBezTo>
                      <a:pt x="43" y="0"/>
                      <a:pt x="39" y="1"/>
                      <a:pt x="38" y="2"/>
                    </a:cubicBezTo>
                    <a:cubicBezTo>
                      <a:pt x="36" y="3"/>
                      <a:pt x="33" y="4"/>
                      <a:pt x="32" y="5"/>
                    </a:cubicBezTo>
                    <a:cubicBezTo>
                      <a:pt x="30" y="6"/>
                      <a:pt x="30" y="8"/>
                      <a:pt x="29" y="10"/>
                    </a:cubicBezTo>
                    <a:cubicBezTo>
                      <a:pt x="29" y="13"/>
                      <a:pt x="30" y="16"/>
                      <a:pt x="30" y="17"/>
                    </a:cubicBezTo>
                    <a:cubicBezTo>
                      <a:pt x="30" y="17"/>
                      <a:pt x="30" y="17"/>
                      <a:pt x="30" y="17"/>
                    </a:cubicBezTo>
                    <a:cubicBezTo>
                      <a:pt x="30" y="17"/>
                      <a:pt x="30" y="17"/>
                      <a:pt x="30" y="18"/>
                    </a:cubicBezTo>
                    <a:cubicBezTo>
                      <a:pt x="29" y="18"/>
                      <a:pt x="29" y="19"/>
                      <a:pt x="29" y="19"/>
                    </a:cubicBezTo>
                    <a:cubicBezTo>
                      <a:pt x="29" y="20"/>
                      <a:pt x="30" y="21"/>
                      <a:pt x="30" y="21"/>
                    </a:cubicBezTo>
                    <a:cubicBezTo>
                      <a:pt x="30" y="22"/>
                      <a:pt x="30" y="22"/>
                      <a:pt x="30" y="23"/>
                    </a:cubicBezTo>
                    <a:cubicBezTo>
                      <a:pt x="30" y="24"/>
                      <a:pt x="31" y="25"/>
                      <a:pt x="31" y="26"/>
                    </a:cubicBezTo>
                    <a:cubicBezTo>
                      <a:pt x="32" y="26"/>
                      <a:pt x="32" y="26"/>
                      <a:pt x="32" y="26"/>
                    </a:cubicBezTo>
                    <a:cubicBezTo>
                      <a:pt x="33" y="27"/>
                      <a:pt x="33" y="27"/>
                      <a:pt x="33" y="27"/>
                    </a:cubicBezTo>
                    <a:cubicBezTo>
                      <a:pt x="33" y="27"/>
                      <a:pt x="33" y="27"/>
                      <a:pt x="33" y="28"/>
                    </a:cubicBezTo>
                    <a:cubicBezTo>
                      <a:pt x="33" y="29"/>
                      <a:pt x="34" y="31"/>
                      <a:pt x="34" y="31"/>
                    </a:cubicBezTo>
                    <a:cubicBezTo>
                      <a:pt x="34" y="31"/>
                      <a:pt x="34" y="32"/>
                      <a:pt x="34" y="32"/>
                    </a:cubicBezTo>
                    <a:cubicBezTo>
                      <a:pt x="34" y="32"/>
                      <a:pt x="34" y="32"/>
                      <a:pt x="34" y="33"/>
                    </a:cubicBezTo>
                    <a:cubicBezTo>
                      <a:pt x="34" y="33"/>
                      <a:pt x="34" y="33"/>
                      <a:pt x="34" y="34"/>
                    </a:cubicBezTo>
                    <a:cubicBezTo>
                      <a:pt x="34" y="34"/>
                      <a:pt x="34" y="34"/>
                      <a:pt x="34" y="34"/>
                    </a:cubicBezTo>
                    <a:cubicBezTo>
                      <a:pt x="34" y="34"/>
                      <a:pt x="34" y="35"/>
                      <a:pt x="34" y="35"/>
                    </a:cubicBezTo>
                    <a:cubicBezTo>
                      <a:pt x="33" y="36"/>
                      <a:pt x="33" y="36"/>
                      <a:pt x="33" y="36"/>
                    </a:cubicBezTo>
                    <a:cubicBezTo>
                      <a:pt x="33" y="37"/>
                      <a:pt x="32" y="38"/>
                      <a:pt x="32" y="38"/>
                    </a:cubicBezTo>
                    <a:cubicBezTo>
                      <a:pt x="32" y="39"/>
                      <a:pt x="32" y="39"/>
                      <a:pt x="32" y="39"/>
                    </a:cubicBezTo>
                    <a:cubicBezTo>
                      <a:pt x="31" y="39"/>
                      <a:pt x="31" y="39"/>
                      <a:pt x="30" y="39"/>
                    </a:cubicBezTo>
                    <a:cubicBezTo>
                      <a:pt x="30" y="39"/>
                      <a:pt x="29" y="40"/>
                      <a:pt x="29" y="40"/>
                    </a:cubicBezTo>
                    <a:cubicBezTo>
                      <a:pt x="28" y="40"/>
                      <a:pt x="28" y="40"/>
                      <a:pt x="28" y="41"/>
                    </a:cubicBezTo>
                    <a:cubicBezTo>
                      <a:pt x="27" y="41"/>
                      <a:pt x="26" y="42"/>
                      <a:pt x="26" y="42"/>
                    </a:cubicBezTo>
                    <a:cubicBezTo>
                      <a:pt x="26" y="42"/>
                      <a:pt x="25" y="42"/>
                      <a:pt x="25" y="43"/>
                    </a:cubicBezTo>
                    <a:cubicBezTo>
                      <a:pt x="25" y="43"/>
                      <a:pt x="24" y="43"/>
                      <a:pt x="24" y="43"/>
                    </a:cubicBezTo>
                    <a:cubicBezTo>
                      <a:pt x="23" y="43"/>
                      <a:pt x="23" y="44"/>
                      <a:pt x="22" y="44"/>
                    </a:cubicBezTo>
                    <a:cubicBezTo>
                      <a:pt x="22" y="44"/>
                      <a:pt x="21" y="45"/>
                      <a:pt x="21" y="45"/>
                    </a:cubicBezTo>
                    <a:cubicBezTo>
                      <a:pt x="21" y="45"/>
                      <a:pt x="20" y="45"/>
                      <a:pt x="19" y="46"/>
                    </a:cubicBezTo>
                    <a:cubicBezTo>
                      <a:pt x="19" y="46"/>
                      <a:pt x="18" y="47"/>
                      <a:pt x="18" y="47"/>
                    </a:cubicBezTo>
                    <a:cubicBezTo>
                      <a:pt x="18" y="47"/>
                      <a:pt x="17" y="48"/>
                      <a:pt x="17" y="48"/>
                    </a:cubicBezTo>
                    <a:cubicBezTo>
                      <a:pt x="17" y="48"/>
                      <a:pt x="17" y="48"/>
                      <a:pt x="17" y="48"/>
                    </a:cubicBezTo>
                    <a:cubicBezTo>
                      <a:pt x="17" y="48"/>
                      <a:pt x="16" y="49"/>
                      <a:pt x="16" y="49"/>
                    </a:cubicBezTo>
                    <a:cubicBezTo>
                      <a:pt x="16" y="49"/>
                      <a:pt x="15" y="50"/>
                      <a:pt x="15" y="50"/>
                    </a:cubicBezTo>
                    <a:cubicBezTo>
                      <a:pt x="15" y="50"/>
                      <a:pt x="15" y="50"/>
                      <a:pt x="15" y="50"/>
                    </a:cubicBezTo>
                    <a:cubicBezTo>
                      <a:pt x="15" y="50"/>
                      <a:pt x="14" y="51"/>
                      <a:pt x="14" y="51"/>
                    </a:cubicBezTo>
                    <a:cubicBezTo>
                      <a:pt x="14" y="51"/>
                      <a:pt x="14" y="51"/>
                      <a:pt x="13" y="51"/>
                    </a:cubicBezTo>
                    <a:cubicBezTo>
                      <a:pt x="13" y="52"/>
                      <a:pt x="13" y="52"/>
                      <a:pt x="12" y="52"/>
                    </a:cubicBezTo>
                    <a:cubicBezTo>
                      <a:pt x="12" y="53"/>
                      <a:pt x="12" y="53"/>
                      <a:pt x="12" y="53"/>
                    </a:cubicBezTo>
                    <a:cubicBezTo>
                      <a:pt x="12" y="53"/>
                      <a:pt x="12" y="53"/>
                      <a:pt x="11" y="54"/>
                    </a:cubicBezTo>
                    <a:cubicBezTo>
                      <a:pt x="11" y="54"/>
                      <a:pt x="11" y="55"/>
                      <a:pt x="11" y="55"/>
                    </a:cubicBezTo>
                    <a:cubicBezTo>
                      <a:pt x="11" y="55"/>
                      <a:pt x="11" y="55"/>
                      <a:pt x="10" y="56"/>
                    </a:cubicBezTo>
                    <a:cubicBezTo>
                      <a:pt x="10" y="56"/>
                      <a:pt x="9" y="58"/>
                      <a:pt x="9" y="58"/>
                    </a:cubicBezTo>
                    <a:cubicBezTo>
                      <a:pt x="9" y="59"/>
                      <a:pt x="9" y="59"/>
                      <a:pt x="9" y="59"/>
                    </a:cubicBezTo>
                    <a:cubicBezTo>
                      <a:pt x="9" y="59"/>
                      <a:pt x="8" y="60"/>
                      <a:pt x="8" y="61"/>
                    </a:cubicBezTo>
                    <a:cubicBezTo>
                      <a:pt x="8" y="61"/>
                      <a:pt x="7" y="63"/>
                      <a:pt x="7" y="63"/>
                    </a:cubicBezTo>
                    <a:cubicBezTo>
                      <a:pt x="7" y="64"/>
                      <a:pt x="7" y="64"/>
                      <a:pt x="7" y="65"/>
                    </a:cubicBezTo>
                    <a:cubicBezTo>
                      <a:pt x="7" y="65"/>
                      <a:pt x="7" y="66"/>
                      <a:pt x="7" y="66"/>
                    </a:cubicBezTo>
                    <a:cubicBezTo>
                      <a:pt x="7" y="67"/>
                      <a:pt x="7" y="70"/>
                      <a:pt x="6" y="70"/>
                    </a:cubicBezTo>
                    <a:cubicBezTo>
                      <a:pt x="6" y="71"/>
                      <a:pt x="6" y="74"/>
                      <a:pt x="6" y="75"/>
                    </a:cubicBezTo>
                    <a:cubicBezTo>
                      <a:pt x="6" y="75"/>
                      <a:pt x="6" y="78"/>
                      <a:pt x="6" y="78"/>
                    </a:cubicBezTo>
                    <a:cubicBezTo>
                      <a:pt x="6" y="79"/>
                      <a:pt x="6" y="80"/>
                      <a:pt x="6" y="81"/>
                    </a:cubicBezTo>
                    <a:cubicBezTo>
                      <a:pt x="6" y="82"/>
                      <a:pt x="6" y="84"/>
                      <a:pt x="6" y="85"/>
                    </a:cubicBezTo>
                    <a:cubicBezTo>
                      <a:pt x="6" y="86"/>
                      <a:pt x="7" y="90"/>
                      <a:pt x="7" y="90"/>
                    </a:cubicBezTo>
                    <a:cubicBezTo>
                      <a:pt x="7" y="91"/>
                      <a:pt x="7" y="93"/>
                      <a:pt x="7" y="94"/>
                    </a:cubicBezTo>
                    <a:cubicBezTo>
                      <a:pt x="7" y="95"/>
                      <a:pt x="7" y="95"/>
                      <a:pt x="7" y="96"/>
                    </a:cubicBezTo>
                    <a:cubicBezTo>
                      <a:pt x="7" y="96"/>
                      <a:pt x="7" y="96"/>
                      <a:pt x="8" y="96"/>
                    </a:cubicBezTo>
                    <a:cubicBezTo>
                      <a:pt x="8" y="97"/>
                      <a:pt x="8" y="97"/>
                      <a:pt x="9" y="98"/>
                    </a:cubicBezTo>
                    <a:cubicBezTo>
                      <a:pt x="9" y="98"/>
                      <a:pt x="9" y="98"/>
                      <a:pt x="9" y="98"/>
                    </a:cubicBezTo>
                    <a:cubicBezTo>
                      <a:pt x="9" y="99"/>
                      <a:pt x="9" y="99"/>
                      <a:pt x="10" y="99"/>
                    </a:cubicBezTo>
                    <a:cubicBezTo>
                      <a:pt x="10" y="99"/>
                      <a:pt x="10" y="99"/>
                      <a:pt x="10" y="99"/>
                    </a:cubicBezTo>
                    <a:cubicBezTo>
                      <a:pt x="10" y="100"/>
                      <a:pt x="10" y="100"/>
                      <a:pt x="11" y="100"/>
                    </a:cubicBezTo>
                    <a:cubicBezTo>
                      <a:pt x="11" y="100"/>
                      <a:pt x="11" y="101"/>
                      <a:pt x="11" y="101"/>
                    </a:cubicBezTo>
                    <a:cubicBezTo>
                      <a:pt x="12" y="101"/>
                      <a:pt x="12" y="101"/>
                      <a:pt x="12" y="101"/>
                    </a:cubicBezTo>
                    <a:cubicBezTo>
                      <a:pt x="12" y="101"/>
                      <a:pt x="13" y="101"/>
                      <a:pt x="14" y="101"/>
                    </a:cubicBezTo>
                    <a:cubicBezTo>
                      <a:pt x="14" y="101"/>
                      <a:pt x="16" y="101"/>
                      <a:pt x="16" y="101"/>
                    </a:cubicBezTo>
                    <a:cubicBezTo>
                      <a:pt x="17" y="101"/>
                      <a:pt x="18" y="101"/>
                      <a:pt x="19" y="101"/>
                    </a:cubicBezTo>
                    <a:cubicBezTo>
                      <a:pt x="19" y="101"/>
                      <a:pt x="19" y="101"/>
                      <a:pt x="19" y="102"/>
                    </a:cubicBezTo>
                    <a:cubicBezTo>
                      <a:pt x="19" y="102"/>
                      <a:pt x="19" y="104"/>
                      <a:pt x="19" y="105"/>
                    </a:cubicBezTo>
                    <a:cubicBezTo>
                      <a:pt x="19" y="105"/>
                      <a:pt x="19" y="107"/>
                      <a:pt x="19" y="108"/>
                    </a:cubicBezTo>
                    <a:cubicBezTo>
                      <a:pt x="19" y="109"/>
                      <a:pt x="19" y="111"/>
                      <a:pt x="19" y="111"/>
                    </a:cubicBezTo>
                    <a:cubicBezTo>
                      <a:pt x="19" y="111"/>
                      <a:pt x="19" y="112"/>
                      <a:pt x="19" y="112"/>
                    </a:cubicBezTo>
                    <a:cubicBezTo>
                      <a:pt x="19" y="112"/>
                      <a:pt x="20" y="112"/>
                      <a:pt x="20" y="112"/>
                    </a:cubicBezTo>
                    <a:cubicBezTo>
                      <a:pt x="20" y="113"/>
                      <a:pt x="20" y="113"/>
                      <a:pt x="20" y="113"/>
                    </a:cubicBezTo>
                    <a:cubicBezTo>
                      <a:pt x="20" y="113"/>
                      <a:pt x="20" y="113"/>
                      <a:pt x="20" y="113"/>
                    </a:cubicBezTo>
                    <a:cubicBezTo>
                      <a:pt x="20" y="113"/>
                      <a:pt x="20" y="113"/>
                      <a:pt x="20" y="114"/>
                    </a:cubicBezTo>
                    <a:cubicBezTo>
                      <a:pt x="20" y="114"/>
                      <a:pt x="19" y="115"/>
                      <a:pt x="19" y="115"/>
                    </a:cubicBezTo>
                    <a:cubicBezTo>
                      <a:pt x="19" y="116"/>
                      <a:pt x="19" y="116"/>
                      <a:pt x="19" y="117"/>
                    </a:cubicBezTo>
                    <a:cubicBezTo>
                      <a:pt x="19" y="117"/>
                      <a:pt x="19" y="118"/>
                      <a:pt x="19" y="119"/>
                    </a:cubicBezTo>
                    <a:cubicBezTo>
                      <a:pt x="19" y="119"/>
                      <a:pt x="19" y="119"/>
                      <a:pt x="19" y="120"/>
                    </a:cubicBezTo>
                    <a:cubicBezTo>
                      <a:pt x="20" y="120"/>
                      <a:pt x="20" y="120"/>
                      <a:pt x="20" y="120"/>
                    </a:cubicBezTo>
                    <a:cubicBezTo>
                      <a:pt x="20" y="120"/>
                      <a:pt x="19" y="120"/>
                      <a:pt x="19" y="121"/>
                    </a:cubicBezTo>
                    <a:cubicBezTo>
                      <a:pt x="19" y="122"/>
                      <a:pt x="19" y="123"/>
                      <a:pt x="19" y="123"/>
                    </a:cubicBezTo>
                    <a:cubicBezTo>
                      <a:pt x="19" y="123"/>
                      <a:pt x="19" y="124"/>
                      <a:pt x="19" y="124"/>
                    </a:cubicBezTo>
                    <a:cubicBezTo>
                      <a:pt x="18" y="125"/>
                      <a:pt x="18" y="125"/>
                      <a:pt x="18" y="125"/>
                    </a:cubicBezTo>
                    <a:cubicBezTo>
                      <a:pt x="18" y="125"/>
                      <a:pt x="18" y="127"/>
                      <a:pt x="18" y="127"/>
                    </a:cubicBezTo>
                    <a:cubicBezTo>
                      <a:pt x="18" y="128"/>
                      <a:pt x="18" y="128"/>
                      <a:pt x="18" y="128"/>
                    </a:cubicBezTo>
                    <a:cubicBezTo>
                      <a:pt x="18" y="129"/>
                      <a:pt x="18" y="129"/>
                      <a:pt x="18" y="130"/>
                    </a:cubicBezTo>
                    <a:cubicBezTo>
                      <a:pt x="17" y="130"/>
                      <a:pt x="17" y="132"/>
                      <a:pt x="17" y="132"/>
                    </a:cubicBezTo>
                    <a:cubicBezTo>
                      <a:pt x="17" y="132"/>
                      <a:pt x="16" y="134"/>
                      <a:pt x="16" y="134"/>
                    </a:cubicBezTo>
                    <a:cubicBezTo>
                      <a:pt x="16" y="135"/>
                      <a:pt x="16" y="135"/>
                      <a:pt x="16" y="136"/>
                    </a:cubicBezTo>
                    <a:cubicBezTo>
                      <a:pt x="16" y="137"/>
                      <a:pt x="16" y="140"/>
                      <a:pt x="16" y="140"/>
                    </a:cubicBezTo>
                    <a:cubicBezTo>
                      <a:pt x="16" y="141"/>
                      <a:pt x="16" y="142"/>
                      <a:pt x="16" y="143"/>
                    </a:cubicBezTo>
                    <a:cubicBezTo>
                      <a:pt x="15" y="144"/>
                      <a:pt x="15" y="146"/>
                      <a:pt x="15" y="147"/>
                    </a:cubicBezTo>
                    <a:cubicBezTo>
                      <a:pt x="15" y="148"/>
                      <a:pt x="15" y="149"/>
                      <a:pt x="15" y="150"/>
                    </a:cubicBezTo>
                    <a:cubicBezTo>
                      <a:pt x="15" y="151"/>
                      <a:pt x="15" y="153"/>
                      <a:pt x="15" y="154"/>
                    </a:cubicBezTo>
                    <a:cubicBezTo>
                      <a:pt x="15" y="155"/>
                      <a:pt x="16" y="156"/>
                      <a:pt x="16" y="157"/>
                    </a:cubicBezTo>
                    <a:cubicBezTo>
                      <a:pt x="16" y="158"/>
                      <a:pt x="16" y="162"/>
                      <a:pt x="16" y="163"/>
                    </a:cubicBezTo>
                    <a:cubicBezTo>
                      <a:pt x="16" y="164"/>
                      <a:pt x="16" y="168"/>
                      <a:pt x="16" y="169"/>
                    </a:cubicBezTo>
                    <a:cubicBezTo>
                      <a:pt x="16" y="170"/>
                      <a:pt x="16" y="172"/>
                      <a:pt x="16" y="174"/>
                    </a:cubicBezTo>
                    <a:cubicBezTo>
                      <a:pt x="17" y="175"/>
                      <a:pt x="17" y="179"/>
                      <a:pt x="17" y="180"/>
                    </a:cubicBezTo>
                    <a:cubicBezTo>
                      <a:pt x="17" y="181"/>
                      <a:pt x="17" y="185"/>
                      <a:pt x="18" y="187"/>
                    </a:cubicBezTo>
                    <a:cubicBezTo>
                      <a:pt x="18" y="188"/>
                      <a:pt x="18" y="190"/>
                      <a:pt x="18" y="191"/>
                    </a:cubicBezTo>
                    <a:cubicBezTo>
                      <a:pt x="18" y="192"/>
                      <a:pt x="18" y="195"/>
                      <a:pt x="19" y="196"/>
                    </a:cubicBezTo>
                    <a:cubicBezTo>
                      <a:pt x="19" y="196"/>
                      <a:pt x="19" y="199"/>
                      <a:pt x="19" y="201"/>
                    </a:cubicBezTo>
                    <a:cubicBezTo>
                      <a:pt x="19" y="203"/>
                      <a:pt x="19" y="206"/>
                      <a:pt x="19" y="207"/>
                    </a:cubicBezTo>
                    <a:cubicBezTo>
                      <a:pt x="19" y="208"/>
                      <a:pt x="19" y="208"/>
                      <a:pt x="19" y="210"/>
                    </a:cubicBezTo>
                    <a:cubicBezTo>
                      <a:pt x="19" y="211"/>
                      <a:pt x="19" y="215"/>
                      <a:pt x="19" y="216"/>
                    </a:cubicBezTo>
                    <a:cubicBezTo>
                      <a:pt x="19" y="217"/>
                      <a:pt x="19" y="223"/>
                      <a:pt x="19" y="224"/>
                    </a:cubicBezTo>
                    <a:cubicBezTo>
                      <a:pt x="19" y="225"/>
                      <a:pt x="19" y="229"/>
                      <a:pt x="19" y="230"/>
                    </a:cubicBezTo>
                    <a:cubicBezTo>
                      <a:pt x="19" y="231"/>
                      <a:pt x="18" y="235"/>
                      <a:pt x="18" y="236"/>
                    </a:cubicBezTo>
                    <a:cubicBezTo>
                      <a:pt x="18" y="236"/>
                      <a:pt x="18" y="237"/>
                      <a:pt x="18" y="238"/>
                    </a:cubicBezTo>
                    <a:cubicBezTo>
                      <a:pt x="18" y="239"/>
                      <a:pt x="18" y="244"/>
                      <a:pt x="18" y="245"/>
                    </a:cubicBezTo>
                    <a:cubicBezTo>
                      <a:pt x="18" y="247"/>
                      <a:pt x="18" y="250"/>
                      <a:pt x="18" y="252"/>
                    </a:cubicBezTo>
                    <a:cubicBezTo>
                      <a:pt x="18" y="253"/>
                      <a:pt x="18" y="257"/>
                      <a:pt x="18" y="258"/>
                    </a:cubicBezTo>
                    <a:cubicBezTo>
                      <a:pt x="18" y="259"/>
                      <a:pt x="18" y="258"/>
                      <a:pt x="18" y="259"/>
                    </a:cubicBezTo>
                    <a:cubicBezTo>
                      <a:pt x="17" y="259"/>
                      <a:pt x="16" y="260"/>
                      <a:pt x="15" y="261"/>
                    </a:cubicBezTo>
                    <a:cubicBezTo>
                      <a:pt x="15" y="262"/>
                      <a:pt x="15" y="263"/>
                      <a:pt x="15" y="264"/>
                    </a:cubicBezTo>
                    <a:cubicBezTo>
                      <a:pt x="15" y="264"/>
                      <a:pt x="15" y="265"/>
                      <a:pt x="15" y="265"/>
                    </a:cubicBezTo>
                    <a:cubicBezTo>
                      <a:pt x="14" y="265"/>
                      <a:pt x="14" y="265"/>
                      <a:pt x="15" y="266"/>
                    </a:cubicBezTo>
                    <a:cubicBezTo>
                      <a:pt x="15" y="267"/>
                      <a:pt x="15" y="268"/>
                      <a:pt x="15" y="268"/>
                    </a:cubicBezTo>
                    <a:cubicBezTo>
                      <a:pt x="15" y="269"/>
                      <a:pt x="15" y="269"/>
                      <a:pt x="15" y="270"/>
                    </a:cubicBezTo>
                    <a:cubicBezTo>
                      <a:pt x="15" y="270"/>
                      <a:pt x="15" y="270"/>
                      <a:pt x="15" y="270"/>
                    </a:cubicBezTo>
                    <a:cubicBezTo>
                      <a:pt x="15" y="270"/>
                      <a:pt x="15" y="270"/>
                      <a:pt x="15" y="271"/>
                    </a:cubicBezTo>
                    <a:cubicBezTo>
                      <a:pt x="14" y="271"/>
                      <a:pt x="14" y="271"/>
                      <a:pt x="14" y="271"/>
                    </a:cubicBezTo>
                    <a:cubicBezTo>
                      <a:pt x="14" y="272"/>
                      <a:pt x="14" y="272"/>
                      <a:pt x="14" y="272"/>
                    </a:cubicBezTo>
                    <a:cubicBezTo>
                      <a:pt x="14" y="272"/>
                      <a:pt x="13" y="273"/>
                      <a:pt x="13" y="273"/>
                    </a:cubicBezTo>
                    <a:cubicBezTo>
                      <a:pt x="13" y="273"/>
                      <a:pt x="12" y="274"/>
                      <a:pt x="12" y="274"/>
                    </a:cubicBezTo>
                    <a:cubicBezTo>
                      <a:pt x="12" y="274"/>
                      <a:pt x="11" y="275"/>
                      <a:pt x="11" y="275"/>
                    </a:cubicBezTo>
                    <a:cubicBezTo>
                      <a:pt x="10" y="275"/>
                      <a:pt x="10" y="275"/>
                      <a:pt x="9" y="275"/>
                    </a:cubicBezTo>
                    <a:cubicBezTo>
                      <a:pt x="9" y="275"/>
                      <a:pt x="8" y="275"/>
                      <a:pt x="8" y="276"/>
                    </a:cubicBezTo>
                    <a:cubicBezTo>
                      <a:pt x="7" y="276"/>
                      <a:pt x="7" y="276"/>
                      <a:pt x="6" y="276"/>
                    </a:cubicBezTo>
                    <a:cubicBezTo>
                      <a:pt x="5" y="276"/>
                      <a:pt x="5" y="277"/>
                      <a:pt x="4" y="277"/>
                    </a:cubicBezTo>
                    <a:cubicBezTo>
                      <a:pt x="3" y="278"/>
                      <a:pt x="2" y="279"/>
                      <a:pt x="2" y="279"/>
                    </a:cubicBezTo>
                    <a:cubicBezTo>
                      <a:pt x="1" y="280"/>
                      <a:pt x="1" y="281"/>
                      <a:pt x="1" y="281"/>
                    </a:cubicBezTo>
                    <a:cubicBezTo>
                      <a:pt x="2" y="281"/>
                      <a:pt x="1" y="281"/>
                      <a:pt x="1" y="281"/>
                    </a:cubicBezTo>
                    <a:cubicBezTo>
                      <a:pt x="1" y="281"/>
                      <a:pt x="1" y="281"/>
                      <a:pt x="1" y="281"/>
                    </a:cubicBezTo>
                    <a:cubicBezTo>
                      <a:pt x="1" y="281"/>
                      <a:pt x="1" y="281"/>
                      <a:pt x="1" y="281"/>
                    </a:cubicBezTo>
                    <a:cubicBezTo>
                      <a:pt x="1" y="281"/>
                      <a:pt x="0" y="281"/>
                      <a:pt x="0" y="282"/>
                    </a:cubicBezTo>
                    <a:cubicBezTo>
                      <a:pt x="0" y="282"/>
                      <a:pt x="0" y="282"/>
                      <a:pt x="0" y="283"/>
                    </a:cubicBezTo>
                    <a:cubicBezTo>
                      <a:pt x="1" y="283"/>
                      <a:pt x="1" y="283"/>
                      <a:pt x="2" y="283"/>
                    </a:cubicBezTo>
                    <a:cubicBezTo>
                      <a:pt x="3" y="283"/>
                      <a:pt x="5" y="283"/>
                      <a:pt x="7" y="284"/>
                    </a:cubicBezTo>
                    <a:cubicBezTo>
                      <a:pt x="10" y="284"/>
                      <a:pt x="13" y="284"/>
                      <a:pt x="15" y="284"/>
                    </a:cubicBezTo>
                    <a:cubicBezTo>
                      <a:pt x="16" y="284"/>
                      <a:pt x="20" y="284"/>
                      <a:pt x="21" y="283"/>
                    </a:cubicBezTo>
                    <a:cubicBezTo>
                      <a:pt x="22" y="283"/>
                      <a:pt x="23" y="282"/>
                      <a:pt x="23" y="282"/>
                    </a:cubicBezTo>
                    <a:cubicBezTo>
                      <a:pt x="24" y="281"/>
                      <a:pt x="25" y="280"/>
                      <a:pt x="25" y="280"/>
                    </a:cubicBezTo>
                    <a:cubicBezTo>
                      <a:pt x="25" y="279"/>
                      <a:pt x="25" y="279"/>
                      <a:pt x="25" y="279"/>
                    </a:cubicBezTo>
                    <a:cubicBezTo>
                      <a:pt x="26" y="279"/>
                      <a:pt x="28" y="280"/>
                      <a:pt x="28" y="280"/>
                    </a:cubicBezTo>
                    <a:cubicBezTo>
                      <a:pt x="28" y="280"/>
                      <a:pt x="29" y="281"/>
                      <a:pt x="30" y="280"/>
                    </a:cubicBezTo>
                    <a:cubicBezTo>
                      <a:pt x="31" y="280"/>
                      <a:pt x="32" y="280"/>
                      <a:pt x="33" y="280"/>
                    </a:cubicBezTo>
                    <a:cubicBezTo>
                      <a:pt x="34" y="279"/>
                      <a:pt x="35" y="279"/>
                      <a:pt x="36" y="279"/>
                    </a:cubicBezTo>
                    <a:cubicBezTo>
                      <a:pt x="36" y="278"/>
                      <a:pt x="37" y="278"/>
                      <a:pt x="38" y="277"/>
                    </a:cubicBezTo>
                    <a:cubicBezTo>
                      <a:pt x="38" y="277"/>
                      <a:pt x="38" y="277"/>
                      <a:pt x="38" y="276"/>
                    </a:cubicBezTo>
                    <a:cubicBezTo>
                      <a:pt x="38" y="276"/>
                      <a:pt x="37" y="273"/>
                      <a:pt x="37" y="273"/>
                    </a:cubicBezTo>
                    <a:cubicBezTo>
                      <a:pt x="37" y="272"/>
                      <a:pt x="37" y="272"/>
                      <a:pt x="37" y="272"/>
                    </a:cubicBezTo>
                    <a:cubicBezTo>
                      <a:pt x="36" y="272"/>
                      <a:pt x="37" y="272"/>
                      <a:pt x="37" y="271"/>
                    </a:cubicBezTo>
                    <a:cubicBezTo>
                      <a:pt x="37" y="271"/>
                      <a:pt x="37" y="271"/>
                      <a:pt x="37" y="270"/>
                    </a:cubicBezTo>
                    <a:cubicBezTo>
                      <a:pt x="37" y="270"/>
                      <a:pt x="37" y="269"/>
                      <a:pt x="37" y="268"/>
                    </a:cubicBezTo>
                    <a:cubicBezTo>
                      <a:pt x="37" y="268"/>
                      <a:pt x="37" y="268"/>
                      <a:pt x="36" y="268"/>
                    </a:cubicBezTo>
                    <a:cubicBezTo>
                      <a:pt x="36" y="268"/>
                      <a:pt x="36" y="267"/>
                      <a:pt x="36" y="266"/>
                    </a:cubicBezTo>
                    <a:cubicBezTo>
                      <a:pt x="36" y="266"/>
                      <a:pt x="36" y="265"/>
                      <a:pt x="36" y="265"/>
                    </a:cubicBezTo>
                    <a:cubicBezTo>
                      <a:pt x="36" y="264"/>
                      <a:pt x="36" y="264"/>
                      <a:pt x="37" y="263"/>
                    </a:cubicBezTo>
                    <a:cubicBezTo>
                      <a:pt x="37" y="262"/>
                      <a:pt x="38" y="260"/>
                      <a:pt x="38" y="259"/>
                    </a:cubicBezTo>
                    <a:cubicBezTo>
                      <a:pt x="38" y="258"/>
                      <a:pt x="38" y="258"/>
                      <a:pt x="38" y="257"/>
                    </a:cubicBezTo>
                    <a:cubicBezTo>
                      <a:pt x="39" y="257"/>
                      <a:pt x="39" y="256"/>
                      <a:pt x="39" y="254"/>
                    </a:cubicBezTo>
                    <a:cubicBezTo>
                      <a:pt x="40" y="253"/>
                      <a:pt x="40" y="250"/>
                      <a:pt x="40" y="249"/>
                    </a:cubicBezTo>
                    <a:cubicBezTo>
                      <a:pt x="40" y="247"/>
                      <a:pt x="40" y="245"/>
                      <a:pt x="40" y="243"/>
                    </a:cubicBezTo>
                    <a:cubicBezTo>
                      <a:pt x="40" y="242"/>
                      <a:pt x="40" y="239"/>
                      <a:pt x="40" y="238"/>
                    </a:cubicBezTo>
                    <a:cubicBezTo>
                      <a:pt x="40" y="237"/>
                      <a:pt x="40" y="233"/>
                      <a:pt x="40" y="232"/>
                    </a:cubicBezTo>
                    <a:cubicBezTo>
                      <a:pt x="40" y="230"/>
                      <a:pt x="40" y="227"/>
                      <a:pt x="40" y="226"/>
                    </a:cubicBezTo>
                    <a:cubicBezTo>
                      <a:pt x="40" y="224"/>
                      <a:pt x="41" y="221"/>
                      <a:pt x="41" y="219"/>
                    </a:cubicBezTo>
                    <a:cubicBezTo>
                      <a:pt x="41" y="217"/>
                      <a:pt x="41" y="212"/>
                      <a:pt x="42" y="210"/>
                    </a:cubicBezTo>
                    <a:cubicBezTo>
                      <a:pt x="42" y="209"/>
                      <a:pt x="42" y="202"/>
                      <a:pt x="42" y="200"/>
                    </a:cubicBezTo>
                    <a:cubicBezTo>
                      <a:pt x="43" y="198"/>
                      <a:pt x="43" y="196"/>
                      <a:pt x="43" y="195"/>
                    </a:cubicBezTo>
                    <a:cubicBezTo>
                      <a:pt x="43" y="194"/>
                      <a:pt x="43" y="192"/>
                      <a:pt x="44" y="191"/>
                    </a:cubicBezTo>
                    <a:cubicBezTo>
                      <a:pt x="44" y="190"/>
                      <a:pt x="44" y="187"/>
                      <a:pt x="44" y="186"/>
                    </a:cubicBezTo>
                    <a:cubicBezTo>
                      <a:pt x="44" y="186"/>
                      <a:pt x="44" y="185"/>
                      <a:pt x="45" y="183"/>
                    </a:cubicBezTo>
                    <a:cubicBezTo>
                      <a:pt x="45" y="182"/>
                      <a:pt x="45" y="178"/>
                      <a:pt x="45" y="177"/>
                    </a:cubicBezTo>
                    <a:cubicBezTo>
                      <a:pt x="45" y="176"/>
                      <a:pt x="45" y="175"/>
                      <a:pt x="45" y="174"/>
                    </a:cubicBezTo>
                    <a:cubicBezTo>
                      <a:pt x="45" y="174"/>
                      <a:pt x="45" y="174"/>
                      <a:pt x="46" y="172"/>
                    </a:cubicBezTo>
                    <a:cubicBezTo>
                      <a:pt x="46" y="171"/>
                      <a:pt x="46" y="169"/>
                      <a:pt x="46" y="169"/>
                    </a:cubicBezTo>
                    <a:cubicBezTo>
                      <a:pt x="47" y="168"/>
                      <a:pt x="47" y="168"/>
                      <a:pt x="47" y="169"/>
                    </a:cubicBezTo>
                    <a:cubicBezTo>
                      <a:pt x="47" y="169"/>
                      <a:pt x="47" y="169"/>
                      <a:pt x="48" y="170"/>
                    </a:cubicBezTo>
                    <a:cubicBezTo>
                      <a:pt x="48" y="170"/>
                      <a:pt x="48" y="171"/>
                      <a:pt x="48" y="172"/>
                    </a:cubicBezTo>
                    <a:cubicBezTo>
                      <a:pt x="48" y="173"/>
                      <a:pt x="49" y="173"/>
                      <a:pt x="49" y="175"/>
                    </a:cubicBezTo>
                    <a:cubicBezTo>
                      <a:pt x="50" y="176"/>
                      <a:pt x="50" y="178"/>
                      <a:pt x="50" y="178"/>
                    </a:cubicBezTo>
                    <a:cubicBezTo>
                      <a:pt x="50" y="179"/>
                      <a:pt x="51" y="180"/>
                      <a:pt x="51" y="180"/>
                    </a:cubicBezTo>
                    <a:cubicBezTo>
                      <a:pt x="51" y="181"/>
                      <a:pt x="51" y="184"/>
                      <a:pt x="52" y="185"/>
                    </a:cubicBezTo>
                    <a:cubicBezTo>
                      <a:pt x="52" y="186"/>
                      <a:pt x="52" y="189"/>
                      <a:pt x="53" y="191"/>
                    </a:cubicBezTo>
                    <a:cubicBezTo>
                      <a:pt x="53" y="192"/>
                      <a:pt x="54" y="198"/>
                      <a:pt x="54" y="199"/>
                    </a:cubicBezTo>
                    <a:cubicBezTo>
                      <a:pt x="54" y="200"/>
                      <a:pt x="54" y="202"/>
                      <a:pt x="54" y="204"/>
                    </a:cubicBezTo>
                    <a:cubicBezTo>
                      <a:pt x="55" y="205"/>
                      <a:pt x="55" y="209"/>
                      <a:pt x="55" y="210"/>
                    </a:cubicBezTo>
                    <a:cubicBezTo>
                      <a:pt x="55" y="210"/>
                      <a:pt x="55" y="216"/>
                      <a:pt x="55" y="218"/>
                    </a:cubicBezTo>
                    <a:cubicBezTo>
                      <a:pt x="56" y="220"/>
                      <a:pt x="56" y="221"/>
                      <a:pt x="56" y="222"/>
                    </a:cubicBezTo>
                    <a:cubicBezTo>
                      <a:pt x="56" y="223"/>
                      <a:pt x="56" y="225"/>
                      <a:pt x="56" y="226"/>
                    </a:cubicBezTo>
                    <a:cubicBezTo>
                      <a:pt x="56" y="227"/>
                      <a:pt x="57" y="231"/>
                      <a:pt x="57" y="231"/>
                    </a:cubicBezTo>
                    <a:cubicBezTo>
                      <a:pt x="57" y="232"/>
                      <a:pt x="57" y="238"/>
                      <a:pt x="58" y="239"/>
                    </a:cubicBezTo>
                    <a:cubicBezTo>
                      <a:pt x="58" y="240"/>
                      <a:pt x="58" y="246"/>
                      <a:pt x="58" y="246"/>
                    </a:cubicBezTo>
                    <a:cubicBezTo>
                      <a:pt x="59" y="247"/>
                      <a:pt x="59" y="249"/>
                      <a:pt x="59" y="250"/>
                    </a:cubicBezTo>
                    <a:cubicBezTo>
                      <a:pt x="59" y="251"/>
                      <a:pt x="59" y="251"/>
                      <a:pt x="59" y="252"/>
                    </a:cubicBezTo>
                    <a:cubicBezTo>
                      <a:pt x="59" y="254"/>
                      <a:pt x="59" y="255"/>
                      <a:pt x="59" y="256"/>
                    </a:cubicBezTo>
                    <a:cubicBezTo>
                      <a:pt x="59" y="257"/>
                      <a:pt x="60" y="259"/>
                      <a:pt x="60" y="260"/>
                    </a:cubicBezTo>
                    <a:cubicBezTo>
                      <a:pt x="61" y="260"/>
                      <a:pt x="61" y="262"/>
                      <a:pt x="62" y="262"/>
                    </a:cubicBezTo>
                    <a:cubicBezTo>
                      <a:pt x="62" y="263"/>
                      <a:pt x="62" y="264"/>
                      <a:pt x="62" y="265"/>
                    </a:cubicBezTo>
                    <a:cubicBezTo>
                      <a:pt x="63" y="265"/>
                      <a:pt x="63" y="267"/>
                      <a:pt x="64" y="267"/>
                    </a:cubicBezTo>
                    <a:cubicBezTo>
                      <a:pt x="64" y="267"/>
                      <a:pt x="64" y="268"/>
                      <a:pt x="64" y="268"/>
                    </a:cubicBezTo>
                    <a:cubicBezTo>
                      <a:pt x="64" y="268"/>
                      <a:pt x="64" y="268"/>
                      <a:pt x="64" y="268"/>
                    </a:cubicBezTo>
                    <a:cubicBezTo>
                      <a:pt x="64" y="269"/>
                      <a:pt x="65" y="270"/>
                      <a:pt x="65" y="271"/>
                    </a:cubicBezTo>
                    <a:cubicBezTo>
                      <a:pt x="65" y="272"/>
                      <a:pt x="66" y="272"/>
                      <a:pt x="66" y="272"/>
                    </a:cubicBezTo>
                    <a:cubicBezTo>
                      <a:pt x="66" y="272"/>
                      <a:pt x="66" y="272"/>
                      <a:pt x="66" y="273"/>
                    </a:cubicBezTo>
                    <a:cubicBezTo>
                      <a:pt x="66" y="273"/>
                      <a:pt x="66" y="274"/>
                      <a:pt x="66" y="275"/>
                    </a:cubicBezTo>
                    <a:cubicBezTo>
                      <a:pt x="66" y="275"/>
                      <a:pt x="66" y="277"/>
                      <a:pt x="66" y="277"/>
                    </a:cubicBezTo>
                    <a:cubicBezTo>
                      <a:pt x="66" y="278"/>
                      <a:pt x="66" y="278"/>
                      <a:pt x="67" y="278"/>
                    </a:cubicBezTo>
                    <a:cubicBezTo>
                      <a:pt x="67" y="279"/>
                      <a:pt x="67" y="279"/>
                      <a:pt x="67" y="279"/>
                    </a:cubicBezTo>
                    <a:cubicBezTo>
                      <a:pt x="68" y="279"/>
                      <a:pt x="69" y="280"/>
                      <a:pt x="69" y="280"/>
                    </a:cubicBezTo>
                    <a:cubicBezTo>
                      <a:pt x="70" y="280"/>
                      <a:pt x="70" y="280"/>
                      <a:pt x="70" y="280"/>
                    </a:cubicBezTo>
                    <a:cubicBezTo>
                      <a:pt x="71" y="280"/>
                      <a:pt x="71" y="280"/>
                      <a:pt x="71" y="281"/>
                    </a:cubicBezTo>
                    <a:cubicBezTo>
                      <a:pt x="70" y="281"/>
                      <a:pt x="70" y="281"/>
                      <a:pt x="70" y="282"/>
                    </a:cubicBezTo>
                    <a:cubicBezTo>
                      <a:pt x="70" y="283"/>
                      <a:pt x="71" y="283"/>
                      <a:pt x="71" y="284"/>
                    </a:cubicBezTo>
                    <a:cubicBezTo>
                      <a:pt x="72" y="284"/>
                      <a:pt x="72" y="284"/>
                      <a:pt x="72" y="284"/>
                    </a:cubicBezTo>
                    <a:cubicBezTo>
                      <a:pt x="73" y="284"/>
                      <a:pt x="75" y="284"/>
                      <a:pt x="76" y="284"/>
                    </a:cubicBezTo>
                    <a:cubicBezTo>
                      <a:pt x="77" y="284"/>
                      <a:pt x="82" y="284"/>
                      <a:pt x="84" y="284"/>
                    </a:cubicBezTo>
                    <a:cubicBezTo>
                      <a:pt x="87" y="284"/>
                      <a:pt x="88" y="283"/>
                      <a:pt x="89" y="283"/>
                    </a:cubicBezTo>
                    <a:cubicBezTo>
                      <a:pt x="89" y="283"/>
                      <a:pt x="89" y="283"/>
                      <a:pt x="89" y="283"/>
                    </a:cubicBezTo>
                    <a:cubicBezTo>
                      <a:pt x="89" y="283"/>
                      <a:pt x="89" y="282"/>
                      <a:pt x="89" y="282"/>
                    </a:cubicBezTo>
                    <a:close/>
                  </a:path>
                </a:pathLst>
              </a:custGeom>
              <a:solidFill>
                <a:schemeClr val="accent3"/>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p:nvSpPr>
            <p:spPr bwMode="auto">
              <a:xfrm>
                <a:off x="5176467" y="1605931"/>
                <a:ext cx="283349" cy="913817"/>
              </a:xfrm>
              <a:custGeom>
                <a:avLst/>
                <a:gdLst>
                  <a:gd name="T0" fmla="*/ 90 w 93"/>
                  <a:gd name="T1" fmla="*/ 249 h 300"/>
                  <a:gd name="T2" fmla="*/ 88 w 93"/>
                  <a:gd name="T3" fmla="*/ 228 h 300"/>
                  <a:gd name="T4" fmla="*/ 84 w 93"/>
                  <a:gd name="T5" fmla="*/ 206 h 300"/>
                  <a:gd name="T6" fmla="*/ 81 w 93"/>
                  <a:gd name="T7" fmla="*/ 171 h 300"/>
                  <a:gd name="T8" fmla="*/ 80 w 93"/>
                  <a:gd name="T9" fmla="*/ 152 h 300"/>
                  <a:gd name="T10" fmla="*/ 78 w 93"/>
                  <a:gd name="T11" fmla="*/ 136 h 300"/>
                  <a:gd name="T12" fmla="*/ 75 w 93"/>
                  <a:gd name="T13" fmla="*/ 127 h 300"/>
                  <a:gd name="T14" fmla="*/ 74 w 93"/>
                  <a:gd name="T15" fmla="*/ 119 h 300"/>
                  <a:gd name="T16" fmla="*/ 77 w 93"/>
                  <a:gd name="T17" fmla="*/ 120 h 300"/>
                  <a:gd name="T18" fmla="*/ 77 w 93"/>
                  <a:gd name="T19" fmla="*/ 112 h 300"/>
                  <a:gd name="T20" fmla="*/ 78 w 93"/>
                  <a:gd name="T21" fmla="*/ 88 h 300"/>
                  <a:gd name="T22" fmla="*/ 83 w 93"/>
                  <a:gd name="T23" fmla="*/ 74 h 300"/>
                  <a:gd name="T24" fmla="*/ 81 w 93"/>
                  <a:gd name="T25" fmla="*/ 60 h 300"/>
                  <a:gd name="T26" fmla="*/ 77 w 93"/>
                  <a:gd name="T27" fmla="*/ 46 h 300"/>
                  <a:gd name="T28" fmla="*/ 66 w 93"/>
                  <a:gd name="T29" fmla="*/ 42 h 300"/>
                  <a:gd name="T30" fmla="*/ 59 w 93"/>
                  <a:gd name="T31" fmla="*/ 38 h 300"/>
                  <a:gd name="T32" fmla="*/ 59 w 93"/>
                  <a:gd name="T33" fmla="*/ 27 h 300"/>
                  <a:gd name="T34" fmla="*/ 62 w 93"/>
                  <a:gd name="T35" fmla="*/ 17 h 300"/>
                  <a:gd name="T36" fmla="*/ 38 w 93"/>
                  <a:gd name="T37" fmla="*/ 4 h 300"/>
                  <a:gd name="T38" fmla="*/ 34 w 93"/>
                  <a:gd name="T39" fmla="*/ 28 h 300"/>
                  <a:gd name="T40" fmla="*/ 38 w 93"/>
                  <a:gd name="T41" fmla="*/ 42 h 300"/>
                  <a:gd name="T42" fmla="*/ 28 w 93"/>
                  <a:gd name="T43" fmla="*/ 47 h 300"/>
                  <a:gd name="T44" fmla="*/ 19 w 93"/>
                  <a:gd name="T45" fmla="*/ 49 h 300"/>
                  <a:gd name="T46" fmla="*/ 12 w 93"/>
                  <a:gd name="T47" fmla="*/ 57 h 300"/>
                  <a:gd name="T48" fmla="*/ 5 w 93"/>
                  <a:gd name="T49" fmla="*/ 73 h 300"/>
                  <a:gd name="T50" fmla="*/ 2 w 93"/>
                  <a:gd name="T51" fmla="*/ 98 h 300"/>
                  <a:gd name="T52" fmla="*/ 16 w 93"/>
                  <a:gd name="T53" fmla="*/ 101 h 300"/>
                  <a:gd name="T54" fmla="*/ 19 w 93"/>
                  <a:gd name="T55" fmla="*/ 117 h 300"/>
                  <a:gd name="T56" fmla="*/ 23 w 93"/>
                  <a:gd name="T57" fmla="*/ 124 h 300"/>
                  <a:gd name="T58" fmla="*/ 22 w 93"/>
                  <a:gd name="T59" fmla="*/ 133 h 300"/>
                  <a:gd name="T60" fmla="*/ 19 w 93"/>
                  <a:gd name="T61" fmla="*/ 143 h 300"/>
                  <a:gd name="T62" fmla="*/ 18 w 93"/>
                  <a:gd name="T63" fmla="*/ 154 h 300"/>
                  <a:gd name="T64" fmla="*/ 19 w 93"/>
                  <a:gd name="T65" fmla="*/ 164 h 300"/>
                  <a:gd name="T66" fmla="*/ 24 w 93"/>
                  <a:gd name="T67" fmla="*/ 195 h 300"/>
                  <a:gd name="T68" fmla="*/ 30 w 93"/>
                  <a:gd name="T69" fmla="*/ 239 h 300"/>
                  <a:gd name="T70" fmla="*/ 33 w 93"/>
                  <a:gd name="T71" fmla="*/ 256 h 300"/>
                  <a:gd name="T72" fmla="*/ 30 w 93"/>
                  <a:gd name="T73" fmla="*/ 270 h 300"/>
                  <a:gd name="T74" fmla="*/ 28 w 93"/>
                  <a:gd name="T75" fmla="*/ 278 h 300"/>
                  <a:gd name="T76" fmla="*/ 18 w 93"/>
                  <a:gd name="T77" fmla="*/ 283 h 300"/>
                  <a:gd name="T78" fmla="*/ 13 w 93"/>
                  <a:gd name="T79" fmla="*/ 290 h 300"/>
                  <a:gd name="T80" fmla="*/ 23 w 93"/>
                  <a:gd name="T81" fmla="*/ 292 h 300"/>
                  <a:gd name="T82" fmla="*/ 28 w 93"/>
                  <a:gd name="T83" fmla="*/ 292 h 300"/>
                  <a:gd name="T84" fmla="*/ 33 w 93"/>
                  <a:gd name="T85" fmla="*/ 291 h 300"/>
                  <a:gd name="T86" fmla="*/ 43 w 93"/>
                  <a:gd name="T87" fmla="*/ 288 h 300"/>
                  <a:gd name="T88" fmla="*/ 51 w 93"/>
                  <a:gd name="T89" fmla="*/ 289 h 300"/>
                  <a:gd name="T90" fmla="*/ 56 w 93"/>
                  <a:gd name="T91" fmla="*/ 288 h 300"/>
                  <a:gd name="T92" fmla="*/ 56 w 93"/>
                  <a:gd name="T93" fmla="*/ 280 h 300"/>
                  <a:gd name="T94" fmla="*/ 58 w 93"/>
                  <a:gd name="T95" fmla="*/ 273 h 300"/>
                  <a:gd name="T96" fmla="*/ 55 w 93"/>
                  <a:gd name="T97" fmla="*/ 257 h 300"/>
                  <a:gd name="T98" fmla="*/ 55 w 93"/>
                  <a:gd name="T99" fmla="*/ 238 h 300"/>
                  <a:gd name="T100" fmla="*/ 54 w 93"/>
                  <a:gd name="T101" fmla="*/ 218 h 300"/>
                  <a:gd name="T102" fmla="*/ 54 w 93"/>
                  <a:gd name="T103" fmla="*/ 196 h 300"/>
                  <a:gd name="T104" fmla="*/ 56 w 93"/>
                  <a:gd name="T105" fmla="*/ 198 h 300"/>
                  <a:gd name="T106" fmla="*/ 59 w 93"/>
                  <a:gd name="T107" fmla="*/ 215 h 300"/>
                  <a:gd name="T108" fmla="*/ 61 w 93"/>
                  <a:gd name="T109" fmla="*/ 230 h 300"/>
                  <a:gd name="T110" fmla="*/ 64 w 93"/>
                  <a:gd name="T111" fmla="*/ 257 h 300"/>
                  <a:gd name="T112" fmla="*/ 70 w 93"/>
                  <a:gd name="T113" fmla="*/ 271 h 300"/>
                  <a:gd name="T114" fmla="*/ 66 w 93"/>
                  <a:gd name="T115" fmla="*/ 282 h 300"/>
                  <a:gd name="T116" fmla="*/ 72 w 93"/>
                  <a:gd name="T117" fmla="*/ 290 h 300"/>
                  <a:gd name="T118" fmla="*/ 70 w 93"/>
                  <a:gd name="T119" fmla="*/ 299 h 300"/>
                  <a:gd name="T120" fmla="*/ 90 w 93"/>
                  <a:gd name="T121" fmla="*/ 297 h 300"/>
                  <a:gd name="T122" fmla="*/ 89 w 93"/>
                  <a:gd name="T123" fmla="*/ 288 h 300"/>
                  <a:gd name="T124" fmla="*/ 93 w 93"/>
                  <a:gd name="T125"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300">
                    <a:moveTo>
                      <a:pt x="93" y="276"/>
                    </a:moveTo>
                    <a:cubicBezTo>
                      <a:pt x="92" y="276"/>
                      <a:pt x="92" y="275"/>
                      <a:pt x="92" y="275"/>
                    </a:cubicBezTo>
                    <a:cubicBezTo>
                      <a:pt x="92" y="275"/>
                      <a:pt x="92" y="273"/>
                      <a:pt x="92" y="272"/>
                    </a:cubicBezTo>
                    <a:cubicBezTo>
                      <a:pt x="92" y="272"/>
                      <a:pt x="92" y="267"/>
                      <a:pt x="92" y="266"/>
                    </a:cubicBezTo>
                    <a:cubicBezTo>
                      <a:pt x="91" y="265"/>
                      <a:pt x="91" y="264"/>
                      <a:pt x="91" y="262"/>
                    </a:cubicBezTo>
                    <a:cubicBezTo>
                      <a:pt x="91" y="260"/>
                      <a:pt x="91" y="257"/>
                      <a:pt x="91" y="255"/>
                    </a:cubicBezTo>
                    <a:cubicBezTo>
                      <a:pt x="91" y="254"/>
                      <a:pt x="90" y="249"/>
                      <a:pt x="90" y="249"/>
                    </a:cubicBezTo>
                    <a:cubicBezTo>
                      <a:pt x="90" y="248"/>
                      <a:pt x="90" y="247"/>
                      <a:pt x="90" y="246"/>
                    </a:cubicBezTo>
                    <a:cubicBezTo>
                      <a:pt x="90" y="245"/>
                      <a:pt x="89" y="243"/>
                      <a:pt x="89" y="243"/>
                    </a:cubicBezTo>
                    <a:cubicBezTo>
                      <a:pt x="89" y="242"/>
                      <a:pt x="89" y="241"/>
                      <a:pt x="89" y="241"/>
                    </a:cubicBezTo>
                    <a:cubicBezTo>
                      <a:pt x="89" y="241"/>
                      <a:pt x="89" y="239"/>
                      <a:pt x="89" y="239"/>
                    </a:cubicBezTo>
                    <a:cubicBezTo>
                      <a:pt x="89" y="239"/>
                      <a:pt x="89" y="238"/>
                      <a:pt x="88" y="237"/>
                    </a:cubicBezTo>
                    <a:cubicBezTo>
                      <a:pt x="88" y="237"/>
                      <a:pt x="88" y="233"/>
                      <a:pt x="88" y="232"/>
                    </a:cubicBezTo>
                    <a:cubicBezTo>
                      <a:pt x="88" y="231"/>
                      <a:pt x="88" y="230"/>
                      <a:pt x="88" y="228"/>
                    </a:cubicBezTo>
                    <a:cubicBezTo>
                      <a:pt x="87" y="227"/>
                      <a:pt x="87" y="225"/>
                      <a:pt x="87" y="224"/>
                    </a:cubicBezTo>
                    <a:cubicBezTo>
                      <a:pt x="87" y="223"/>
                      <a:pt x="87" y="222"/>
                      <a:pt x="87" y="221"/>
                    </a:cubicBezTo>
                    <a:cubicBezTo>
                      <a:pt x="87" y="220"/>
                      <a:pt x="87" y="218"/>
                      <a:pt x="87" y="216"/>
                    </a:cubicBezTo>
                    <a:cubicBezTo>
                      <a:pt x="87" y="215"/>
                      <a:pt x="86" y="214"/>
                      <a:pt x="86" y="213"/>
                    </a:cubicBezTo>
                    <a:cubicBezTo>
                      <a:pt x="86" y="212"/>
                      <a:pt x="85" y="210"/>
                      <a:pt x="85" y="210"/>
                    </a:cubicBezTo>
                    <a:cubicBezTo>
                      <a:pt x="84" y="209"/>
                      <a:pt x="84" y="209"/>
                      <a:pt x="84" y="209"/>
                    </a:cubicBezTo>
                    <a:cubicBezTo>
                      <a:pt x="84" y="209"/>
                      <a:pt x="84" y="207"/>
                      <a:pt x="84" y="206"/>
                    </a:cubicBezTo>
                    <a:cubicBezTo>
                      <a:pt x="84" y="204"/>
                      <a:pt x="84" y="201"/>
                      <a:pt x="84" y="200"/>
                    </a:cubicBezTo>
                    <a:cubicBezTo>
                      <a:pt x="84" y="198"/>
                      <a:pt x="85" y="195"/>
                      <a:pt x="85" y="194"/>
                    </a:cubicBezTo>
                    <a:cubicBezTo>
                      <a:pt x="85" y="193"/>
                      <a:pt x="85" y="192"/>
                      <a:pt x="84" y="191"/>
                    </a:cubicBezTo>
                    <a:cubicBezTo>
                      <a:pt x="84" y="190"/>
                      <a:pt x="84" y="187"/>
                      <a:pt x="83" y="185"/>
                    </a:cubicBezTo>
                    <a:cubicBezTo>
                      <a:pt x="83" y="183"/>
                      <a:pt x="82" y="179"/>
                      <a:pt x="82" y="178"/>
                    </a:cubicBezTo>
                    <a:cubicBezTo>
                      <a:pt x="82" y="177"/>
                      <a:pt x="82" y="174"/>
                      <a:pt x="82" y="173"/>
                    </a:cubicBezTo>
                    <a:cubicBezTo>
                      <a:pt x="82" y="173"/>
                      <a:pt x="81" y="171"/>
                      <a:pt x="81" y="171"/>
                    </a:cubicBezTo>
                    <a:cubicBezTo>
                      <a:pt x="81" y="171"/>
                      <a:pt x="81" y="170"/>
                      <a:pt x="81" y="170"/>
                    </a:cubicBezTo>
                    <a:cubicBezTo>
                      <a:pt x="81" y="169"/>
                      <a:pt x="81" y="167"/>
                      <a:pt x="81" y="167"/>
                    </a:cubicBezTo>
                    <a:cubicBezTo>
                      <a:pt x="81" y="167"/>
                      <a:pt x="81" y="164"/>
                      <a:pt x="81" y="162"/>
                    </a:cubicBezTo>
                    <a:cubicBezTo>
                      <a:pt x="81" y="161"/>
                      <a:pt x="81" y="161"/>
                      <a:pt x="81" y="160"/>
                    </a:cubicBezTo>
                    <a:cubicBezTo>
                      <a:pt x="81" y="160"/>
                      <a:pt x="80" y="158"/>
                      <a:pt x="80" y="157"/>
                    </a:cubicBezTo>
                    <a:cubicBezTo>
                      <a:pt x="80" y="156"/>
                      <a:pt x="80" y="154"/>
                      <a:pt x="80" y="154"/>
                    </a:cubicBezTo>
                    <a:cubicBezTo>
                      <a:pt x="80" y="153"/>
                      <a:pt x="80" y="152"/>
                      <a:pt x="80" y="152"/>
                    </a:cubicBezTo>
                    <a:cubicBezTo>
                      <a:pt x="80" y="152"/>
                      <a:pt x="80" y="151"/>
                      <a:pt x="80" y="150"/>
                    </a:cubicBezTo>
                    <a:cubicBezTo>
                      <a:pt x="81" y="149"/>
                      <a:pt x="81" y="147"/>
                      <a:pt x="81" y="146"/>
                    </a:cubicBezTo>
                    <a:cubicBezTo>
                      <a:pt x="80" y="145"/>
                      <a:pt x="80" y="144"/>
                      <a:pt x="80" y="143"/>
                    </a:cubicBezTo>
                    <a:cubicBezTo>
                      <a:pt x="80" y="142"/>
                      <a:pt x="79" y="139"/>
                      <a:pt x="79" y="139"/>
                    </a:cubicBezTo>
                    <a:cubicBezTo>
                      <a:pt x="79" y="138"/>
                      <a:pt x="78" y="137"/>
                      <a:pt x="78" y="137"/>
                    </a:cubicBezTo>
                    <a:cubicBezTo>
                      <a:pt x="78" y="137"/>
                      <a:pt x="78" y="137"/>
                      <a:pt x="78" y="137"/>
                    </a:cubicBezTo>
                    <a:cubicBezTo>
                      <a:pt x="78" y="137"/>
                      <a:pt x="78" y="136"/>
                      <a:pt x="78" y="136"/>
                    </a:cubicBezTo>
                    <a:cubicBezTo>
                      <a:pt x="78" y="136"/>
                      <a:pt x="78" y="135"/>
                      <a:pt x="78" y="135"/>
                    </a:cubicBezTo>
                    <a:cubicBezTo>
                      <a:pt x="78" y="135"/>
                      <a:pt x="78" y="134"/>
                      <a:pt x="77" y="134"/>
                    </a:cubicBezTo>
                    <a:cubicBezTo>
                      <a:pt x="77" y="134"/>
                      <a:pt x="77" y="134"/>
                      <a:pt x="77" y="133"/>
                    </a:cubicBezTo>
                    <a:cubicBezTo>
                      <a:pt x="77" y="133"/>
                      <a:pt x="76" y="131"/>
                      <a:pt x="76" y="130"/>
                    </a:cubicBezTo>
                    <a:cubicBezTo>
                      <a:pt x="76" y="130"/>
                      <a:pt x="76" y="129"/>
                      <a:pt x="76" y="129"/>
                    </a:cubicBezTo>
                    <a:cubicBezTo>
                      <a:pt x="75" y="129"/>
                      <a:pt x="75" y="128"/>
                      <a:pt x="75" y="128"/>
                    </a:cubicBezTo>
                    <a:cubicBezTo>
                      <a:pt x="75" y="127"/>
                      <a:pt x="75" y="127"/>
                      <a:pt x="75" y="127"/>
                    </a:cubicBezTo>
                    <a:cubicBezTo>
                      <a:pt x="75" y="126"/>
                      <a:pt x="75" y="126"/>
                      <a:pt x="75" y="126"/>
                    </a:cubicBezTo>
                    <a:cubicBezTo>
                      <a:pt x="75" y="125"/>
                      <a:pt x="74" y="124"/>
                      <a:pt x="74" y="124"/>
                    </a:cubicBezTo>
                    <a:cubicBezTo>
                      <a:pt x="74" y="124"/>
                      <a:pt x="74" y="124"/>
                      <a:pt x="74" y="124"/>
                    </a:cubicBezTo>
                    <a:cubicBezTo>
                      <a:pt x="74" y="123"/>
                      <a:pt x="74" y="123"/>
                      <a:pt x="74" y="123"/>
                    </a:cubicBezTo>
                    <a:cubicBezTo>
                      <a:pt x="74" y="123"/>
                      <a:pt x="74" y="119"/>
                      <a:pt x="73" y="119"/>
                    </a:cubicBezTo>
                    <a:cubicBezTo>
                      <a:pt x="73" y="119"/>
                      <a:pt x="73" y="119"/>
                      <a:pt x="73" y="119"/>
                    </a:cubicBezTo>
                    <a:cubicBezTo>
                      <a:pt x="73" y="119"/>
                      <a:pt x="73" y="119"/>
                      <a:pt x="74" y="119"/>
                    </a:cubicBezTo>
                    <a:cubicBezTo>
                      <a:pt x="74" y="119"/>
                      <a:pt x="74" y="119"/>
                      <a:pt x="74" y="119"/>
                    </a:cubicBezTo>
                    <a:cubicBezTo>
                      <a:pt x="74" y="119"/>
                      <a:pt x="74" y="122"/>
                      <a:pt x="74" y="122"/>
                    </a:cubicBezTo>
                    <a:cubicBezTo>
                      <a:pt x="74" y="122"/>
                      <a:pt x="74" y="122"/>
                      <a:pt x="74" y="122"/>
                    </a:cubicBezTo>
                    <a:cubicBezTo>
                      <a:pt x="74" y="122"/>
                      <a:pt x="74" y="122"/>
                      <a:pt x="75" y="121"/>
                    </a:cubicBezTo>
                    <a:cubicBezTo>
                      <a:pt x="75" y="121"/>
                      <a:pt x="76" y="121"/>
                      <a:pt x="76" y="121"/>
                    </a:cubicBezTo>
                    <a:cubicBezTo>
                      <a:pt x="76" y="121"/>
                      <a:pt x="76" y="120"/>
                      <a:pt x="76" y="120"/>
                    </a:cubicBezTo>
                    <a:cubicBezTo>
                      <a:pt x="77" y="120"/>
                      <a:pt x="77" y="120"/>
                      <a:pt x="77" y="120"/>
                    </a:cubicBezTo>
                    <a:cubicBezTo>
                      <a:pt x="77" y="119"/>
                      <a:pt x="77" y="119"/>
                      <a:pt x="78" y="118"/>
                    </a:cubicBezTo>
                    <a:cubicBezTo>
                      <a:pt x="78" y="118"/>
                      <a:pt x="79" y="117"/>
                      <a:pt x="79" y="117"/>
                    </a:cubicBezTo>
                    <a:cubicBezTo>
                      <a:pt x="80" y="117"/>
                      <a:pt x="80" y="116"/>
                      <a:pt x="80" y="116"/>
                    </a:cubicBezTo>
                    <a:cubicBezTo>
                      <a:pt x="80" y="116"/>
                      <a:pt x="80" y="116"/>
                      <a:pt x="80" y="115"/>
                    </a:cubicBezTo>
                    <a:cubicBezTo>
                      <a:pt x="80" y="115"/>
                      <a:pt x="80" y="115"/>
                      <a:pt x="79" y="115"/>
                    </a:cubicBezTo>
                    <a:cubicBezTo>
                      <a:pt x="79" y="115"/>
                      <a:pt x="78" y="114"/>
                      <a:pt x="78" y="114"/>
                    </a:cubicBezTo>
                    <a:cubicBezTo>
                      <a:pt x="78" y="114"/>
                      <a:pt x="77" y="113"/>
                      <a:pt x="77" y="112"/>
                    </a:cubicBezTo>
                    <a:cubicBezTo>
                      <a:pt x="77" y="112"/>
                      <a:pt x="76" y="109"/>
                      <a:pt x="76" y="108"/>
                    </a:cubicBezTo>
                    <a:cubicBezTo>
                      <a:pt x="75" y="108"/>
                      <a:pt x="76" y="107"/>
                      <a:pt x="76" y="107"/>
                    </a:cubicBezTo>
                    <a:cubicBezTo>
                      <a:pt x="76" y="106"/>
                      <a:pt x="75" y="104"/>
                      <a:pt x="75" y="103"/>
                    </a:cubicBezTo>
                    <a:cubicBezTo>
                      <a:pt x="75" y="103"/>
                      <a:pt x="75" y="98"/>
                      <a:pt x="75" y="97"/>
                    </a:cubicBezTo>
                    <a:cubicBezTo>
                      <a:pt x="75" y="97"/>
                      <a:pt x="75" y="97"/>
                      <a:pt x="75" y="96"/>
                    </a:cubicBezTo>
                    <a:cubicBezTo>
                      <a:pt x="75" y="96"/>
                      <a:pt x="76" y="93"/>
                      <a:pt x="77" y="92"/>
                    </a:cubicBezTo>
                    <a:cubicBezTo>
                      <a:pt x="77" y="91"/>
                      <a:pt x="78" y="88"/>
                      <a:pt x="78" y="88"/>
                    </a:cubicBezTo>
                    <a:cubicBezTo>
                      <a:pt x="78" y="87"/>
                      <a:pt x="78" y="86"/>
                      <a:pt x="79" y="86"/>
                    </a:cubicBezTo>
                    <a:cubicBezTo>
                      <a:pt x="79" y="85"/>
                      <a:pt x="79" y="85"/>
                      <a:pt x="79" y="84"/>
                    </a:cubicBezTo>
                    <a:cubicBezTo>
                      <a:pt x="80" y="83"/>
                      <a:pt x="80" y="81"/>
                      <a:pt x="81" y="81"/>
                    </a:cubicBezTo>
                    <a:cubicBezTo>
                      <a:pt x="81" y="80"/>
                      <a:pt x="81" y="79"/>
                      <a:pt x="81" y="79"/>
                    </a:cubicBezTo>
                    <a:cubicBezTo>
                      <a:pt x="81" y="78"/>
                      <a:pt x="82" y="77"/>
                      <a:pt x="82" y="77"/>
                    </a:cubicBezTo>
                    <a:cubicBezTo>
                      <a:pt x="82" y="76"/>
                      <a:pt x="82" y="76"/>
                      <a:pt x="82" y="76"/>
                    </a:cubicBezTo>
                    <a:cubicBezTo>
                      <a:pt x="82" y="75"/>
                      <a:pt x="83" y="74"/>
                      <a:pt x="83" y="74"/>
                    </a:cubicBezTo>
                    <a:cubicBezTo>
                      <a:pt x="83" y="74"/>
                      <a:pt x="83" y="74"/>
                      <a:pt x="83" y="73"/>
                    </a:cubicBezTo>
                    <a:cubicBezTo>
                      <a:pt x="83" y="73"/>
                      <a:pt x="83" y="72"/>
                      <a:pt x="83" y="72"/>
                    </a:cubicBezTo>
                    <a:cubicBezTo>
                      <a:pt x="83" y="71"/>
                      <a:pt x="83" y="71"/>
                      <a:pt x="83" y="70"/>
                    </a:cubicBezTo>
                    <a:cubicBezTo>
                      <a:pt x="83" y="70"/>
                      <a:pt x="83" y="69"/>
                      <a:pt x="83" y="69"/>
                    </a:cubicBezTo>
                    <a:cubicBezTo>
                      <a:pt x="83" y="69"/>
                      <a:pt x="83" y="67"/>
                      <a:pt x="82" y="66"/>
                    </a:cubicBezTo>
                    <a:cubicBezTo>
                      <a:pt x="82" y="65"/>
                      <a:pt x="82" y="62"/>
                      <a:pt x="81" y="61"/>
                    </a:cubicBezTo>
                    <a:cubicBezTo>
                      <a:pt x="81" y="61"/>
                      <a:pt x="81" y="60"/>
                      <a:pt x="81" y="60"/>
                    </a:cubicBezTo>
                    <a:cubicBezTo>
                      <a:pt x="81" y="60"/>
                      <a:pt x="81" y="59"/>
                      <a:pt x="81" y="58"/>
                    </a:cubicBezTo>
                    <a:cubicBezTo>
                      <a:pt x="81" y="57"/>
                      <a:pt x="81" y="55"/>
                      <a:pt x="81" y="54"/>
                    </a:cubicBezTo>
                    <a:cubicBezTo>
                      <a:pt x="81" y="53"/>
                      <a:pt x="81" y="52"/>
                      <a:pt x="81" y="52"/>
                    </a:cubicBezTo>
                    <a:cubicBezTo>
                      <a:pt x="80" y="52"/>
                      <a:pt x="80" y="51"/>
                      <a:pt x="80" y="51"/>
                    </a:cubicBezTo>
                    <a:cubicBezTo>
                      <a:pt x="79" y="50"/>
                      <a:pt x="79" y="50"/>
                      <a:pt x="79" y="50"/>
                    </a:cubicBezTo>
                    <a:cubicBezTo>
                      <a:pt x="79" y="49"/>
                      <a:pt x="78" y="49"/>
                      <a:pt x="78" y="48"/>
                    </a:cubicBezTo>
                    <a:cubicBezTo>
                      <a:pt x="78" y="48"/>
                      <a:pt x="78" y="47"/>
                      <a:pt x="77" y="46"/>
                    </a:cubicBezTo>
                    <a:cubicBezTo>
                      <a:pt x="76" y="46"/>
                      <a:pt x="75" y="45"/>
                      <a:pt x="75" y="45"/>
                    </a:cubicBezTo>
                    <a:cubicBezTo>
                      <a:pt x="74" y="45"/>
                      <a:pt x="74" y="44"/>
                      <a:pt x="73" y="44"/>
                    </a:cubicBezTo>
                    <a:cubicBezTo>
                      <a:pt x="73" y="44"/>
                      <a:pt x="72" y="44"/>
                      <a:pt x="72" y="44"/>
                    </a:cubicBezTo>
                    <a:cubicBezTo>
                      <a:pt x="71" y="44"/>
                      <a:pt x="71" y="44"/>
                      <a:pt x="71" y="44"/>
                    </a:cubicBezTo>
                    <a:cubicBezTo>
                      <a:pt x="71" y="44"/>
                      <a:pt x="70" y="43"/>
                      <a:pt x="70" y="43"/>
                    </a:cubicBezTo>
                    <a:cubicBezTo>
                      <a:pt x="69" y="43"/>
                      <a:pt x="68" y="43"/>
                      <a:pt x="68" y="43"/>
                    </a:cubicBezTo>
                    <a:cubicBezTo>
                      <a:pt x="68" y="43"/>
                      <a:pt x="67" y="42"/>
                      <a:pt x="66" y="42"/>
                    </a:cubicBezTo>
                    <a:cubicBezTo>
                      <a:pt x="65" y="42"/>
                      <a:pt x="65" y="42"/>
                      <a:pt x="64" y="42"/>
                    </a:cubicBezTo>
                    <a:cubicBezTo>
                      <a:pt x="64" y="42"/>
                      <a:pt x="63" y="42"/>
                      <a:pt x="62" y="41"/>
                    </a:cubicBezTo>
                    <a:cubicBezTo>
                      <a:pt x="62" y="41"/>
                      <a:pt x="62" y="41"/>
                      <a:pt x="61" y="41"/>
                    </a:cubicBezTo>
                    <a:cubicBezTo>
                      <a:pt x="61" y="40"/>
                      <a:pt x="60" y="40"/>
                      <a:pt x="60" y="41"/>
                    </a:cubicBezTo>
                    <a:cubicBezTo>
                      <a:pt x="60" y="41"/>
                      <a:pt x="60" y="41"/>
                      <a:pt x="60" y="41"/>
                    </a:cubicBezTo>
                    <a:cubicBezTo>
                      <a:pt x="60" y="40"/>
                      <a:pt x="59" y="40"/>
                      <a:pt x="59" y="39"/>
                    </a:cubicBezTo>
                    <a:cubicBezTo>
                      <a:pt x="59" y="39"/>
                      <a:pt x="59" y="39"/>
                      <a:pt x="59" y="38"/>
                    </a:cubicBezTo>
                    <a:cubicBezTo>
                      <a:pt x="59" y="38"/>
                      <a:pt x="59" y="37"/>
                      <a:pt x="58" y="37"/>
                    </a:cubicBezTo>
                    <a:cubicBezTo>
                      <a:pt x="58" y="36"/>
                      <a:pt x="58" y="35"/>
                      <a:pt x="58" y="35"/>
                    </a:cubicBezTo>
                    <a:cubicBezTo>
                      <a:pt x="58" y="35"/>
                      <a:pt x="58" y="35"/>
                      <a:pt x="57" y="35"/>
                    </a:cubicBezTo>
                    <a:cubicBezTo>
                      <a:pt x="57" y="35"/>
                      <a:pt x="57" y="35"/>
                      <a:pt x="57" y="34"/>
                    </a:cubicBezTo>
                    <a:cubicBezTo>
                      <a:pt x="57" y="34"/>
                      <a:pt x="58" y="32"/>
                      <a:pt x="58" y="31"/>
                    </a:cubicBezTo>
                    <a:cubicBezTo>
                      <a:pt x="58" y="30"/>
                      <a:pt x="58" y="27"/>
                      <a:pt x="58" y="27"/>
                    </a:cubicBezTo>
                    <a:cubicBezTo>
                      <a:pt x="58" y="27"/>
                      <a:pt x="58" y="27"/>
                      <a:pt x="59" y="27"/>
                    </a:cubicBezTo>
                    <a:cubicBezTo>
                      <a:pt x="60" y="27"/>
                      <a:pt x="60" y="26"/>
                      <a:pt x="60" y="26"/>
                    </a:cubicBezTo>
                    <a:cubicBezTo>
                      <a:pt x="60" y="26"/>
                      <a:pt x="61" y="25"/>
                      <a:pt x="61" y="25"/>
                    </a:cubicBezTo>
                    <a:cubicBezTo>
                      <a:pt x="61" y="25"/>
                      <a:pt x="61" y="25"/>
                      <a:pt x="61" y="25"/>
                    </a:cubicBezTo>
                    <a:cubicBezTo>
                      <a:pt x="61" y="24"/>
                      <a:pt x="61" y="24"/>
                      <a:pt x="62" y="23"/>
                    </a:cubicBezTo>
                    <a:cubicBezTo>
                      <a:pt x="62" y="23"/>
                      <a:pt x="62" y="22"/>
                      <a:pt x="62" y="21"/>
                    </a:cubicBezTo>
                    <a:cubicBezTo>
                      <a:pt x="62" y="21"/>
                      <a:pt x="62" y="21"/>
                      <a:pt x="62" y="20"/>
                    </a:cubicBezTo>
                    <a:cubicBezTo>
                      <a:pt x="62" y="18"/>
                      <a:pt x="62" y="17"/>
                      <a:pt x="62" y="17"/>
                    </a:cubicBezTo>
                    <a:cubicBezTo>
                      <a:pt x="61" y="16"/>
                      <a:pt x="61" y="16"/>
                      <a:pt x="61" y="16"/>
                    </a:cubicBezTo>
                    <a:cubicBezTo>
                      <a:pt x="61" y="16"/>
                      <a:pt x="61" y="16"/>
                      <a:pt x="61" y="15"/>
                    </a:cubicBezTo>
                    <a:cubicBezTo>
                      <a:pt x="61" y="15"/>
                      <a:pt x="61" y="11"/>
                      <a:pt x="61" y="11"/>
                    </a:cubicBezTo>
                    <a:cubicBezTo>
                      <a:pt x="59" y="6"/>
                      <a:pt x="55" y="3"/>
                      <a:pt x="52" y="1"/>
                    </a:cubicBezTo>
                    <a:cubicBezTo>
                      <a:pt x="49" y="0"/>
                      <a:pt x="47" y="0"/>
                      <a:pt x="44" y="1"/>
                    </a:cubicBezTo>
                    <a:cubicBezTo>
                      <a:pt x="42" y="1"/>
                      <a:pt x="39" y="3"/>
                      <a:pt x="39" y="3"/>
                    </a:cubicBezTo>
                    <a:cubicBezTo>
                      <a:pt x="39" y="3"/>
                      <a:pt x="39" y="3"/>
                      <a:pt x="38" y="4"/>
                    </a:cubicBezTo>
                    <a:cubicBezTo>
                      <a:pt x="37" y="4"/>
                      <a:pt x="36" y="6"/>
                      <a:pt x="36" y="7"/>
                    </a:cubicBezTo>
                    <a:cubicBezTo>
                      <a:pt x="35" y="8"/>
                      <a:pt x="34" y="10"/>
                      <a:pt x="34" y="11"/>
                    </a:cubicBezTo>
                    <a:cubicBezTo>
                      <a:pt x="34" y="12"/>
                      <a:pt x="34" y="14"/>
                      <a:pt x="34" y="15"/>
                    </a:cubicBezTo>
                    <a:cubicBezTo>
                      <a:pt x="34" y="16"/>
                      <a:pt x="34" y="16"/>
                      <a:pt x="34" y="17"/>
                    </a:cubicBezTo>
                    <a:cubicBezTo>
                      <a:pt x="34" y="18"/>
                      <a:pt x="34" y="19"/>
                      <a:pt x="34" y="20"/>
                    </a:cubicBezTo>
                    <a:cubicBezTo>
                      <a:pt x="34" y="21"/>
                      <a:pt x="34" y="22"/>
                      <a:pt x="34" y="23"/>
                    </a:cubicBezTo>
                    <a:cubicBezTo>
                      <a:pt x="34" y="24"/>
                      <a:pt x="34" y="26"/>
                      <a:pt x="34" y="28"/>
                    </a:cubicBezTo>
                    <a:cubicBezTo>
                      <a:pt x="34" y="30"/>
                      <a:pt x="34" y="31"/>
                      <a:pt x="35" y="32"/>
                    </a:cubicBezTo>
                    <a:cubicBezTo>
                      <a:pt x="35" y="34"/>
                      <a:pt x="37" y="35"/>
                      <a:pt x="37" y="36"/>
                    </a:cubicBezTo>
                    <a:cubicBezTo>
                      <a:pt x="38" y="36"/>
                      <a:pt x="38" y="37"/>
                      <a:pt x="38" y="37"/>
                    </a:cubicBezTo>
                    <a:cubicBezTo>
                      <a:pt x="39" y="37"/>
                      <a:pt x="39" y="37"/>
                      <a:pt x="39" y="38"/>
                    </a:cubicBezTo>
                    <a:cubicBezTo>
                      <a:pt x="39" y="38"/>
                      <a:pt x="39" y="38"/>
                      <a:pt x="38" y="38"/>
                    </a:cubicBezTo>
                    <a:cubicBezTo>
                      <a:pt x="38" y="39"/>
                      <a:pt x="38" y="40"/>
                      <a:pt x="38" y="41"/>
                    </a:cubicBezTo>
                    <a:cubicBezTo>
                      <a:pt x="38" y="41"/>
                      <a:pt x="38" y="42"/>
                      <a:pt x="38" y="42"/>
                    </a:cubicBezTo>
                    <a:cubicBezTo>
                      <a:pt x="38" y="42"/>
                      <a:pt x="38" y="42"/>
                      <a:pt x="38" y="43"/>
                    </a:cubicBezTo>
                    <a:cubicBezTo>
                      <a:pt x="38" y="43"/>
                      <a:pt x="38" y="43"/>
                      <a:pt x="38" y="43"/>
                    </a:cubicBezTo>
                    <a:cubicBezTo>
                      <a:pt x="38" y="43"/>
                      <a:pt x="37" y="43"/>
                      <a:pt x="37" y="44"/>
                    </a:cubicBezTo>
                    <a:cubicBezTo>
                      <a:pt x="36" y="44"/>
                      <a:pt x="35" y="45"/>
                      <a:pt x="34" y="45"/>
                    </a:cubicBezTo>
                    <a:cubicBezTo>
                      <a:pt x="33" y="46"/>
                      <a:pt x="33" y="46"/>
                      <a:pt x="32" y="47"/>
                    </a:cubicBezTo>
                    <a:cubicBezTo>
                      <a:pt x="32" y="47"/>
                      <a:pt x="31" y="47"/>
                      <a:pt x="30" y="47"/>
                    </a:cubicBezTo>
                    <a:cubicBezTo>
                      <a:pt x="29" y="47"/>
                      <a:pt x="29" y="47"/>
                      <a:pt x="28" y="47"/>
                    </a:cubicBezTo>
                    <a:cubicBezTo>
                      <a:pt x="27" y="47"/>
                      <a:pt x="26" y="47"/>
                      <a:pt x="25" y="47"/>
                    </a:cubicBezTo>
                    <a:cubicBezTo>
                      <a:pt x="25" y="47"/>
                      <a:pt x="24" y="48"/>
                      <a:pt x="24" y="48"/>
                    </a:cubicBezTo>
                    <a:cubicBezTo>
                      <a:pt x="23" y="48"/>
                      <a:pt x="23" y="48"/>
                      <a:pt x="23" y="48"/>
                    </a:cubicBezTo>
                    <a:cubicBezTo>
                      <a:pt x="22" y="48"/>
                      <a:pt x="22" y="48"/>
                      <a:pt x="22" y="48"/>
                    </a:cubicBezTo>
                    <a:cubicBezTo>
                      <a:pt x="21" y="48"/>
                      <a:pt x="21" y="48"/>
                      <a:pt x="21" y="48"/>
                    </a:cubicBezTo>
                    <a:cubicBezTo>
                      <a:pt x="20" y="48"/>
                      <a:pt x="19" y="49"/>
                      <a:pt x="19" y="49"/>
                    </a:cubicBezTo>
                    <a:cubicBezTo>
                      <a:pt x="19" y="49"/>
                      <a:pt x="19" y="49"/>
                      <a:pt x="19" y="49"/>
                    </a:cubicBezTo>
                    <a:cubicBezTo>
                      <a:pt x="18" y="49"/>
                      <a:pt x="17" y="50"/>
                      <a:pt x="17" y="50"/>
                    </a:cubicBezTo>
                    <a:cubicBezTo>
                      <a:pt x="17" y="50"/>
                      <a:pt x="17" y="50"/>
                      <a:pt x="16" y="50"/>
                    </a:cubicBezTo>
                    <a:cubicBezTo>
                      <a:pt x="16" y="50"/>
                      <a:pt x="15" y="51"/>
                      <a:pt x="15" y="51"/>
                    </a:cubicBezTo>
                    <a:cubicBezTo>
                      <a:pt x="15" y="51"/>
                      <a:pt x="15" y="51"/>
                      <a:pt x="15" y="52"/>
                    </a:cubicBezTo>
                    <a:cubicBezTo>
                      <a:pt x="14" y="52"/>
                      <a:pt x="14" y="53"/>
                      <a:pt x="14" y="53"/>
                    </a:cubicBezTo>
                    <a:cubicBezTo>
                      <a:pt x="14" y="54"/>
                      <a:pt x="13" y="54"/>
                      <a:pt x="13" y="54"/>
                    </a:cubicBezTo>
                    <a:cubicBezTo>
                      <a:pt x="12" y="55"/>
                      <a:pt x="12" y="56"/>
                      <a:pt x="12" y="57"/>
                    </a:cubicBezTo>
                    <a:cubicBezTo>
                      <a:pt x="12" y="58"/>
                      <a:pt x="11" y="60"/>
                      <a:pt x="11" y="60"/>
                    </a:cubicBezTo>
                    <a:cubicBezTo>
                      <a:pt x="11" y="60"/>
                      <a:pt x="11" y="60"/>
                      <a:pt x="10" y="61"/>
                    </a:cubicBezTo>
                    <a:cubicBezTo>
                      <a:pt x="9" y="62"/>
                      <a:pt x="9" y="62"/>
                      <a:pt x="9" y="63"/>
                    </a:cubicBezTo>
                    <a:cubicBezTo>
                      <a:pt x="8" y="63"/>
                      <a:pt x="8" y="65"/>
                      <a:pt x="8" y="66"/>
                    </a:cubicBezTo>
                    <a:cubicBezTo>
                      <a:pt x="8" y="67"/>
                      <a:pt x="7" y="68"/>
                      <a:pt x="7" y="69"/>
                    </a:cubicBezTo>
                    <a:cubicBezTo>
                      <a:pt x="7" y="69"/>
                      <a:pt x="7" y="69"/>
                      <a:pt x="6" y="70"/>
                    </a:cubicBezTo>
                    <a:cubicBezTo>
                      <a:pt x="6" y="70"/>
                      <a:pt x="5" y="73"/>
                      <a:pt x="5" y="73"/>
                    </a:cubicBezTo>
                    <a:cubicBezTo>
                      <a:pt x="5" y="74"/>
                      <a:pt x="4" y="76"/>
                      <a:pt x="4" y="76"/>
                    </a:cubicBezTo>
                    <a:cubicBezTo>
                      <a:pt x="4" y="77"/>
                      <a:pt x="3" y="78"/>
                      <a:pt x="3" y="78"/>
                    </a:cubicBezTo>
                    <a:cubicBezTo>
                      <a:pt x="3" y="79"/>
                      <a:pt x="3" y="79"/>
                      <a:pt x="2" y="80"/>
                    </a:cubicBezTo>
                    <a:cubicBezTo>
                      <a:pt x="2" y="81"/>
                      <a:pt x="2" y="83"/>
                      <a:pt x="1" y="85"/>
                    </a:cubicBezTo>
                    <a:cubicBezTo>
                      <a:pt x="1" y="87"/>
                      <a:pt x="0" y="90"/>
                      <a:pt x="0" y="91"/>
                    </a:cubicBezTo>
                    <a:cubicBezTo>
                      <a:pt x="0" y="93"/>
                      <a:pt x="1" y="95"/>
                      <a:pt x="1" y="96"/>
                    </a:cubicBezTo>
                    <a:cubicBezTo>
                      <a:pt x="1" y="97"/>
                      <a:pt x="2" y="97"/>
                      <a:pt x="2" y="98"/>
                    </a:cubicBezTo>
                    <a:cubicBezTo>
                      <a:pt x="3" y="98"/>
                      <a:pt x="3" y="98"/>
                      <a:pt x="4" y="99"/>
                    </a:cubicBezTo>
                    <a:cubicBezTo>
                      <a:pt x="5" y="99"/>
                      <a:pt x="6" y="99"/>
                      <a:pt x="7" y="99"/>
                    </a:cubicBezTo>
                    <a:cubicBezTo>
                      <a:pt x="7" y="99"/>
                      <a:pt x="7" y="99"/>
                      <a:pt x="7" y="99"/>
                    </a:cubicBezTo>
                    <a:cubicBezTo>
                      <a:pt x="8" y="99"/>
                      <a:pt x="8" y="99"/>
                      <a:pt x="9" y="99"/>
                    </a:cubicBezTo>
                    <a:cubicBezTo>
                      <a:pt x="9" y="99"/>
                      <a:pt x="10" y="100"/>
                      <a:pt x="11" y="100"/>
                    </a:cubicBezTo>
                    <a:cubicBezTo>
                      <a:pt x="11" y="100"/>
                      <a:pt x="12" y="100"/>
                      <a:pt x="13" y="100"/>
                    </a:cubicBezTo>
                    <a:cubicBezTo>
                      <a:pt x="14" y="101"/>
                      <a:pt x="15" y="101"/>
                      <a:pt x="16" y="101"/>
                    </a:cubicBezTo>
                    <a:cubicBezTo>
                      <a:pt x="16" y="101"/>
                      <a:pt x="17" y="101"/>
                      <a:pt x="17" y="101"/>
                    </a:cubicBezTo>
                    <a:cubicBezTo>
                      <a:pt x="17" y="101"/>
                      <a:pt x="18" y="101"/>
                      <a:pt x="18" y="101"/>
                    </a:cubicBezTo>
                    <a:cubicBezTo>
                      <a:pt x="19" y="101"/>
                      <a:pt x="19" y="101"/>
                      <a:pt x="20" y="101"/>
                    </a:cubicBezTo>
                    <a:cubicBezTo>
                      <a:pt x="20" y="101"/>
                      <a:pt x="20" y="101"/>
                      <a:pt x="20" y="101"/>
                    </a:cubicBezTo>
                    <a:cubicBezTo>
                      <a:pt x="20" y="102"/>
                      <a:pt x="20" y="102"/>
                      <a:pt x="20" y="103"/>
                    </a:cubicBezTo>
                    <a:cubicBezTo>
                      <a:pt x="20" y="104"/>
                      <a:pt x="19" y="107"/>
                      <a:pt x="19" y="109"/>
                    </a:cubicBezTo>
                    <a:cubicBezTo>
                      <a:pt x="19" y="111"/>
                      <a:pt x="19" y="115"/>
                      <a:pt x="19" y="117"/>
                    </a:cubicBezTo>
                    <a:cubicBezTo>
                      <a:pt x="19" y="118"/>
                      <a:pt x="19" y="120"/>
                      <a:pt x="19" y="120"/>
                    </a:cubicBezTo>
                    <a:cubicBezTo>
                      <a:pt x="19" y="121"/>
                      <a:pt x="20" y="121"/>
                      <a:pt x="20" y="121"/>
                    </a:cubicBezTo>
                    <a:cubicBezTo>
                      <a:pt x="20" y="122"/>
                      <a:pt x="21" y="122"/>
                      <a:pt x="21" y="123"/>
                    </a:cubicBezTo>
                    <a:cubicBezTo>
                      <a:pt x="21" y="123"/>
                      <a:pt x="22" y="123"/>
                      <a:pt x="22" y="123"/>
                    </a:cubicBezTo>
                    <a:cubicBezTo>
                      <a:pt x="22" y="123"/>
                      <a:pt x="22" y="123"/>
                      <a:pt x="22" y="123"/>
                    </a:cubicBezTo>
                    <a:cubicBezTo>
                      <a:pt x="22" y="124"/>
                      <a:pt x="23" y="124"/>
                      <a:pt x="23" y="124"/>
                    </a:cubicBezTo>
                    <a:cubicBezTo>
                      <a:pt x="23" y="124"/>
                      <a:pt x="23" y="124"/>
                      <a:pt x="23" y="124"/>
                    </a:cubicBezTo>
                    <a:cubicBezTo>
                      <a:pt x="22" y="125"/>
                      <a:pt x="23" y="125"/>
                      <a:pt x="23" y="125"/>
                    </a:cubicBezTo>
                    <a:cubicBezTo>
                      <a:pt x="23" y="125"/>
                      <a:pt x="23" y="125"/>
                      <a:pt x="23" y="125"/>
                    </a:cubicBezTo>
                    <a:cubicBezTo>
                      <a:pt x="22" y="126"/>
                      <a:pt x="22" y="126"/>
                      <a:pt x="23" y="126"/>
                    </a:cubicBezTo>
                    <a:cubicBezTo>
                      <a:pt x="23" y="127"/>
                      <a:pt x="23" y="128"/>
                      <a:pt x="23" y="128"/>
                    </a:cubicBezTo>
                    <a:cubicBezTo>
                      <a:pt x="22" y="128"/>
                      <a:pt x="22" y="128"/>
                      <a:pt x="21" y="129"/>
                    </a:cubicBezTo>
                    <a:cubicBezTo>
                      <a:pt x="21" y="129"/>
                      <a:pt x="21" y="130"/>
                      <a:pt x="21" y="131"/>
                    </a:cubicBezTo>
                    <a:cubicBezTo>
                      <a:pt x="21" y="132"/>
                      <a:pt x="21" y="132"/>
                      <a:pt x="22" y="133"/>
                    </a:cubicBezTo>
                    <a:cubicBezTo>
                      <a:pt x="22" y="133"/>
                      <a:pt x="22" y="133"/>
                      <a:pt x="21" y="133"/>
                    </a:cubicBezTo>
                    <a:cubicBezTo>
                      <a:pt x="21" y="134"/>
                      <a:pt x="21" y="135"/>
                      <a:pt x="21" y="135"/>
                    </a:cubicBezTo>
                    <a:cubicBezTo>
                      <a:pt x="21" y="136"/>
                      <a:pt x="21" y="137"/>
                      <a:pt x="21" y="137"/>
                    </a:cubicBezTo>
                    <a:cubicBezTo>
                      <a:pt x="20" y="138"/>
                      <a:pt x="20" y="138"/>
                      <a:pt x="20" y="139"/>
                    </a:cubicBezTo>
                    <a:cubicBezTo>
                      <a:pt x="20" y="140"/>
                      <a:pt x="20" y="140"/>
                      <a:pt x="20" y="140"/>
                    </a:cubicBezTo>
                    <a:cubicBezTo>
                      <a:pt x="20" y="141"/>
                      <a:pt x="20" y="142"/>
                      <a:pt x="19" y="142"/>
                    </a:cubicBezTo>
                    <a:cubicBezTo>
                      <a:pt x="19" y="142"/>
                      <a:pt x="19" y="143"/>
                      <a:pt x="19" y="143"/>
                    </a:cubicBezTo>
                    <a:cubicBezTo>
                      <a:pt x="19" y="144"/>
                      <a:pt x="18" y="145"/>
                      <a:pt x="18" y="146"/>
                    </a:cubicBezTo>
                    <a:cubicBezTo>
                      <a:pt x="18" y="147"/>
                      <a:pt x="18" y="148"/>
                      <a:pt x="18" y="148"/>
                    </a:cubicBezTo>
                    <a:cubicBezTo>
                      <a:pt x="18" y="148"/>
                      <a:pt x="18" y="149"/>
                      <a:pt x="18" y="150"/>
                    </a:cubicBezTo>
                    <a:cubicBezTo>
                      <a:pt x="18" y="150"/>
                      <a:pt x="18" y="151"/>
                      <a:pt x="18" y="151"/>
                    </a:cubicBezTo>
                    <a:cubicBezTo>
                      <a:pt x="17" y="152"/>
                      <a:pt x="18" y="152"/>
                      <a:pt x="18" y="152"/>
                    </a:cubicBezTo>
                    <a:cubicBezTo>
                      <a:pt x="18" y="153"/>
                      <a:pt x="18" y="153"/>
                      <a:pt x="18" y="154"/>
                    </a:cubicBezTo>
                    <a:cubicBezTo>
                      <a:pt x="18" y="154"/>
                      <a:pt x="18" y="154"/>
                      <a:pt x="18" y="154"/>
                    </a:cubicBezTo>
                    <a:cubicBezTo>
                      <a:pt x="18" y="155"/>
                      <a:pt x="18" y="155"/>
                      <a:pt x="18" y="155"/>
                    </a:cubicBezTo>
                    <a:cubicBezTo>
                      <a:pt x="18" y="156"/>
                      <a:pt x="19" y="156"/>
                      <a:pt x="19" y="156"/>
                    </a:cubicBezTo>
                    <a:cubicBezTo>
                      <a:pt x="19" y="157"/>
                      <a:pt x="19" y="157"/>
                      <a:pt x="19" y="157"/>
                    </a:cubicBezTo>
                    <a:cubicBezTo>
                      <a:pt x="19" y="158"/>
                      <a:pt x="19" y="158"/>
                      <a:pt x="19" y="158"/>
                    </a:cubicBezTo>
                    <a:cubicBezTo>
                      <a:pt x="19" y="159"/>
                      <a:pt x="19" y="160"/>
                      <a:pt x="19" y="160"/>
                    </a:cubicBezTo>
                    <a:cubicBezTo>
                      <a:pt x="20" y="161"/>
                      <a:pt x="20" y="162"/>
                      <a:pt x="19" y="162"/>
                    </a:cubicBezTo>
                    <a:cubicBezTo>
                      <a:pt x="19" y="162"/>
                      <a:pt x="19" y="163"/>
                      <a:pt x="19" y="164"/>
                    </a:cubicBezTo>
                    <a:cubicBezTo>
                      <a:pt x="19" y="165"/>
                      <a:pt x="19" y="166"/>
                      <a:pt x="19" y="167"/>
                    </a:cubicBezTo>
                    <a:cubicBezTo>
                      <a:pt x="19" y="169"/>
                      <a:pt x="20" y="171"/>
                      <a:pt x="20" y="173"/>
                    </a:cubicBezTo>
                    <a:cubicBezTo>
                      <a:pt x="20" y="175"/>
                      <a:pt x="20" y="176"/>
                      <a:pt x="21" y="177"/>
                    </a:cubicBezTo>
                    <a:cubicBezTo>
                      <a:pt x="21" y="179"/>
                      <a:pt x="22" y="182"/>
                      <a:pt x="22" y="183"/>
                    </a:cubicBezTo>
                    <a:cubicBezTo>
                      <a:pt x="22" y="184"/>
                      <a:pt x="23" y="186"/>
                      <a:pt x="23" y="187"/>
                    </a:cubicBezTo>
                    <a:cubicBezTo>
                      <a:pt x="23" y="187"/>
                      <a:pt x="23" y="189"/>
                      <a:pt x="23" y="190"/>
                    </a:cubicBezTo>
                    <a:cubicBezTo>
                      <a:pt x="23" y="191"/>
                      <a:pt x="24" y="194"/>
                      <a:pt x="24" y="195"/>
                    </a:cubicBezTo>
                    <a:cubicBezTo>
                      <a:pt x="24" y="196"/>
                      <a:pt x="24" y="202"/>
                      <a:pt x="24" y="203"/>
                    </a:cubicBezTo>
                    <a:cubicBezTo>
                      <a:pt x="25" y="204"/>
                      <a:pt x="25" y="209"/>
                      <a:pt x="25" y="211"/>
                    </a:cubicBezTo>
                    <a:cubicBezTo>
                      <a:pt x="25" y="212"/>
                      <a:pt x="26" y="217"/>
                      <a:pt x="26" y="219"/>
                    </a:cubicBezTo>
                    <a:cubicBezTo>
                      <a:pt x="26" y="221"/>
                      <a:pt x="27" y="225"/>
                      <a:pt x="27" y="226"/>
                    </a:cubicBezTo>
                    <a:cubicBezTo>
                      <a:pt x="27" y="226"/>
                      <a:pt x="28" y="229"/>
                      <a:pt x="28" y="230"/>
                    </a:cubicBezTo>
                    <a:cubicBezTo>
                      <a:pt x="28" y="230"/>
                      <a:pt x="29" y="233"/>
                      <a:pt x="29" y="235"/>
                    </a:cubicBezTo>
                    <a:cubicBezTo>
                      <a:pt x="29" y="236"/>
                      <a:pt x="30" y="238"/>
                      <a:pt x="30" y="239"/>
                    </a:cubicBezTo>
                    <a:cubicBezTo>
                      <a:pt x="30" y="241"/>
                      <a:pt x="31" y="241"/>
                      <a:pt x="31" y="242"/>
                    </a:cubicBezTo>
                    <a:cubicBezTo>
                      <a:pt x="31" y="242"/>
                      <a:pt x="32" y="244"/>
                      <a:pt x="32" y="244"/>
                    </a:cubicBezTo>
                    <a:cubicBezTo>
                      <a:pt x="32" y="245"/>
                      <a:pt x="33" y="247"/>
                      <a:pt x="33" y="248"/>
                    </a:cubicBezTo>
                    <a:cubicBezTo>
                      <a:pt x="33" y="248"/>
                      <a:pt x="34" y="251"/>
                      <a:pt x="35" y="252"/>
                    </a:cubicBezTo>
                    <a:cubicBezTo>
                      <a:pt x="35" y="252"/>
                      <a:pt x="35" y="252"/>
                      <a:pt x="35" y="252"/>
                    </a:cubicBezTo>
                    <a:cubicBezTo>
                      <a:pt x="35" y="253"/>
                      <a:pt x="35" y="253"/>
                      <a:pt x="35" y="253"/>
                    </a:cubicBezTo>
                    <a:cubicBezTo>
                      <a:pt x="34" y="253"/>
                      <a:pt x="34" y="255"/>
                      <a:pt x="33" y="256"/>
                    </a:cubicBezTo>
                    <a:cubicBezTo>
                      <a:pt x="32" y="257"/>
                      <a:pt x="32" y="258"/>
                      <a:pt x="32" y="259"/>
                    </a:cubicBezTo>
                    <a:cubicBezTo>
                      <a:pt x="32" y="259"/>
                      <a:pt x="31" y="261"/>
                      <a:pt x="31" y="262"/>
                    </a:cubicBezTo>
                    <a:cubicBezTo>
                      <a:pt x="31" y="263"/>
                      <a:pt x="31" y="263"/>
                      <a:pt x="30" y="264"/>
                    </a:cubicBezTo>
                    <a:cubicBezTo>
                      <a:pt x="30" y="265"/>
                      <a:pt x="29" y="266"/>
                      <a:pt x="29" y="267"/>
                    </a:cubicBezTo>
                    <a:cubicBezTo>
                      <a:pt x="29" y="267"/>
                      <a:pt x="29" y="267"/>
                      <a:pt x="29" y="268"/>
                    </a:cubicBezTo>
                    <a:cubicBezTo>
                      <a:pt x="29" y="268"/>
                      <a:pt x="29" y="269"/>
                      <a:pt x="29" y="269"/>
                    </a:cubicBezTo>
                    <a:cubicBezTo>
                      <a:pt x="29" y="269"/>
                      <a:pt x="30" y="270"/>
                      <a:pt x="30" y="270"/>
                    </a:cubicBezTo>
                    <a:cubicBezTo>
                      <a:pt x="30" y="270"/>
                      <a:pt x="32" y="270"/>
                      <a:pt x="32" y="270"/>
                    </a:cubicBezTo>
                    <a:cubicBezTo>
                      <a:pt x="32" y="270"/>
                      <a:pt x="32" y="271"/>
                      <a:pt x="32" y="271"/>
                    </a:cubicBezTo>
                    <a:cubicBezTo>
                      <a:pt x="32" y="271"/>
                      <a:pt x="31" y="272"/>
                      <a:pt x="31" y="272"/>
                    </a:cubicBezTo>
                    <a:cubicBezTo>
                      <a:pt x="31" y="272"/>
                      <a:pt x="31" y="273"/>
                      <a:pt x="30" y="273"/>
                    </a:cubicBezTo>
                    <a:cubicBezTo>
                      <a:pt x="30" y="273"/>
                      <a:pt x="30" y="274"/>
                      <a:pt x="30" y="274"/>
                    </a:cubicBezTo>
                    <a:cubicBezTo>
                      <a:pt x="30" y="274"/>
                      <a:pt x="29" y="275"/>
                      <a:pt x="29" y="276"/>
                    </a:cubicBezTo>
                    <a:cubicBezTo>
                      <a:pt x="28" y="277"/>
                      <a:pt x="28" y="278"/>
                      <a:pt x="28" y="278"/>
                    </a:cubicBezTo>
                    <a:cubicBezTo>
                      <a:pt x="28" y="278"/>
                      <a:pt x="28" y="278"/>
                      <a:pt x="28" y="278"/>
                    </a:cubicBezTo>
                    <a:cubicBezTo>
                      <a:pt x="28" y="278"/>
                      <a:pt x="28" y="278"/>
                      <a:pt x="28" y="278"/>
                    </a:cubicBezTo>
                    <a:cubicBezTo>
                      <a:pt x="28" y="279"/>
                      <a:pt x="27" y="279"/>
                      <a:pt x="27" y="279"/>
                    </a:cubicBezTo>
                    <a:cubicBezTo>
                      <a:pt x="27" y="280"/>
                      <a:pt x="27" y="280"/>
                      <a:pt x="26" y="280"/>
                    </a:cubicBezTo>
                    <a:cubicBezTo>
                      <a:pt x="26" y="281"/>
                      <a:pt x="25" y="281"/>
                      <a:pt x="25" y="282"/>
                    </a:cubicBezTo>
                    <a:cubicBezTo>
                      <a:pt x="24" y="282"/>
                      <a:pt x="23" y="282"/>
                      <a:pt x="22" y="282"/>
                    </a:cubicBezTo>
                    <a:cubicBezTo>
                      <a:pt x="21" y="282"/>
                      <a:pt x="19" y="283"/>
                      <a:pt x="18" y="283"/>
                    </a:cubicBezTo>
                    <a:cubicBezTo>
                      <a:pt x="17" y="284"/>
                      <a:pt x="16" y="284"/>
                      <a:pt x="15" y="284"/>
                    </a:cubicBezTo>
                    <a:cubicBezTo>
                      <a:pt x="15" y="285"/>
                      <a:pt x="14" y="286"/>
                      <a:pt x="14" y="286"/>
                    </a:cubicBezTo>
                    <a:cubicBezTo>
                      <a:pt x="14" y="286"/>
                      <a:pt x="14" y="286"/>
                      <a:pt x="14" y="287"/>
                    </a:cubicBezTo>
                    <a:cubicBezTo>
                      <a:pt x="14" y="287"/>
                      <a:pt x="14" y="287"/>
                      <a:pt x="13" y="287"/>
                    </a:cubicBezTo>
                    <a:cubicBezTo>
                      <a:pt x="13" y="287"/>
                      <a:pt x="13" y="287"/>
                      <a:pt x="13" y="287"/>
                    </a:cubicBezTo>
                    <a:cubicBezTo>
                      <a:pt x="13" y="288"/>
                      <a:pt x="13" y="287"/>
                      <a:pt x="13" y="288"/>
                    </a:cubicBezTo>
                    <a:cubicBezTo>
                      <a:pt x="13" y="288"/>
                      <a:pt x="13" y="289"/>
                      <a:pt x="13" y="290"/>
                    </a:cubicBezTo>
                    <a:cubicBezTo>
                      <a:pt x="13" y="290"/>
                      <a:pt x="13" y="290"/>
                      <a:pt x="13" y="290"/>
                    </a:cubicBezTo>
                    <a:cubicBezTo>
                      <a:pt x="13" y="291"/>
                      <a:pt x="14" y="291"/>
                      <a:pt x="15" y="291"/>
                    </a:cubicBezTo>
                    <a:cubicBezTo>
                      <a:pt x="16" y="291"/>
                      <a:pt x="17" y="292"/>
                      <a:pt x="17" y="292"/>
                    </a:cubicBezTo>
                    <a:cubicBezTo>
                      <a:pt x="18" y="292"/>
                      <a:pt x="18" y="292"/>
                      <a:pt x="18" y="292"/>
                    </a:cubicBezTo>
                    <a:cubicBezTo>
                      <a:pt x="19" y="292"/>
                      <a:pt x="20" y="292"/>
                      <a:pt x="20" y="292"/>
                    </a:cubicBezTo>
                    <a:cubicBezTo>
                      <a:pt x="21" y="292"/>
                      <a:pt x="22" y="292"/>
                      <a:pt x="22" y="292"/>
                    </a:cubicBezTo>
                    <a:cubicBezTo>
                      <a:pt x="23" y="292"/>
                      <a:pt x="23" y="292"/>
                      <a:pt x="23" y="292"/>
                    </a:cubicBezTo>
                    <a:cubicBezTo>
                      <a:pt x="23" y="292"/>
                      <a:pt x="24" y="292"/>
                      <a:pt x="24" y="292"/>
                    </a:cubicBezTo>
                    <a:cubicBezTo>
                      <a:pt x="24" y="292"/>
                      <a:pt x="24" y="292"/>
                      <a:pt x="25" y="292"/>
                    </a:cubicBezTo>
                    <a:cubicBezTo>
                      <a:pt x="25" y="292"/>
                      <a:pt x="25" y="292"/>
                      <a:pt x="26" y="292"/>
                    </a:cubicBezTo>
                    <a:cubicBezTo>
                      <a:pt x="26" y="292"/>
                      <a:pt x="26" y="292"/>
                      <a:pt x="26" y="292"/>
                    </a:cubicBezTo>
                    <a:cubicBezTo>
                      <a:pt x="26" y="292"/>
                      <a:pt x="27" y="292"/>
                      <a:pt x="27" y="292"/>
                    </a:cubicBezTo>
                    <a:cubicBezTo>
                      <a:pt x="28" y="292"/>
                      <a:pt x="28" y="292"/>
                      <a:pt x="28" y="292"/>
                    </a:cubicBezTo>
                    <a:cubicBezTo>
                      <a:pt x="28" y="291"/>
                      <a:pt x="28" y="292"/>
                      <a:pt x="28" y="292"/>
                    </a:cubicBezTo>
                    <a:cubicBezTo>
                      <a:pt x="29" y="292"/>
                      <a:pt x="29" y="292"/>
                      <a:pt x="29" y="292"/>
                    </a:cubicBezTo>
                    <a:cubicBezTo>
                      <a:pt x="30" y="292"/>
                      <a:pt x="30" y="292"/>
                      <a:pt x="30" y="292"/>
                    </a:cubicBezTo>
                    <a:cubicBezTo>
                      <a:pt x="30" y="291"/>
                      <a:pt x="30" y="292"/>
                      <a:pt x="30" y="292"/>
                    </a:cubicBezTo>
                    <a:cubicBezTo>
                      <a:pt x="30" y="292"/>
                      <a:pt x="31" y="292"/>
                      <a:pt x="31" y="292"/>
                    </a:cubicBezTo>
                    <a:cubicBezTo>
                      <a:pt x="32" y="292"/>
                      <a:pt x="32" y="292"/>
                      <a:pt x="32" y="291"/>
                    </a:cubicBezTo>
                    <a:cubicBezTo>
                      <a:pt x="32" y="291"/>
                      <a:pt x="32" y="291"/>
                      <a:pt x="32" y="291"/>
                    </a:cubicBezTo>
                    <a:cubicBezTo>
                      <a:pt x="32" y="291"/>
                      <a:pt x="33" y="291"/>
                      <a:pt x="33" y="291"/>
                    </a:cubicBezTo>
                    <a:cubicBezTo>
                      <a:pt x="33" y="291"/>
                      <a:pt x="34" y="291"/>
                      <a:pt x="34" y="291"/>
                    </a:cubicBezTo>
                    <a:cubicBezTo>
                      <a:pt x="34" y="291"/>
                      <a:pt x="34" y="291"/>
                      <a:pt x="34" y="291"/>
                    </a:cubicBezTo>
                    <a:cubicBezTo>
                      <a:pt x="34" y="291"/>
                      <a:pt x="34" y="291"/>
                      <a:pt x="35" y="291"/>
                    </a:cubicBezTo>
                    <a:cubicBezTo>
                      <a:pt x="36" y="291"/>
                      <a:pt x="36" y="291"/>
                      <a:pt x="36" y="290"/>
                    </a:cubicBezTo>
                    <a:cubicBezTo>
                      <a:pt x="36" y="290"/>
                      <a:pt x="36" y="290"/>
                      <a:pt x="36" y="290"/>
                    </a:cubicBezTo>
                    <a:cubicBezTo>
                      <a:pt x="37" y="290"/>
                      <a:pt x="37" y="290"/>
                      <a:pt x="38" y="289"/>
                    </a:cubicBezTo>
                    <a:cubicBezTo>
                      <a:pt x="40" y="289"/>
                      <a:pt x="42" y="288"/>
                      <a:pt x="43" y="288"/>
                    </a:cubicBezTo>
                    <a:cubicBezTo>
                      <a:pt x="43" y="288"/>
                      <a:pt x="43" y="288"/>
                      <a:pt x="44" y="288"/>
                    </a:cubicBezTo>
                    <a:cubicBezTo>
                      <a:pt x="45" y="288"/>
                      <a:pt x="45" y="289"/>
                      <a:pt x="46" y="289"/>
                    </a:cubicBezTo>
                    <a:cubicBezTo>
                      <a:pt x="47" y="290"/>
                      <a:pt x="47" y="290"/>
                      <a:pt x="47" y="290"/>
                    </a:cubicBezTo>
                    <a:cubicBezTo>
                      <a:pt x="48" y="290"/>
                      <a:pt x="49" y="289"/>
                      <a:pt x="49" y="289"/>
                    </a:cubicBezTo>
                    <a:cubicBezTo>
                      <a:pt x="50" y="289"/>
                      <a:pt x="50" y="289"/>
                      <a:pt x="50" y="289"/>
                    </a:cubicBezTo>
                    <a:cubicBezTo>
                      <a:pt x="50" y="289"/>
                      <a:pt x="50" y="289"/>
                      <a:pt x="50" y="289"/>
                    </a:cubicBezTo>
                    <a:cubicBezTo>
                      <a:pt x="50" y="289"/>
                      <a:pt x="50" y="289"/>
                      <a:pt x="51" y="289"/>
                    </a:cubicBezTo>
                    <a:cubicBezTo>
                      <a:pt x="52" y="289"/>
                      <a:pt x="52" y="289"/>
                      <a:pt x="52" y="289"/>
                    </a:cubicBezTo>
                    <a:cubicBezTo>
                      <a:pt x="52" y="289"/>
                      <a:pt x="52" y="289"/>
                      <a:pt x="52" y="289"/>
                    </a:cubicBezTo>
                    <a:cubicBezTo>
                      <a:pt x="52" y="289"/>
                      <a:pt x="53" y="289"/>
                      <a:pt x="53" y="289"/>
                    </a:cubicBezTo>
                    <a:cubicBezTo>
                      <a:pt x="54" y="289"/>
                      <a:pt x="54" y="289"/>
                      <a:pt x="54" y="289"/>
                    </a:cubicBezTo>
                    <a:cubicBezTo>
                      <a:pt x="54" y="288"/>
                      <a:pt x="54" y="288"/>
                      <a:pt x="54" y="288"/>
                    </a:cubicBezTo>
                    <a:cubicBezTo>
                      <a:pt x="55" y="288"/>
                      <a:pt x="55" y="288"/>
                      <a:pt x="55" y="288"/>
                    </a:cubicBezTo>
                    <a:cubicBezTo>
                      <a:pt x="56" y="288"/>
                      <a:pt x="56" y="288"/>
                      <a:pt x="56" y="288"/>
                    </a:cubicBezTo>
                    <a:cubicBezTo>
                      <a:pt x="56" y="288"/>
                      <a:pt x="56" y="288"/>
                      <a:pt x="57" y="288"/>
                    </a:cubicBezTo>
                    <a:cubicBezTo>
                      <a:pt x="57" y="287"/>
                      <a:pt x="57" y="287"/>
                      <a:pt x="57" y="287"/>
                    </a:cubicBezTo>
                    <a:cubicBezTo>
                      <a:pt x="57" y="286"/>
                      <a:pt x="57" y="285"/>
                      <a:pt x="57" y="284"/>
                    </a:cubicBezTo>
                    <a:cubicBezTo>
                      <a:pt x="57" y="283"/>
                      <a:pt x="57" y="283"/>
                      <a:pt x="56" y="283"/>
                    </a:cubicBezTo>
                    <a:cubicBezTo>
                      <a:pt x="56" y="283"/>
                      <a:pt x="56" y="282"/>
                      <a:pt x="56" y="282"/>
                    </a:cubicBezTo>
                    <a:cubicBezTo>
                      <a:pt x="56" y="282"/>
                      <a:pt x="56" y="282"/>
                      <a:pt x="56" y="281"/>
                    </a:cubicBezTo>
                    <a:cubicBezTo>
                      <a:pt x="56" y="281"/>
                      <a:pt x="56" y="281"/>
                      <a:pt x="56" y="280"/>
                    </a:cubicBezTo>
                    <a:cubicBezTo>
                      <a:pt x="56" y="280"/>
                      <a:pt x="56" y="280"/>
                      <a:pt x="56" y="280"/>
                    </a:cubicBezTo>
                    <a:cubicBezTo>
                      <a:pt x="56" y="279"/>
                      <a:pt x="56" y="278"/>
                      <a:pt x="56" y="278"/>
                    </a:cubicBezTo>
                    <a:cubicBezTo>
                      <a:pt x="56" y="277"/>
                      <a:pt x="56" y="277"/>
                      <a:pt x="56" y="276"/>
                    </a:cubicBezTo>
                    <a:cubicBezTo>
                      <a:pt x="56" y="276"/>
                      <a:pt x="56" y="276"/>
                      <a:pt x="56" y="276"/>
                    </a:cubicBezTo>
                    <a:cubicBezTo>
                      <a:pt x="56" y="276"/>
                      <a:pt x="56" y="276"/>
                      <a:pt x="56" y="275"/>
                    </a:cubicBezTo>
                    <a:cubicBezTo>
                      <a:pt x="56" y="275"/>
                      <a:pt x="56" y="275"/>
                      <a:pt x="56" y="275"/>
                    </a:cubicBezTo>
                    <a:cubicBezTo>
                      <a:pt x="57" y="275"/>
                      <a:pt x="57" y="274"/>
                      <a:pt x="58" y="273"/>
                    </a:cubicBezTo>
                    <a:cubicBezTo>
                      <a:pt x="58" y="272"/>
                      <a:pt x="59" y="272"/>
                      <a:pt x="59" y="271"/>
                    </a:cubicBezTo>
                    <a:cubicBezTo>
                      <a:pt x="59" y="271"/>
                      <a:pt x="60" y="270"/>
                      <a:pt x="60" y="270"/>
                    </a:cubicBezTo>
                    <a:cubicBezTo>
                      <a:pt x="60" y="269"/>
                      <a:pt x="60" y="268"/>
                      <a:pt x="60" y="268"/>
                    </a:cubicBezTo>
                    <a:cubicBezTo>
                      <a:pt x="60" y="267"/>
                      <a:pt x="60" y="267"/>
                      <a:pt x="60" y="266"/>
                    </a:cubicBezTo>
                    <a:cubicBezTo>
                      <a:pt x="59" y="266"/>
                      <a:pt x="58" y="263"/>
                      <a:pt x="58" y="262"/>
                    </a:cubicBezTo>
                    <a:cubicBezTo>
                      <a:pt x="57" y="261"/>
                      <a:pt x="57" y="260"/>
                      <a:pt x="56" y="260"/>
                    </a:cubicBezTo>
                    <a:cubicBezTo>
                      <a:pt x="56" y="259"/>
                      <a:pt x="55" y="257"/>
                      <a:pt x="55" y="257"/>
                    </a:cubicBezTo>
                    <a:cubicBezTo>
                      <a:pt x="54" y="257"/>
                      <a:pt x="54" y="256"/>
                      <a:pt x="54" y="256"/>
                    </a:cubicBezTo>
                    <a:cubicBezTo>
                      <a:pt x="54" y="256"/>
                      <a:pt x="54" y="256"/>
                      <a:pt x="54" y="255"/>
                    </a:cubicBezTo>
                    <a:cubicBezTo>
                      <a:pt x="54" y="255"/>
                      <a:pt x="54" y="255"/>
                      <a:pt x="54" y="254"/>
                    </a:cubicBezTo>
                    <a:cubicBezTo>
                      <a:pt x="54" y="253"/>
                      <a:pt x="54" y="251"/>
                      <a:pt x="55" y="251"/>
                    </a:cubicBezTo>
                    <a:cubicBezTo>
                      <a:pt x="55" y="250"/>
                      <a:pt x="55" y="245"/>
                      <a:pt x="55" y="244"/>
                    </a:cubicBezTo>
                    <a:cubicBezTo>
                      <a:pt x="55" y="243"/>
                      <a:pt x="55" y="241"/>
                      <a:pt x="55" y="240"/>
                    </a:cubicBezTo>
                    <a:cubicBezTo>
                      <a:pt x="55" y="240"/>
                      <a:pt x="55" y="238"/>
                      <a:pt x="55" y="238"/>
                    </a:cubicBezTo>
                    <a:cubicBezTo>
                      <a:pt x="55" y="237"/>
                      <a:pt x="55" y="235"/>
                      <a:pt x="55" y="235"/>
                    </a:cubicBezTo>
                    <a:cubicBezTo>
                      <a:pt x="55" y="234"/>
                      <a:pt x="55" y="233"/>
                      <a:pt x="55" y="233"/>
                    </a:cubicBezTo>
                    <a:cubicBezTo>
                      <a:pt x="55" y="233"/>
                      <a:pt x="55" y="232"/>
                      <a:pt x="55" y="232"/>
                    </a:cubicBezTo>
                    <a:cubicBezTo>
                      <a:pt x="55" y="232"/>
                      <a:pt x="55" y="229"/>
                      <a:pt x="55" y="228"/>
                    </a:cubicBezTo>
                    <a:cubicBezTo>
                      <a:pt x="55" y="227"/>
                      <a:pt x="54" y="223"/>
                      <a:pt x="54" y="222"/>
                    </a:cubicBezTo>
                    <a:cubicBezTo>
                      <a:pt x="54" y="221"/>
                      <a:pt x="54" y="220"/>
                      <a:pt x="54" y="219"/>
                    </a:cubicBezTo>
                    <a:cubicBezTo>
                      <a:pt x="54" y="219"/>
                      <a:pt x="54" y="218"/>
                      <a:pt x="54" y="218"/>
                    </a:cubicBezTo>
                    <a:cubicBezTo>
                      <a:pt x="54" y="217"/>
                      <a:pt x="54" y="216"/>
                      <a:pt x="54" y="215"/>
                    </a:cubicBezTo>
                    <a:cubicBezTo>
                      <a:pt x="54" y="215"/>
                      <a:pt x="55" y="212"/>
                      <a:pt x="55" y="211"/>
                    </a:cubicBezTo>
                    <a:cubicBezTo>
                      <a:pt x="55" y="210"/>
                      <a:pt x="55" y="208"/>
                      <a:pt x="55" y="208"/>
                    </a:cubicBezTo>
                    <a:cubicBezTo>
                      <a:pt x="55" y="208"/>
                      <a:pt x="55" y="206"/>
                      <a:pt x="55" y="205"/>
                    </a:cubicBezTo>
                    <a:cubicBezTo>
                      <a:pt x="55" y="204"/>
                      <a:pt x="55" y="201"/>
                      <a:pt x="55" y="201"/>
                    </a:cubicBezTo>
                    <a:cubicBezTo>
                      <a:pt x="55" y="200"/>
                      <a:pt x="55" y="199"/>
                      <a:pt x="55" y="198"/>
                    </a:cubicBezTo>
                    <a:cubicBezTo>
                      <a:pt x="54" y="198"/>
                      <a:pt x="54" y="197"/>
                      <a:pt x="54" y="196"/>
                    </a:cubicBezTo>
                    <a:cubicBezTo>
                      <a:pt x="54" y="196"/>
                      <a:pt x="54" y="195"/>
                      <a:pt x="54" y="194"/>
                    </a:cubicBezTo>
                    <a:cubicBezTo>
                      <a:pt x="54" y="193"/>
                      <a:pt x="54" y="191"/>
                      <a:pt x="54" y="191"/>
                    </a:cubicBezTo>
                    <a:cubicBezTo>
                      <a:pt x="54" y="191"/>
                      <a:pt x="54" y="191"/>
                      <a:pt x="54" y="191"/>
                    </a:cubicBezTo>
                    <a:cubicBezTo>
                      <a:pt x="54" y="191"/>
                      <a:pt x="54" y="192"/>
                      <a:pt x="54" y="192"/>
                    </a:cubicBezTo>
                    <a:cubicBezTo>
                      <a:pt x="54" y="193"/>
                      <a:pt x="55" y="194"/>
                      <a:pt x="55" y="194"/>
                    </a:cubicBezTo>
                    <a:cubicBezTo>
                      <a:pt x="55" y="195"/>
                      <a:pt x="55" y="197"/>
                      <a:pt x="55" y="197"/>
                    </a:cubicBezTo>
                    <a:cubicBezTo>
                      <a:pt x="55" y="198"/>
                      <a:pt x="56" y="198"/>
                      <a:pt x="56" y="198"/>
                    </a:cubicBezTo>
                    <a:cubicBezTo>
                      <a:pt x="56" y="198"/>
                      <a:pt x="56" y="199"/>
                      <a:pt x="56" y="200"/>
                    </a:cubicBezTo>
                    <a:cubicBezTo>
                      <a:pt x="56" y="201"/>
                      <a:pt x="57" y="202"/>
                      <a:pt x="57" y="203"/>
                    </a:cubicBezTo>
                    <a:cubicBezTo>
                      <a:pt x="57" y="204"/>
                      <a:pt x="57" y="205"/>
                      <a:pt x="57" y="206"/>
                    </a:cubicBezTo>
                    <a:cubicBezTo>
                      <a:pt x="57" y="206"/>
                      <a:pt x="58" y="208"/>
                      <a:pt x="58" y="208"/>
                    </a:cubicBezTo>
                    <a:cubicBezTo>
                      <a:pt x="58" y="209"/>
                      <a:pt x="58" y="210"/>
                      <a:pt x="59" y="211"/>
                    </a:cubicBezTo>
                    <a:cubicBezTo>
                      <a:pt x="59" y="211"/>
                      <a:pt x="59" y="213"/>
                      <a:pt x="59" y="213"/>
                    </a:cubicBezTo>
                    <a:cubicBezTo>
                      <a:pt x="59" y="214"/>
                      <a:pt x="59" y="215"/>
                      <a:pt x="59" y="215"/>
                    </a:cubicBezTo>
                    <a:cubicBezTo>
                      <a:pt x="59" y="216"/>
                      <a:pt x="59" y="216"/>
                      <a:pt x="59" y="217"/>
                    </a:cubicBezTo>
                    <a:cubicBezTo>
                      <a:pt x="59" y="217"/>
                      <a:pt x="60" y="219"/>
                      <a:pt x="60" y="219"/>
                    </a:cubicBezTo>
                    <a:cubicBezTo>
                      <a:pt x="60" y="219"/>
                      <a:pt x="60" y="220"/>
                      <a:pt x="60" y="221"/>
                    </a:cubicBezTo>
                    <a:cubicBezTo>
                      <a:pt x="60" y="222"/>
                      <a:pt x="60" y="223"/>
                      <a:pt x="60" y="224"/>
                    </a:cubicBezTo>
                    <a:cubicBezTo>
                      <a:pt x="60" y="225"/>
                      <a:pt x="60" y="225"/>
                      <a:pt x="60" y="226"/>
                    </a:cubicBezTo>
                    <a:cubicBezTo>
                      <a:pt x="60" y="226"/>
                      <a:pt x="60" y="227"/>
                      <a:pt x="60" y="228"/>
                    </a:cubicBezTo>
                    <a:cubicBezTo>
                      <a:pt x="61" y="228"/>
                      <a:pt x="61" y="229"/>
                      <a:pt x="61" y="230"/>
                    </a:cubicBezTo>
                    <a:cubicBezTo>
                      <a:pt x="61" y="231"/>
                      <a:pt x="61" y="232"/>
                      <a:pt x="61" y="232"/>
                    </a:cubicBezTo>
                    <a:cubicBezTo>
                      <a:pt x="61" y="233"/>
                      <a:pt x="61" y="233"/>
                      <a:pt x="61" y="234"/>
                    </a:cubicBezTo>
                    <a:cubicBezTo>
                      <a:pt x="61" y="235"/>
                      <a:pt x="61" y="235"/>
                      <a:pt x="61" y="235"/>
                    </a:cubicBezTo>
                    <a:cubicBezTo>
                      <a:pt x="61" y="236"/>
                      <a:pt x="62" y="239"/>
                      <a:pt x="62" y="240"/>
                    </a:cubicBezTo>
                    <a:cubicBezTo>
                      <a:pt x="62" y="241"/>
                      <a:pt x="62" y="244"/>
                      <a:pt x="62" y="245"/>
                    </a:cubicBezTo>
                    <a:cubicBezTo>
                      <a:pt x="62" y="247"/>
                      <a:pt x="62" y="249"/>
                      <a:pt x="62" y="251"/>
                    </a:cubicBezTo>
                    <a:cubicBezTo>
                      <a:pt x="62" y="252"/>
                      <a:pt x="63" y="256"/>
                      <a:pt x="64" y="257"/>
                    </a:cubicBezTo>
                    <a:cubicBezTo>
                      <a:pt x="64" y="258"/>
                      <a:pt x="64" y="260"/>
                      <a:pt x="65" y="261"/>
                    </a:cubicBezTo>
                    <a:cubicBezTo>
                      <a:pt x="65" y="262"/>
                      <a:pt x="65" y="263"/>
                      <a:pt x="66" y="264"/>
                    </a:cubicBezTo>
                    <a:cubicBezTo>
                      <a:pt x="66" y="265"/>
                      <a:pt x="67" y="267"/>
                      <a:pt x="67" y="267"/>
                    </a:cubicBezTo>
                    <a:cubicBezTo>
                      <a:pt x="67" y="268"/>
                      <a:pt x="67" y="268"/>
                      <a:pt x="68" y="269"/>
                    </a:cubicBezTo>
                    <a:cubicBezTo>
                      <a:pt x="69" y="269"/>
                      <a:pt x="70" y="270"/>
                      <a:pt x="70" y="270"/>
                    </a:cubicBezTo>
                    <a:cubicBezTo>
                      <a:pt x="71" y="270"/>
                      <a:pt x="71" y="270"/>
                      <a:pt x="70" y="270"/>
                    </a:cubicBezTo>
                    <a:cubicBezTo>
                      <a:pt x="70" y="270"/>
                      <a:pt x="70" y="271"/>
                      <a:pt x="70" y="271"/>
                    </a:cubicBezTo>
                    <a:cubicBezTo>
                      <a:pt x="69" y="271"/>
                      <a:pt x="68" y="272"/>
                      <a:pt x="68" y="272"/>
                    </a:cubicBezTo>
                    <a:cubicBezTo>
                      <a:pt x="67" y="272"/>
                      <a:pt x="67" y="273"/>
                      <a:pt x="67" y="273"/>
                    </a:cubicBezTo>
                    <a:cubicBezTo>
                      <a:pt x="67" y="274"/>
                      <a:pt x="66" y="275"/>
                      <a:pt x="66" y="276"/>
                    </a:cubicBezTo>
                    <a:cubicBezTo>
                      <a:pt x="65" y="276"/>
                      <a:pt x="65" y="277"/>
                      <a:pt x="65" y="277"/>
                    </a:cubicBezTo>
                    <a:cubicBezTo>
                      <a:pt x="64" y="278"/>
                      <a:pt x="64" y="278"/>
                      <a:pt x="64" y="279"/>
                    </a:cubicBezTo>
                    <a:cubicBezTo>
                      <a:pt x="64" y="280"/>
                      <a:pt x="65" y="281"/>
                      <a:pt x="65" y="281"/>
                    </a:cubicBezTo>
                    <a:cubicBezTo>
                      <a:pt x="65" y="281"/>
                      <a:pt x="65" y="282"/>
                      <a:pt x="66" y="282"/>
                    </a:cubicBezTo>
                    <a:cubicBezTo>
                      <a:pt x="66" y="282"/>
                      <a:pt x="66" y="283"/>
                      <a:pt x="67" y="283"/>
                    </a:cubicBezTo>
                    <a:cubicBezTo>
                      <a:pt x="67" y="284"/>
                      <a:pt x="68" y="284"/>
                      <a:pt x="68" y="285"/>
                    </a:cubicBezTo>
                    <a:cubicBezTo>
                      <a:pt x="68" y="285"/>
                      <a:pt x="69" y="286"/>
                      <a:pt x="69" y="286"/>
                    </a:cubicBezTo>
                    <a:cubicBezTo>
                      <a:pt x="69" y="286"/>
                      <a:pt x="70" y="286"/>
                      <a:pt x="70" y="287"/>
                    </a:cubicBezTo>
                    <a:cubicBezTo>
                      <a:pt x="70" y="287"/>
                      <a:pt x="70" y="287"/>
                      <a:pt x="71" y="288"/>
                    </a:cubicBezTo>
                    <a:cubicBezTo>
                      <a:pt x="71" y="288"/>
                      <a:pt x="72" y="289"/>
                      <a:pt x="72" y="289"/>
                    </a:cubicBezTo>
                    <a:cubicBezTo>
                      <a:pt x="72" y="289"/>
                      <a:pt x="72" y="289"/>
                      <a:pt x="72" y="290"/>
                    </a:cubicBezTo>
                    <a:cubicBezTo>
                      <a:pt x="72" y="290"/>
                      <a:pt x="71" y="290"/>
                      <a:pt x="71" y="291"/>
                    </a:cubicBezTo>
                    <a:cubicBezTo>
                      <a:pt x="71" y="292"/>
                      <a:pt x="71" y="294"/>
                      <a:pt x="71" y="294"/>
                    </a:cubicBezTo>
                    <a:cubicBezTo>
                      <a:pt x="71" y="294"/>
                      <a:pt x="71" y="295"/>
                      <a:pt x="71" y="295"/>
                    </a:cubicBezTo>
                    <a:cubicBezTo>
                      <a:pt x="71" y="295"/>
                      <a:pt x="71" y="295"/>
                      <a:pt x="71" y="295"/>
                    </a:cubicBezTo>
                    <a:cubicBezTo>
                      <a:pt x="71" y="295"/>
                      <a:pt x="71" y="295"/>
                      <a:pt x="71" y="296"/>
                    </a:cubicBezTo>
                    <a:cubicBezTo>
                      <a:pt x="70" y="296"/>
                      <a:pt x="70" y="296"/>
                      <a:pt x="70" y="297"/>
                    </a:cubicBezTo>
                    <a:cubicBezTo>
                      <a:pt x="70" y="298"/>
                      <a:pt x="70" y="299"/>
                      <a:pt x="70" y="299"/>
                    </a:cubicBezTo>
                    <a:cubicBezTo>
                      <a:pt x="70" y="299"/>
                      <a:pt x="71" y="300"/>
                      <a:pt x="71" y="300"/>
                    </a:cubicBezTo>
                    <a:cubicBezTo>
                      <a:pt x="71" y="300"/>
                      <a:pt x="72" y="300"/>
                      <a:pt x="73" y="300"/>
                    </a:cubicBezTo>
                    <a:cubicBezTo>
                      <a:pt x="73" y="300"/>
                      <a:pt x="74" y="300"/>
                      <a:pt x="75" y="300"/>
                    </a:cubicBezTo>
                    <a:cubicBezTo>
                      <a:pt x="76" y="300"/>
                      <a:pt x="81" y="300"/>
                      <a:pt x="82" y="300"/>
                    </a:cubicBezTo>
                    <a:cubicBezTo>
                      <a:pt x="83" y="300"/>
                      <a:pt x="86" y="300"/>
                      <a:pt x="87" y="300"/>
                    </a:cubicBezTo>
                    <a:cubicBezTo>
                      <a:pt x="88" y="299"/>
                      <a:pt x="89" y="299"/>
                      <a:pt x="89" y="299"/>
                    </a:cubicBezTo>
                    <a:cubicBezTo>
                      <a:pt x="90" y="298"/>
                      <a:pt x="90" y="298"/>
                      <a:pt x="90" y="297"/>
                    </a:cubicBezTo>
                    <a:cubicBezTo>
                      <a:pt x="90" y="297"/>
                      <a:pt x="90" y="296"/>
                      <a:pt x="90" y="295"/>
                    </a:cubicBezTo>
                    <a:cubicBezTo>
                      <a:pt x="90" y="294"/>
                      <a:pt x="89" y="294"/>
                      <a:pt x="89" y="294"/>
                    </a:cubicBezTo>
                    <a:cubicBezTo>
                      <a:pt x="89" y="293"/>
                      <a:pt x="89" y="293"/>
                      <a:pt x="89" y="292"/>
                    </a:cubicBezTo>
                    <a:cubicBezTo>
                      <a:pt x="90" y="292"/>
                      <a:pt x="89" y="290"/>
                      <a:pt x="89" y="290"/>
                    </a:cubicBezTo>
                    <a:cubicBezTo>
                      <a:pt x="89" y="289"/>
                      <a:pt x="89" y="289"/>
                      <a:pt x="89" y="289"/>
                    </a:cubicBezTo>
                    <a:cubicBezTo>
                      <a:pt x="89" y="289"/>
                      <a:pt x="89" y="288"/>
                      <a:pt x="88" y="288"/>
                    </a:cubicBezTo>
                    <a:cubicBezTo>
                      <a:pt x="88" y="288"/>
                      <a:pt x="89" y="288"/>
                      <a:pt x="89" y="288"/>
                    </a:cubicBezTo>
                    <a:cubicBezTo>
                      <a:pt x="89" y="288"/>
                      <a:pt x="89" y="287"/>
                      <a:pt x="89" y="287"/>
                    </a:cubicBezTo>
                    <a:cubicBezTo>
                      <a:pt x="89" y="286"/>
                      <a:pt x="90" y="285"/>
                      <a:pt x="90" y="284"/>
                    </a:cubicBezTo>
                    <a:cubicBezTo>
                      <a:pt x="90" y="284"/>
                      <a:pt x="90" y="283"/>
                      <a:pt x="90" y="283"/>
                    </a:cubicBezTo>
                    <a:cubicBezTo>
                      <a:pt x="90" y="283"/>
                      <a:pt x="90" y="283"/>
                      <a:pt x="91" y="283"/>
                    </a:cubicBezTo>
                    <a:cubicBezTo>
                      <a:pt x="91" y="282"/>
                      <a:pt x="91" y="282"/>
                      <a:pt x="91" y="282"/>
                    </a:cubicBezTo>
                    <a:cubicBezTo>
                      <a:pt x="91" y="281"/>
                      <a:pt x="92" y="279"/>
                      <a:pt x="92" y="279"/>
                    </a:cubicBezTo>
                    <a:cubicBezTo>
                      <a:pt x="93" y="279"/>
                      <a:pt x="93" y="278"/>
                      <a:pt x="93" y="278"/>
                    </a:cubicBezTo>
                    <a:cubicBezTo>
                      <a:pt x="93" y="278"/>
                      <a:pt x="93" y="278"/>
                      <a:pt x="93" y="277"/>
                    </a:cubicBezTo>
                    <a:cubicBezTo>
                      <a:pt x="93" y="277"/>
                      <a:pt x="93" y="276"/>
                      <a:pt x="93" y="276"/>
                    </a:cubicBezTo>
                    <a:close/>
                  </a:path>
                </a:pathLst>
              </a:custGeom>
              <a:solidFill>
                <a:schemeClr val="accent3"/>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noEditPoints="1"/>
              </p:cNvSpPr>
              <p:nvPr/>
            </p:nvSpPr>
            <p:spPr bwMode="auto">
              <a:xfrm>
                <a:off x="5492314" y="1346739"/>
                <a:ext cx="384079" cy="919616"/>
              </a:xfrm>
              <a:custGeom>
                <a:avLst/>
                <a:gdLst>
                  <a:gd name="T0" fmla="*/ 110 w 126"/>
                  <a:gd name="T1" fmla="*/ 63 h 302"/>
                  <a:gd name="T2" fmla="*/ 104 w 126"/>
                  <a:gd name="T3" fmla="*/ 55 h 302"/>
                  <a:gd name="T4" fmla="*/ 98 w 126"/>
                  <a:gd name="T5" fmla="*/ 44 h 302"/>
                  <a:gd name="T6" fmla="*/ 72 w 126"/>
                  <a:gd name="T7" fmla="*/ 39 h 302"/>
                  <a:gd name="T8" fmla="*/ 70 w 126"/>
                  <a:gd name="T9" fmla="*/ 30 h 302"/>
                  <a:gd name="T10" fmla="*/ 71 w 126"/>
                  <a:gd name="T11" fmla="*/ 19 h 302"/>
                  <a:gd name="T12" fmla="*/ 66 w 126"/>
                  <a:gd name="T13" fmla="*/ 4 h 302"/>
                  <a:gd name="T14" fmla="*/ 46 w 126"/>
                  <a:gd name="T15" fmla="*/ 12 h 302"/>
                  <a:gd name="T16" fmla="*/ 44 w 126"/>
                  <a:gd name="T17" fmla="*/ 27 h 302"/>
                  <a:gd name="T18" fmla="*/ 47 w 126"/>
                  <a:gd name="T19" fmla="*/ 36 h 302"/>
                  <a:gd name="T20" fmla="*/ 39 w 126"/>
                  <a:gd name="T21" fmla="*/ 42 h 302"/>
                  <a:gd name="T22" fmla="*/ 26 w 126"/>
                  <a:gd name="T23" fmla="*/ 45 h 302"/>
                  <a:gd name="T24" fmla="*/ 16 w 126"/>
                  <a:gd name="T25" fmla="*/ 54 h 302"/>
                  <a:gd name="T26" fmla="*/ 13 w 126"/>
                  <a:gd name="T27" fmla="*/ 66 h 302"/>
                  <a:gd name="T28" fmla="*/ 6 w 126"/>
                  <a:gd name="T29" fmla="*/ 81 h 302"/>
                  <a:gd name="T30" fmla="*/ 2 w 126"/>
                  <a:gd name="T31" fmla="*/ 99 h 302"/>
                  <a:gd name="T32" fmla="*/ 13 w 126"/>
                  <a:gd name="T33" fmla="*/ 121 h 302"/>
                  <a:gd name="T34" fmla="*/ 16 w 126"/>
                  <a:gd name="T35" fmla="*/ 126 h 302"/>
                  <a:gd name="T36" fmla="*/ 19 w 126"/>
                  <a:gd name="T37" fmla="*/ 132 h 302"/>
                  <a:gd name="T38" fmla="*/ 20 w 126"/>
                  <a:gd name="T39" fmla="*/ 140 h 302"/>
                  <a:gd name="T40" fmla="*/ 22 w 126"/>
                  <a:gd name="T41" fmla="*/ 168 h 302"/>
                  <a:gd name="T42" fmla="*/ 30 w 126"/>
                  <a:gd name="T43" fmla="*/ 173 h 302"/>
                  <a:gd name="T44" fmla="*/ 35 w 126"/>
                  <a:gd name="T45" fmla="*/ 208 h 302"/>
                  <a:gd name="T46" fmla="*/ 38 w 126"/>
                  <a:gd name="T47" fmla="*/ 242 h 302"/>
                  <a:gd name="T48" fmla="*/ 40 w 126"/>
                  <a:gd name="T49" fmla="*/ 267 h 302"/>
                  <a:gd name="T50" fmla="*/ 42 w 126"/>
                  <a:gd name="T51" fmla="*/ 272 h 302"/>
                  <a:gd name="T52" fmla="*/ 40 w 126"/>
                  <a:gd name="T53" fmla="*/ 279 h 302"/>
                  <a:gd name="T54" fmla="*/ 39 w 126"/>
                  <a:gd name="T55" fmla="*/ 284 h 302"/>
                  <a:gd name="T56" fmla="*/ 31 w 126"/>
                  <a:gd name="T57" fmla="*/ 289 h 302"/>
                  <a:gd name="T58" fmla="*/ 41 w 126"/>
                  <a:gd name="T59" fmla="*/ 295 h 302"/>
                  <a:gd name="T60" fmla="*/ 61 w 126"/>
                  <a:gd name="T61" fmla="*/ 287 h 302"/>
                  <a:gd name="T62" fmla="*/ 63 w 126"/>
                  <a:gd name="T63" fmla="*/ 277 h 302"/>
                  <a:gd name="T64" fmla="*/ 67 w 126"/>
                  <a:gd name="T65" fmla="*/ 283 h 302"/>
                  <a:gd name="T66" fmla="*/ 65 w 126"/>
                  <a:gd name="T67" fmla="*/ 289 h 302"/>
                  <a:gd name="T68" fmla="*/ 62 w 126"/>
                  <a:gd name="T69" fmla="*/ 295 h 302"/>
                  <a:gd name="T70" fmla="*/ 60 w 126"/>
                  <a:gd name="T71" fmla="*/ 301 h 302"/>
                  <a:gd name="T72" fmla="*/ 83 w 126"/>
                  <a:gd name="T73" fmla="*/ 297 h 302"/>
                  <a:gd name="T74" fmla="*/ 85 w 126"/>
                  <a:gd name="T75" fmla="*/ 288 h 302"/>
                  <a:gd name="T76" fmla="*/ 87 w 126"/>
                  <a:gd name="T77" fmla="*/ 282 h 302"/>
                  <a:gd name="T78" fmla="*/ 90 w 126"/>
                  <a:gd name="T79" fmla="*/ 266 h 302"/>
                  <a:gd name="T80" fmla="*/ 91 w 126"/>
                  <a:gd name="T81" fmla="*/ 212 h 302"/>
                  <a:gd name="T82" fmla="*/ 93 w 126"/>
                  <a:gd name="T83" fmla="*/ 169 h 302"/>
                  <a:gd name="T84" fmla="*/ 107 w 126"/>
                  <a:gd name="T85" fmla="*/ 167 h 302"/>
                  <a:gd name="T86" fmla="*/ 107 w 126"/>
                  <a:gd name="T87" fmla="*/ 149 h 302"/>
                  <a:gd name="T88" fmla="*/ 105 w 126"/>
                  <a:gd name="T89" fmla="*/ 129 h 302"/>
                  <a:gd name="T90" fmla="*/ 104 w 126"/>
                  <a:gd name="T91" fmla="*/ 120 h 302"/>
                  <a:gd name="T92" fmla="*/ 124 w 126"/>
                  <a:gd name="T93" fmla="*/ 93 h 302"/>
                  <a:gd name="T94" fmla="*/ 21 w 126"/>
                  <a:gd name="T95" fmla="*/ 98 h 302"/>
                  <a:gd name="T96" fmla="*/ 22 w 126"/>
                  <a:gd name="T97" fmla="*/ 87 h 302"/>
                  <a:gd name="T98" fmla="*/ 41 w 126"/>
                  <a:gd name="T99" fmla="*/ 279 h 302"/>
                  <a:gd name="T100" fmla="*/ 65 w 126"/>
                  <a:gd name="T101" fmla="*/ 251 h 302"/>
                  <a:gd name="T102" fmla="*/ 60 w 126"/>
                  <a:gd name="T103" fmla="*/ 249 h 302"/>
                  <a:gd name="T104" fmla="*/ 61 w 126"/>
                  <a:gd name="T105" fmla="*/ 224 h 302"/>
                  <a:gd name="T106" fmla="*/ 62 w 126"/>
                  <a:gd name="T107" fmla="*/ 202 h 302"/>
                  <a:gd name="T108" fmla="*/ 66 w 126"/>
                  <a:gd name="T109" fmla="*/ 220 h 302"/>
                  <a:gd name="T110" fmla="*/ 69 w 126"/>
                  <a:gd name="T111" fmla="*/ 235 h 302"/>
                  <a:gd name="T112" fmla="*/ 99 w 126"/>
                  <a:gd name="T113" fmla="*/ 98 h 302"/>
                  <a:gd name="T114" fmla="*/ 99 w 126"/>
                  <a:gd name="T115" fmla="*/ 8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 h="302">
                    <a:moveTo>
                      <a:pt x="124" y="83"/>
                    </a:moveTo>
                    <a:cubicBezTo>
                      <a:pt x="122" y="78"/>
                      <a:pt x="118" y="74"/>
                      <a:pt x="117" y="73"/>
                    </a:cubicBezTo>
                    <a:cubicBezTo>
                      <a:pt x="117" y="71"/>
                      <a:pt x="115" y="69"/>
                      <a:pt x="114" y="68"/>
                    </a:cubicBezTo>
                    <a:cubicBezTo>
                      <a:pt x="114" y="67"/>
                      <a:pt x="113" y="67"/>
                      <a:pt x="113" y="67"/>
                    </a:cubicBezTo>
                    <a:cubicBezTo>
                      <a:pt x="113" y="67"/>
                      <a:pt x="113" y="67"/>
                      <a:pt x="112" y="66"/>
                    </a:cubicBezTo>
                    <a:cubicBezTo>
                      <a:pt x="111" y="65"/>
                      <a:pt x="110" y="64"/>
                      <a:pt x="110" y="63"/>
                    </a:cubicBezTo>
                    <a:cubicBezTo>
                      <a:pt x="109" y="63"/>
                      <a:pt x="109" y="62"/>
                      <a:pt x="109" y="62"/>
                    </a:cubicBezTo>
                    <a:cubicBezTo>
                      <a:pt x="108" y="61"/>
                      <a:pt x="108" y="61"/>
                      <a:pt x="108" y="60"/>
                    </a:cubicBezTo>
                    <a:cubicBezTo>
                      <a:pt x="108" y="60"/>
                      <a:pt x="108" y="59"/>
                      <a:pt x="107" y="59"/>
                    </a:cubicBezTo>
                    <a:cubicBezTo>
                      <a:pt x="106" y="58"/>
                      <a:pt x="105" y="57"/>
                      <a:pt x="105" y="57"/>
                    </a:cubicBezTo>
                    <a:cubicBezTo>
                      <a:pt x="105" y="57"/>
                      <a:pt x="104" y="57"/>
                      <a:pt x="104" y="57"/>
                    </a:cubicBezTo>
                    <a:cubicBezTo>
                      <a:pt x="104" y="56"/>
                      <a:pt x="104" y="56"/>
                      <a:pt x="104" y="55"/>
                    </a:cubicBezTo>
                    <a:cubicBezTo>
                      <a:pt x="103" y="55"/>
                      <a:pt x="103" y="55"/>
                      <a:pt x="103" y="54"/>
                    </a:cubicBezTo>
                    <a:cubicBezTo>
                      <a:pt x="103" y="53"/>
                      <a:pt x="103" y="53"/>
                      <a:pt x="103" y="52"/>
                    </a:cubicBezTo>
                    <a:cubicBezTo>
                      <a:pt x="103" y="52"/>
                      <a:pt x="102" y="51"/>
                      <a:pt x="102" y="50"/>
                    </a:cubicBezTo>
                    <a:cubicBezTo>
                      <a:pt x="102" y="50"/>
                      <a:pt x="101" y="48"/>
                      <a:pt x="101" y="47"/>
                    </a:cubicBezTo>
                    <a:cubicBezTo>
                      <a:pt x="100" y="45"/>
                      <a:pt x="99" y="44"/>
                      <a:pt x="99" y="44"/>
                    </a:cubicBezTo>
                    <a:cubicBezTo>
                      <a:pt x="98" y="44"/>
                      <a:pt x="98" y="44"/>
                      <a:pt x="98" y="44"/>
                    </a:cubicBezTo>
                    <a:cubicBezTo>
                      <a:pt x="98" y="44"/>
                      <a:pt x="97" y="44"/>
                      <a:pt x="96" y="44"/>
                    </a:cubicBezTo>
                    <a:cubicBezTo>
                      <a:pt x="95" y="43"/>
                      <a:pt x="94" y="43"/>
                      <a:pt x="94" y="43"/>
                    </a:cubicBezTo>
                    <a:cubicBezTo>
                      <a:pt x="92" y="43"/>
                      <a:pt x="89" y="42"/>
                      <a:pt x="88" y="42"/>
                    </a:cubicBezTo>
                    <a:cubicBezTo>
                      <a:pt x="87" y="42"/>
                      <a:pt x="83" y="41"/>
                      <a:pt x="81" y="41"/>
                    </a:cubicBezTo>
                    <a:cubicBezTo>
                      <a:pt x="80" y="41"/>
                      <a:pt x="76" y="40"/>
                      <a:pt x="75" y="39"/>
                    </a:cubicBezTo>
                    <a:cubicBezTo>
                      <a:pt x="73" y="39"/>
                      <a:pt x="73" y="39"/>
                      <a:pt x="72" y="39"/>
                    </a:cubicBezTo>
                    <a:cubicBezTo>
                      <a:pt x="72" y="39"/>
                      <a:pt x="71" y="39"/>
                      <a:pt x="71" y="38"/>
                    </a:cubicBezTo>
                    <a:cubicBezTo>
                      <a:pt x="70" y="38"/>
                      <a:pt x="68" y="37"/>
                      <a:pt x="68" y="37"/>
                    </a:cubicBezTo>
                    <a:cubicBezTo>
                      <a:pt x="67" y="36"/>
                      <a:pt x="67" y="36"/>
                      <a:pt x="68" y="35"/>
                    </a:cubicBezTo>
                    <a:cubicBezTo>
                      <a:pt x="68" y="34"/>
                      <a:pt x="69" y="30"/>
                      <a:pt x="69" y="30"/>
                    </a:cubicBezTo>
                    <a:cubicBezTo>
                      <a:pt x="69" y="30"/>
                      <a:pt x="69" y="30"/>
                      <a:pt x="69" y="30"/>
                    </a:cubicBezTo>
                    <a:cubicBezTo>
                      <a:pt x="69" y="30"/>
                      <a:pt x="69" y="30"/>
                      <a:pt x="70" y="30"/>
                    </a:cubicBezTo>
                    <a:cubicBezTo>
                      <a:pt x="70" y="29"/>
                      <a:pt x="70" y="29"/>
                      <a:pt x="70" y="28"/>
                    </a:cubicBezTo>
                    <a:cubicBezTo>
                      <a:pt x="71" y="27"/>
                      <a:pt x="71" y="24"/>
                      <a:pt x="71" y="23"/>
                    </a:cubicBezTo>
                    <a:cubicBezTo>
                      <a:pt x="71" y="23"/>
                      <a:pt x="71" y="22"/>
                      <a:pt x="71" y="21"/>
                    </a:cubicBezTo>
                    <a:cubicBezTo>
                      <a:pt x="71" y="21"/>
                      <a:pt x="71" y="21"/>
                      <a:pt x="72" y="20"/>
                    </a:cubicBezTo>
                    <a:cubicBezTo>
                      <a:pt x="72" y="20"/>
                      <a:pt x="71" y="19"/>
                      <a:pt x="71" y="19"/>
                    </a:cubicBezTo>
                    <a:cubicBezTo>
                      <a:pt x="71" y="19"/>
                      <a:pt x="71" y="19"/>
                      <a:pt x="71" y="19"/>
                    </a:cubicBezTo>
                    <a:cubicBezTo>
                      <a:pt x="71" y="19"/>
                      <a:pt x="71" y="18"/>
                      <a:pt x="71" y="18"/>
                    </a:cubicBezTo>
                    <a:cubicBezTo>
                      <a:pt x="71" y="17"/>
                      <a:pt x="71" y="16"/>
                      <a:pt x="71" y="16"/>
                    </a:cubicBezTo>
                    <a:cubicBezTo>
                      <a:pt x="71" y="15"/>
                      <a:pt x="71" y="15"/>
                      <a:pt x="71" y="15"/>
                    </a:cubicBezTo>
                    <a:cubicBezTo>
                      <a:pt x="71" y="15"/>
                      <a:pt x="71" y="14"/>
                      <a:pt x="71" y="13"/>
                    </a:cubicBezTo>
                    <a:cubicBezTo>
                      <a:pt x="71" y="10"/>
                      <a:pt x="71" y="9"/>
                      <a:pt x="70" y="7"/>
                    </a:cubicBezTo>
                    <a:cubicBezTo>
                      <a:pt x="69" y="5"/>
                      <a:pt x="66" y="4"/>
                      <a:pt x="66" y="4"/>
                    </a:cubicBezTo>
                    <a:cubicBezTo>
                      <a:pt x="65" y="4"/>
                      <a:pt x="65" y="2"/>
                      <a:pt x="63" y="2"/>
                    </a:cubicBezTo>
                    <a:cubicBezTo>
                      <a:pt x="64" y="2"/>
                      <a:pt x="59" y="0"/>
                      <a:pt x="53" y="2"/>
                    </a:cubicBezTo>
                    <a:cubicBezTo>
                      <a:pt x="52" y="2"/>
                      <a:pt x="51" y="3"/>
                      <a:pt x="51" y="3"/>
                    </a:cubicBezTo>
                    <a:cubicBezTo>
                      <a:pt x="49" y="3"/>
                      <a:pt x="49" y="4"/>
                      <a:pt x="48" y="5"/>
                    </a:cubicBezTo>
                    <a:cubicBezTo>
                      <a:pt x="48" y="5"/>
                      <a:pt x="47" y="6"/>
                      <a:pt x="46" y="7"/>
                    </a:cubicBezTo>
                    <a:cubicBezTo>
                      <a:pt x="45" y="8"/>
                      <a:pt x="46" y="11"/>
                      <a:pt x="46" y="12"/>
                    </a:cubicBezTo>
                    <a:cubicBezTo>
                      <a:pt x="45" y="14"/>
                      <a:pt x="45" y="18"/>
                      <a:pt x="45" y="18"/>
                    </a:cubicBezTo>
                    <a:cubicBezTo>
                      <a:pt x="45" y="18"/>
                      <a:pt x="45" y="18"/>
                      <a:pt x="44" y="17"/>
                    </a:cubicBezTo>
                    <a:cubicBezTo>
                      <a:pt x="44" y="17"/>
                      <a:pt x="44" y="17"/>
                      <a:pt x="44" y="17"/>
                    </a:cubicBezTo>
                    <a:cubicBezTo>
                      <a:pt x="43" y="17"/>
                      <a:pt x="42" y="19"/>
                      <a:pt x="43" y="20"/>
                    </a:cubicBezTo>
                    <a:cubicBezTo>
                      <a:pt x="43" y="21"/>
                      <a:pt x="42" y="23"/>
                      <a:pt x="43" y="26"/>
                    </a:cubicBezTo>
                    <a:cubicBezTo>
                      <a:pt x="43" y="26"/>
                      <a:pt x="44" y="27"/>
                      <a:pt x="44" y="27"/>
                    </a:cubicBezTo>
                    <a:cubicBezTo>
                      <a:pt x="44" y="28"/>
                      <a:pt x="45" y="28"/>
                      <a:pt x="45" y="28"/>
                    </a:cubicBezTo>
                    <a:cubicBezTo>
                      <a:pt x="46" y="28"/>
                      <a:pt x="46" y="28"/>
                      <a:pt x="46" y="28"/>
                    </a:cubicBezTo>
                    <a:cubicBezTo>
                      <a:pt x="46" y="28"/>
                      <a:pt x="46" y="28"/>
                      <a:pt x="46" y="29"/>
                    </a:cubicBezTo>
                    <a:cubicBezTo>
                      <a:pt x="46" y="30"/>
                      <a:pt x="46" y="31"/>
                      <a:pt x="46" y="32"/>
                    </a:cubicBezTo>
                    <a:cubicBezTo>
                      <a:pt x="47" y="33"/>
                      <a:pt x="47" y="35"/>
                      <a:pt x="47" y="35"/>
                    </a:cubicBezTo>
                    <a:cubicBezTo>
                      <a:pt x="47" y="36"/>
                      <a:pt x="47" y="36"/>
                      <a:pt x="47" y="36"/>
                    </a:cubicBezTo>
                    <a:cubicBezTo>
                      <a:pt x="46" y="36"/>
                      <a:pt x="46" y="37"/>
                      <a:pt x="45" y="37"/>
                    </a:cubicBezTo>
                    <a:cubicBezTo>
                      <a:pt x="45" y="38"/>
                      <a:pt x="45" y="39"/>
                      <a:pt x="45" y="39"/>
                    </a:cubicBezTo>
                    <a:cubicBezTo>
                      <a:pt x="45" y="39"/>
                      <a:pt x="45" y="40"/>
                      <a:pt x="44" y="40"/>
                    </a:cubicBezTo>
                    <a:cubicBezTo>
                      <a:pt x="44" y="40"/>
                      <a:pt x="43" y="41"/>
                      <a:pt x="43" y="41"/>
                    </a:cubicBezTo>
                    <a:cubicBezTo>
                      <a:pt x="42" y="41"/>
                      <a:pt x="42" y="41"/>
                      <a:pt x="41" y="41"/>
                    </a:cubicBezTo>
                    <a:cubicBezTo>
                      <a:pt x="41" y="42"/>
                      <a:pt x="40" y="42"/>
                      <a:pt x="39" y="42"/>
                    </a:cubicBezTo>
                    <a:cubicBezTo>
                      <a:pt x="38" y="42"/>
                      <a:pt x="37" y="43"/>
                      <a:pt x="36" y="43"/>
                    </a:cubicBezTo>
                    <a:cubicBezTo>
                      <a:pt x="35" y="43"/>
                      <a:pt x="35" y="43"/>
                      <a:pt x="34" y="43"/>
                    </a:cubicBezTo>
                    <a:cubicBezTo>
                      <a:pt x="33" y="44"/>
                      <a:pt x="33" y="44"/>
                      <a:pt x="32" y="44"/>
                    </a:cubicBezTo>
                    <a:cubicBezTo>
                      <a:pt x="31" y="44"/>
                      <a:pt x="30" y="44"/>
                      <a:pt x="29" y="45"/>
                    </a:cubicBezTo>
                    <a:cubicBezTo>
                      <a:pt x="28" y="45"/>
                      <a:pt x="27" y="45"/>
                      <a:pt x="27" y="45"/>
                    </a:cubicBezTo>
                    <a:cubicBezTo>
                      <a:pt x="27" y="45"/>
                      <a:pt x="27" y="45"/>
                      <a:pt x="26" y="45"/>
                    </a:cubicBezTo>
                    <a:cubicBezTo>
                      <a:pt x="25" y="45"/>
                      <a:pt x="25" y="46"/>
                      <a:pt x="24" y="46"/>
                    </a:cubicBezTo>
                    <a:cubicBezTo>
                      <a:pt x="23" y="46"/>
                      <a:pt x="21" y="47"/>
                      <a:pt x="20" y="48"/>
                    </a:cubicBezTo>
                    <a:cubicBezTo>
                      <a:pt x="20" y="48"/>
                      <a:pt x="20" y="48"/>
                      <a:pt x="19" y="48"/>
                    </a:cubicBezTo>
                    <a:cubicBezTo>
                      <a:pt x="19" y="48"/>
                      <a:pt x="19" y="48"/>
                      <a:pt x="18" y="49"/>
                    </a:cubicBezTo>
                    <a:cubicBezTo>
                      <a:pt x="18" y="49"/>
                      <a:pt x="17" y="51"/>
                      <a:pt x="17" y="52"/>
                    </a:cubicBezTo>
                    <a:cubicBezTo>
                      <a:pt x="17" y="53"/>
                      <a:pt x="16" y="54"/>
                      <a:pt x="16" y="54"/>
                    </a:cubicBezTo>
                    <a:cubicBezTo>
                      <a:pt x="16" y="55"/>
                      <a:pt x="16" y="55"/>
                      <a:pt x="16" y="56"/>
                    </a:cubicBezTo>
                    <a:cubicBezTo>
                      <a:pt x="15" y="56"/>
                      <a:pt x="15" y="58"/>
                      <a:pt x="14" y="59"/>
                    </a:cubicBezTo>
                    <a:cubicBezTo>
                      <a:pt x="14" y="60"/>
                      <a:pt x="14" y="61"/>
                      <a:pt x="14" y="61"/>
                    </a:cubicBezTo>
                    <a:cubicBezTo>
                      <a:pt x="14" y="61"/>
                      <a:pt x="14" y="61"/>
                      <a:pt x="14" y="62"/>
                    </a:cubicBezTo>
                    <a:cubicBezTo>
                      <a:pt x="14" y="62"/>
                      <a:pt x="13" y="64"/>
                      <a:pt x="13" y="64"/>
                    </a:cubicBezTo>
                    <a:cubicBezTo>
                      <a:pt x="13" y="65"/>
                      <a:pt x="13" y="66"/>
                      <a:pt x="13" y="66"/>
                    </a:cubicBezTo>
                    <a:cubicBezTo>
                      <a:pt x="13" y="67"/>
                      <a:pt x="12" y="68"/>
                      <a:pt x="11" y="69"/>
                    </a:cubicBezTo>
                    <a:cubicBezTo>
                      <a:pt x="11" y="69"/>
                      <a:pt x="11" y="70"/>
                      <a:pt x="11" y="71"/>
                    </a:cubicBezTo>
                    <a:cubicBezTo>
                      <a:pt x="11" y="71"/>
                      <a:pt x="10" y="71"/>
                      <a:pt x="10" y="72"/>
                    </a:cubicBezTo>
                    <a:cubicBezTo>
                      <a:pt x="9" y="72"/>
                      <a:pt x="9" y="74"/>
                      <a:pt x="9" y="74"/>
                    </a:cubicBezTo>
                    <a:cubicBezTo>
                      <a:pt x="8" y="75"/>
                      <a:pt x="8" y="75"/>
                      <a:pt x="8" y="76"/>
                    </a:cubicBezTo>
                    <a:cubicBezTo>
                      <a:pt x="7" y="77"/>
                      <a:pt x="6" y="80"/>
                      <a:pt x="6" y="81"/>
                    </a:cubicBezTo>
                    <a:cubicBezTo>
                      <a:pt x="5" y="81"/>
                      <a:pt x="5" y="82"/>
                      <a:pt x="4" y="82"/>
                    </a:cubicBezTo>
                    <a:cubicBezTo>
                      <a:pt x="4" y="83"/>
                      <a:pt x="3" y="83"/>
                      <a:pt x="2" y="84"/>
                    </a:cubicBezTo>
                    <a:cubicBezTo>
                      <a:pt x="2" y="85"/>
                      <a:pt x="2" y="87"/>
                      <a:pt x="2" y="88"/>
                    </a:cubicBezTo>
                    <a:cubicBezTo>
                      <a:pt x="2" y="89"/>
                      <a:pt x="1" y="91"/>
                      <a:pt x="1" y="92"/>
                    </a:cubicBezTo>
                    <a:cubicBezTo>
                      <a:pt x="0" y="93"/>
                      <a:pt x="1" y="93"/>
                      <a:pt x="1" y="94"/>
                    </a:cubicBezTo>
                    <a:cubicBezTo>
                      <a:pt x="2" y="96"/>
                      <a:pt x="2" y="98"/>
                      <a:pt x="2" y="99"/>
                    </a:cubicBezTo>
                    <a:cubicBezTo>
                      <a:pt x="2" y="100"/>
                      <a:pt x="2" y="101"/>
                      <a:pt x="3" y="101"/>
                    </a:cubicBezTo>
                    <a:cubicBezTo>
                      <a:pt x="3" y="102"/>
                      <a:pt x="3" y="104"/>
                      <a:pt x="3" y="104"/>
                    </a:cubicBezTo>
                    <a:cubicBezTo>
                      <a:pt x="4" y="106"/>
                      <a:pt x="7" y="110"/>
                      <a:pt x="7" y="112"/>
                    </a:cubicBezTo>
                    <a:cubicBezTo>
                      <a:pt x="8" y="113"/>
                      <a:pt x="12" y="119"/>
                      <a:pt x="12" y="120"/>
                    </a:cubicBezTo>
                    <a:cubicBezTo>
                      <a:pt x="12" y="120"/>
                      <a:pt x="12" y="120"/>
                      <a:pt x="12" y="120"/>
                    </a:cubicBezTo>
                    <a:cubicBezTo>
                      <a:pt x="12" y="120"/>
                      <a:pt x="12" y="121"/>
                      <a:pt x="13" y="121"/>
                    </a:cubicBezTo>
                    <a:cubicBezTo>
                      <a:pt x="13" y="122"/>
                      <a:pt x="13" y="122"/>
                      <a:pt x="13" y="122"/>
                    </a:cubicBezTo>
                    <a:cubicBezTo>
                      <a:pt x="13" y="122"/>
                      <a:pt x="13" y="122"/>
                      <a:pt x="14" y="123"/>
                    </a:cubicBezTo>
                    <a:cubicBezTo>
                      <a:pt x="14" y="123"/>
                      <a:pt x="14" y="123"/>
                      <a:pt x="14" y="124"/>
                    </a:cubicBezTo>
                    <a:cubicBezTo>
                      <a:pt x="14" y="124"/>
                      <a:pt x="15" y="125"/>
                      <a:pt x="15" y="125"/>
                    </a:cubicBezTo>
                    <a:cubicBezTo>
                      <a:pt x="15" y="125"/>
                      <a:pt x="15" y="125"/>
                      <a:pt x="15" y="125"/>
                    </a:cubicBezTo>
                    <a:cubicBezTo>
                      <a:pt x="15" y="125"/>
                      <a:pt x="16" y="126"/>
                      <a:pt x="16" y="126"/>
                    </a:cubicBezTo>
                    <a:cubicBezTo>
                      <a:pt x="16" y="126"/>
                      <a:pt x="16" y="126"/>
                      <a:pt x="16" y="126"/>
                    </a:cubicBezTo>
                    <a:cubicBezTo>
                      <a:pt x="16" y="127"/>
                      <a:pt x="16" y="127"/>
                      <a:pt x="16" y="127"/>
                    </a:cubicBezTo>
                    <a:cubicBezTo>
                      <a:pt x="16" y="127"/>
                      <a:pt x="16" y="127"/>
                      <a:pt x="17" y="127"/>
                    </a:cubicBezTo>
                    <a:cubicBezTo>
                      <a:pt x="17" y="127"/>
                      <a:pt x="17" y="127"/>
                      <a:pt x="17" y="128"/>
                    </a:cubicBezTo>
                    <a:cubicBezTo>
                      <a:pt x="17" y="128"/>
                      <a:pt x="18" y="129"/>
                      <a:pt x="18" y="129"/>
                    </a:cubicBezTo>
                    <a:cubicBezTo>
                      <a:pt x="18" y="130"/>
                      <a:pt x="19" y="131"/>
                      <a:pt x="19" y="132"/>
                    </a:cubicBezTo>
                    <a:cubicBezTo>
                      <a:pt x="19" y="132"/>
                      <a:pt x="19" y="132"/>
                      <a:pt x="19" y="132"/>
                    </a:cubicBezTo>
                    <a:cubicBezTo>
                      <a:pt x="20" y="132"/>
                      <a:pt x="19" y="132"/>
                      <a:pt x="19" y="131"/>
                    </a:cubicBezTo>
                    <a:cubicBezTo>
                      <a:pt x="19" y="130"/>
                      <a:pt x="20" y="131"/>
                      <a:pt x="20" y="132"/>
                    </a:cubicBezTo>
                    <a:cubicBezTo>
                      <a:pt x="20" y="132"/>
                      <a:pt x="20" y="132"/>
                      <a:pt x="21" y="132"/>
                    </a:cubicBezTo>
                    <a:cubicBezTo>
                      <a:pt x="21" y="132"/>
                      <a:pt x="21" y="132"/>
                      <a:pt x="21" y="133"/>
                    </a:cubicBezTo>
                    <a:cubicBezTo>
                      <a:pt x="21" y="135"/>
                      <a:pt x="20" y="137"/>
                      <a:pt x="20" y="140"/>
                    </a:cubicBezTo>
                    <a:cubicBezTo>
                      <a:pt x="20" y="142"/>
                      <a:pt x="20" y="149"/>
                      <a:pt x="20" y="150"/>
                    </a:cubicBezTo>
                    <a:cubicBezTo>
                      <a:pt x="20" y="151"/>
                      <a:pt x="20" y="152"/>
                      <a:pt x="20" y="155"/>
                    </a:cubicBezTo>
                    <a:cubicBezTo>
                      <a:pt x="20" y="157"/>
                      <a:pt x="20" y="165"/>
                      <a:pt x="20" y="165"/>
                    </a:cubicBezTo>
                    <a:cubicBezTo>
                      <a:pt x="20" y="166"/>
                      <a:pt x="20" y="166"/>
                      <a:pt x="20" y="167"/>
                    </a:cubicBezTo>
                    <a:cubicBezTo>
                      <a:pt x="20" y="167"/>
                      <a:pt x="21" y="167"/>
                      <a:pt x="21" y="167"/>
                    </a:cubicBezTo>
                    <a:cubicBezTo>
                      <a:pt x="21" y="167"/>
                      <a:pt x="22" y="168"/>
                      <a:pt x="22" y="168"/>
                    </a:cubicBezTo>
                    <a:cubicBezTo>
                      <a:pt x="23" y="168"/>
                      <a:pt x="23" y="169"/>
                      <a:pt x="23" y="169"/>
                    </a:cubicBezTo>
                    <a:cubicBezTo>
                      <a:pt x="24" y="169"/>
                      <a:pt x="25" y="170"/>
                      <a:pt x="25" y="170"/>
                    </a:cubicBezTo>
                    <a:cubicBezTo>
                      <a:pt x="26" y="170"/>
                      <a:pt x="27" y="170"/>
                      <a:pt x="27" y="171"/>
                    </a:cubicBezTo>
                    <a:cubicBezTo>
                      <a:pt x="28" y="171"/>
                      <a:pt x="29" y="171"/>
                      <a:pt x="29" y="171"/>
                    </a:cubicBezTo>
                    <a:cubicBezTo>
                      <a:pt x="30" y="171"/>
                      <a:pt x="30" y="171"/>
                      <a:pt x="30" y="171"/>
                    </a:cubicBezTo>
                    <a:cubicBezTo>
                      <a:pt x="30" y="171"/>
                      <a:pt x="30" y="172"/>
                      <a:pt x="30" y="173"/>
                    </a:cubicBezTo>
                    <a:cubicBezTo>
                      <a:pt x="30" y="174"/>
                      <a:pt x="30" y="176"/>
                      <a:pt x="30" y="178"/>
                    </a:cubicBezTo>
                    <a:cubicBezTo>
                      <a:pt x="31" y="179"/>
                      <a:pt x="31" y="183"/>
                      <a:pt x="31" y="184"/>
                    </a:cubicBezTo>
                    <a:cubicBezTo>
                      <a:pt x="32" y="184"/>
                      <a:pt x="32" y="184"/>
                      <a:pt x="32" y="186"/>
                    </a:cubicBezTo>
                    <a:cubicBezTo>
                      <a:pt x="32" y="187"/>
                      <a:pt x="33" y="192"/>
                      <a:pt x="33" y="195"/>
                    </a:cubicBezTo>
                    <a:cubicBezTo>
                      <a:pt x="33" y="197"/>
                      <a:pt x="34" y="202"/>
                      <a:pt x="35" y="205"/>
                    </a:cubicBezTo>
                    <a:cubicBezTo>
                      <a:pt x="35" y="206"/>
                      <a:pt x="35" y="207"/>
                      <a:pt x="35" y="208"/>
                    </a:cubicBezTo>
                    <a:cubicBezTo>
                      <a:pt x="35" y="208"/>
                      <a:pt x="36" y="212"/>
                      <a:pt x="36" y="214"/>
                    </a:cubicBezTo>
                    <a:cubicBezTo>
                      <a:pt x="36" y="215"/>
                      <a:pt x="36" y="219"/>
                      <a:pt x="36" y="220"/>
                    </a:cubicBezTo>
                    <a:cubicBezTo>
                      <a:pt x="36" y="221"/>
                      <a:pt x="36" y="222"/>
                      <a:pt x="36" y="223"/>
                    </a:cubicBezTo>
                    <a:cubicBezTo>
                      <a:pt x="36" y="224"/>
                      <a:pt x="37" y="232"/>
                      <a:pt x="37" y="234"/>
                    </a:cubicBezTo>
                    <a:cubicBezTo>
                      <a:pt x="37" y="235"/>
                      <a:pt x="37" y="235"/>
                      <a:pt x="37" y="236"/>
                    </a:cubicBezTo>
                    <a:cubicBezTo>
                      <a:pt x="37" y="237"/>
                      <a:pt x="38" y="241"/>
                      <a:pt x="38" y="242"/>
                    </a:cubicBezTo>
                    <a:cubicBezTo>
                      <a:pt x="38" y="244"/>
                      <a:pt x="39" y="246"/>
                      <a:pt x="39" y="247"/>
                    </a:cubicBezTo>
                    <a:cubicBezTo>
                      <a:pt x="39" y="248"/>
                      <a:pt x="39" y="252"/>
                      <a:pt x="39" y="253"/>
                    </a:cubicBezTo>
                    <a:cubicBezTo>
                      <a:pt x="40" y="255"/>
                      <a:pt x="40" y="257"/>
                      <a:pt x="40" y="257"/>
                    </a:cubicBezTo>
                    <a:cubicBezTo>
                      <a:pt x="40" y="258"/>
                      <a:pt x="40" y="259"/>
                      <a:pt x="40" y="261"/>
                    </a:cubicBezTo>
                    <a:cubicBezTo>
                      <a:pt x="41" y="262"/>
                      <a:pt x="41" y="266"/>
                      <a:pt x="41" y="267"/>
                    </a:cubicBezTo>
                    <a:cubicBezTo>
                      <a:pt x="41" y="267"/>
                      <a:pt x="41" y="267"/>
                      <a:pt x="40" y="267"/>
                    </a:cubicBezTo>
                    <a:cubicBezTo>
                      <a:pt x="40" y="267"/>
                      <a:pt x="40" y="267"/>
                      <a:pt x="39" y="268"/>
                    </a:cubicBezTo>
                    <a:cubicBezTo>
                      <a:pt x="39" y="268"/>
                      <a:pt x="39" y="269"/>
                      <a:pt x="40" y="269"/>
                    </a:cubicBezTo>
                    <a:cubicBezTo>
                      <a:pt x="40" y="270"/>
                      <a:pt x="41" y="270"/>
                      <a:pt x="42" y="270"/>
                    </a:cubicBezTo>
                    <a:cubicBezTo>
                      <a:pt x="42" y="270"/>
                      <a:pt x="42" y="270"/>
                      <a:pt x="42" y="270"/>
                    </a:cubicBezTo>
                    <a:cubicBezTo>
                      <a:pt x="42" y="271"/>
                      <a:pt x="42" y="272"/>
                      <a:pt x="42" y="272"/>
                    </a:cubicBezTo>
                    <a:cubicBezTo>
                      <a:pt x="42" y="272"/>
                      <a:pt x="42" y="272"/>
                      <a:pt x="42" y="272"/>
                    </a:cubicBezTo>
                    <a:cubicBezTo>
                      <a:pt x="42" y="272"/>
                      <a:pt x="42" y="273"/>
                      <a:pt x="42" y="273"/>
                    </a:cubicBezTo>
                    <a:cubicBezTo>
                      <a:pt x="42" y="274"/>
                      <a:pt x="41" y="276"/>
                      <a:pt x="41" y="276"/>
                    </a:cubicBezTo>
                    <a:cubicBezTo>
                      <a:pt x="41" y="277"/>
                      <a:pt x="41" y="277"/>
                      <a:pt x="41" y="278"/>
                    </a:cubicBezTo>
                    <a:cubicBezTo>
                      <a:pt x="41" y="278"/>
                      <a:pt x="41" y="278"/>
                      <a:pt x="41" y="278"/>
                    </a:cubicBezTo>
                    <a:cubicBezTo>
                      <a:pt x="41" y="278"/>
                      <a:pt x="41" y="278"/>
                      <a:pt x="41" y="278"/>
                    </a:cubicBezTo>
                    <a:cubicBezTo>
                      <a:pt x="41" y="279"/>
                      <a:pt x="40" y="279"/>
                      <a:pt x="40" y="279"/>
                    </a:cubicBezTo>
                    <a:cubicBezTo>
                      <a:pt x="40" y="280"/>
                      <a:pt x="40" y="280"/>
                      <a:pt x="40" y="280"/>
                    </a:cubicBezTo>
                    <a:cubicBezTo>
                      <a:pt x="41" y="280"/>
                      <a:pt x="40" y="281"/>
                      <a:pt x="40" y="281"/>
                    </a:cubicBezTo>
                    <a:cubicBezTo>
                      <a:pt x="40" y="281"/>
                      <a:pt x="39" y="282"/>
                      <a:pt x="39" y="282"/>
                    </a:cubicBezTo>
                    <a:cubicBezTo>
                      <a:pt x="39" y="283"/>
                      <a:pt x="39" y="283"/>
                      <a:pt x="39" y="283"/>
                    </a:cubicBezTo>
                    <a:cubicBezTo>
                      <a:pt x="39" y="283"/>
                      <a:pt x="39" y="283"/>
                      <a:pt x="39" y="283"/>
                    </a:cubicBezTo>
                    <a:cubicBezTo>
                      <a:pt x="39" y="283"/>
                      <a:pt x="39" y="283"/>
                      <a:pt x="39" y="284"/>
                    </a:cubicBezTo>
                    <a:cubicBezTo>
                      <a:pt x="38" y="284"/>
                      <a:pt x="39" y="284"/>
                      <a:pt x="38" y="284"/>
                    </a:cubicBezTo>
                    <a:cubicBezTo>
                      <a:pt x="38" y="285"/>
                      <a:pt x="37" y="285"/>
                      <a:pt x="36" y="286"/>
                    </a:cubicBezTo>
                    <a:cubicBezTo>
                      <a:pt x="35" y="286"/>
                      <a:pt x="35" y="287"/>
                      <a:pt x="34" y="287"/>
                    </a:cubicBezTo>
                    <a:cubicBezTo>
                      <a:pt x="34" y="287"/>
                      <a:pt x="33" y="287"/>
                      <a:pt x="33" y="288"/>
                    </a:cubicBezTo>
                    <a:cubicBezTo>
                      <a:pt x="32" y="288"/>
                      <a:pt x="32" y="288"/>
                      <a:pt x="32" y="288"/>
                    </a:cubicBezTo>
                    <a:cubicBezTo>
                      <a:pt x="32" y="288"/>
                      <a:pt x="32" y="289"/>
                      <a:pt x="31" y="289"/>
                    </a:cubicBezTo>
                    <a:cubicBezTo>
                      <a:pt x="31" y="290"/>
                      <a:pt x="31" y="291"/>
                      <a:pt x="31" y="291"/>
                    </a:cubicBezTo>
                    <a:cubicBezTo>
                      <a:pt x="31" y="291"/>
                      <a:pt x="31" y="292"/>
                      <a:pt x="31" y="292"/>
                    </a:cubicBezTo>
                    <a:cubicBezTo>
                      <a:pt x="30" y="292"/>
                      <a:pt x="30" y="292"/>
                      <a:pt x="30" y="292"/>
                    </a:cubicBezTo>
                    <a:cubicBezTo>
                      <a:pt x="30" y="292"/>
                      <a:pt x="29" y="293"/>
                      <a:pt x="30" y="294"/>
                    </a:cubicBezTo>
                    <a:cubicBezTo>
                      <a:pt x="30" y="294"/>
                      <a:pt x="30" y="294"/>
                      <a:pt x="32" y="295"/>
                    </a:cubicBezTo>
                    <a:cubicBezTo>
                      <a:pt x="33" y="295"/>
                      <a:pt x="39" y="295"/>
                      <a:pt x="41" y="295"/>
                    </a:cubicBezTo>
                    <a:cubicBezTo>
                      <a:pt x="44" y="295"/>
                      <a:pt x="48" y="294"/>
                      <a:pt x="48" y="293"/>
                    </a:cubicBezTo>
                    <a:cubicBezTo>
                      <a:pt x="51" y="293"/>
                      <a:pt x="52" y="291"/>
                      <a:pt x="52" y="290"/>
                    </a:cubicBezTo>
                    <a:cubicBezTo>
                      <a:pt x="53" y="289"/>
                      <a:pt x="54" y="288"/>
                      <a:pt x="54" y="288"/>
                    </a:cubicBezTo>
                    <a:cubicBezTo>
                      <a:pt x="54" y="288"/>
                      <a:pt x="54" y="288"/>
                      <a:pt x="55" y="288"/>
                    </a:cubicBezTo>
                    <a:cubicBezTo>
                      <a:pt x="55" y="288"/>
                      <a:pt x="56" y="288"/>
                      <a:pt x="57" y="288"/>
                    </a:cubicBezTo>
                    <a:cubicBezTo>
                      <a:pt x="58" y="288"/>
                      <a:pt x="61" y="287"/>
                      <a:pt x="61" y="287"/>
                    </a:cubicBezTo>
                    <a:cubicBezTo>
                      <a:pt x="64" y="285"/>
                      <a:pt x="65" y="285"/>
                      <a:pt x="65" y="284"/>
                    </a:cubicBezTo>
                    <a:cubicBezTo>
                      <a:pt x="65" y="284"/>
                      <a:pt x="64" y="281"/>
                      <a:pt x="64" y="280"/>
                    </a:cubicBezTo>
                    <a:cubicBezTo>
                      <a:pt x="64" y="280"/>
                      <a:pt x="64" y="280"/>
                      <a:pt x="64" y="279"/>
                    </a:cubicBezTo>
                    <a:cubicBezTo>
                      <a:pt x="63" y="279"/>
                      <a:pt x="63" y="279"/>
                      <a:pt x="63" y="279"/>
                    </a:cubicBezTo>
                    <a:cubicBezTo>
                      <a:pt x="63" y="279"/>
                      <a:pt x="63" y="278"/>
                      <a:pt x="63" y="277"/>
                    </a:cubicBezTo>
                    <a:cubicBezTo>
                      <a:pt x="63" y="277"/>
                      <a:pt x="63" y="277"/>
                      <a:pt x="63" y="277"/>
                    </a:cubicBezTo>
                    <a:cubicBezTo>
                      <a:pt x="63" y="277"/>
                      <a:pt x="64" y="277"/>
                      <a:pt x="64" y="277"/>
                    </a:cubicBezTo>
                    <a:cubicBezTo>
                      <a:pt x="64" y="277"/>
                      <a:pt x="65" y="278"/>
                      <a:pt x="65" y="278"/>
                    </a:cubicBezTo>
                    <a:cubicBezTo>
                      <a:pt x="65" y="278"/>
                      <a:pt x="65" y="279"/>
                      <a:pt x="66" y="280"/>
                    </a:cubicBezTo>
                    <a:cubicBezTo>
                      <a:pt x="66" y="280"/>
                      <a:pt x="66" y="281"/>
                      <a:pt x="66" y="281"/>
                    </a:cubicBezTo>
                    <a:cubicBezTo>
                      <a:pt x="66" y="281"/>
                      <a:pt x="66" y="281"/>
                      <a:pt x="66" y="282"/>
                    </a:cubicBezTo>
                    <a:cubicBezTo>
                      <a:pt x="66" y="282"/>
                      <a:pt x="67" y="283"/>
                      <a:pt x="67" y="283"/>
                    </a:cubicBezTo>
                    <a:cubicBezTo>
                      <a:pt x="67" y="283"/>
                      <a:pt x="67" y="284"/>
                      <a:pt x="67" y="284"/>
                    </a:cubicBezTo>
                    <a:cubicBezTo>
                      <a:pt x="67" y="284"/>
                      <a:pt x="67" y="285"/>
                      <a:pt x="67" y="285"/>
                    </a:cubicBezTo>
                    <a:cubicBezTo>
                      <a:pt x="67" y="285"/>
                      <a:pt x="67" y="285"/>
                      <a:pt x="67" y="286"/>
                    </a:cubicBezTo>
                    <a:cubicBezTo>
                      <a:pt x="67" y="286"/>
                      <a:pt x="66" y="287"/>
                      <a:pt x="66" y="287"/>
                    </a:cubicBezTo>
                    <a:cubicBezTo>
                      <a:pt x="66" y="287"/>
                      <a:pt x="66" y="288"/>
                      <a:pt x="65" y="288"/>
                    </a:cubicBezTo>
                    <a:cubicBezTo>
                      <a:pt x="65" y="289"/>
                      <a:pt x="65" y="289"/>
                      <a:pt x="65" y="289"/>
                    </a:cubicBezTo>
                    <a:cubicBezTo>
                      <a:pt x="65" y="289"/>
                      <a:pt x="65" y="289"/>
                      <a:pt x="65" y="290"/>
                    </a:cubicBezTo>
                    <a:cubicBezTo>
                      <a:pt x="65" y="290"/>
                      <a:pt x="64" y="290"/>
                      <a:pt x="63" y="291"/>
                    </a:cubicBezTo>
                    <a:cubicBezTo>
                      <a:pt x="63" y="291"/>
                      <a:pt x="63" y="292"/>
                      <a:pt x="63" y="292"/>
                    </a:cubicBezTo>
                    <a:cubicBezTo>
                      <a:pt x="63" y="293"/>
                      <a:pt x="62" y="293"/>
                      <a:pt x="62" y="294"/>
                    </a:cubicBezTo>
                    <a:cubicBezTo>
                      <a:pt x="62" y="294"/>
                      <a:pt x="62" y="294"/>
                      <a:pt x="62" y="294"/>
                    </a:cubicBezTo>
                    <a:cubicBezTo>
                      <a:pt x="62" y="294"/>
                      <a:pt x="62" y="295"/>
                      <a:pt x="62" y="295"/>
                    </a:cubicBezTo>
                    <a:cubicBezTo>
                      <a:pt x="62" y="295"/>
                      <a:pt x="61" y="295"/>
                      <a:pt x="61" y="295"/>
                    </a:cubicBezTo>
                    <a:cubicBezTo>
                      <a:pt x="61" y="296"/>
                      <a:pt x="61" y="296"/>
                      <a:pt x="61" y="297"/>
                    </a:cubicBezTo>
                    <a:cubicBezTo>
                      <a:pt x="61" y="298"/>
                      <a:pt x="61" y="298"/>
                      <a:pt x="61" y="298"/>
                    </a:cubicBezTo>
                    <a:cubicBezTo>
                      <a:pt x="60" y="298"/>
                      <a:pt x="60" y="299"/>
                      <a:pt x="60" y="299"/>
                    </a:cubicBezTo>
                    <a:cubicBezTo>
                      <a:pt x="59" y="299"/>
                      <a:pt x="60" y="299"/>
                      <a:pt x="60" y="300"/>
                    </a:cubicBezTo>
                    <a:cubicBezTo>
                      <a:pt x="59" y="300"/>
                      <a:pt x="59" y="301"/>
                      <a:pt x="60" y="301"/>
                    </a:cubicBezTo>
                    <a:cubicBezTo>
                      <a:pt x="60" y="301"/>
                      <a:pt x="60" y="301"/>
                      <a:pt x="62" y="302"/>
                    </a:cubicBezTo>
                    <a:cubicBezTo>
                      <a:pt x="64" y="302"/>
                      <a:pt x="65" y="302"/>
                      <a:pt x="67" y="302"/>
                    </a:cubicBezTo>
                    <a:cubicBezTo>
                      <a:pt x="69" y="302"/>
                      <a:pt x="70" y="302"/>
                      <a:pt x="70" y="301"/>
                    </a:cubicBezTo>
                    <a:cubicBezTo>
                      <a:pt x="70" y="301"/>
                      <a:pt x="70" y="301"/>
                      <a:pt x="71" y="301"/>
                    </a:cubicBezTo>
                    <a:cubicBezTo>
                      <a:pt x="72" y="301"/>
                      <a:pt x="76" y="301"/>
                      <a:pt x="77" y="301"/>
                    </a:cubicBezTo>
                    <a:cubicBezTo>
                      <a:pt x="83" y="299"/>
                      <a:pt x="83" y="297"/>
                      <a:pt x="83" y="297"/>
                    </a:cubicBezTo>
                    <a:cubicBezTo>
                      <a:pt x="83" y="296"/>
                      <a:pt x="83" y="296"/>
                      <a:pt x="83" y="296"/>
                    </a:cubicBezTo>
                    <a:cubicBezTo>
                      <a:pt x="84" y="296"/>
                      <a:pt x="84" y="296"/>
                      <a:pt x="84" y="296"/>
                    </a:cubicBezTo>
                    <a:cubicBezTo>
                      <a:pt x="84" y="296"/>
                      <a:pt x="85" y="295"/>
                      <a:pt x="86" y="294"/>
                    </a:cubicBezTo>
                    <a:cubicBezTo>
                      <a:pt x="86" y="294"/>
                      <a:pt x="86" y="293"/>
                      <a:pt x="86" y="293"/>
                    </a:cubicBezTo>
                    <a:cubicBezTo>
                      <a:pt x="86" y="292"/>
                      <a:pt x="86" y="290"/>
                      <a:pt x="86" y="289"/>
                    </a:cubicBezTo>
                    <a:cubicBezTo>
                      <a:pt x="86" y="288"/>
                      <a:pt x="86" y="288"/>
                      <a:pt x="85" y="288"/>
                    </a:cubicBezTo>
                    <a:cubicBezTo>
                      <a:pt x="85" y="288"/>
                      <a:pt x="85" y="288"/>
                      <a:pt x="85" y="288"/>
                    </a:cubicBezTo>
                    <a:cubicBezTo>
                      <a:pt x="85" y="288"/>
                      <a:pt x="85" y="288"/>
                      <a:pt x="86" y="287"/>
                    </a:cubicBezTo>
                    <a:cubicBezTo>
                      <a:pt x="86" y="287"/>
                      <a:pt x="86" y="287"/>
                      <a:pt x="86" y="287"/>
                    </a:cubicBezTo>
                    <a:cubicBezTo>
                      <a:pt x="86" y="286"/>
                      <a:pt x="86" y="286"/>
                      <a:pt x="86" y="286"/>
                    </a:cubicBezTo>
                    <a:cubicBezTo>
                      <a:pt x="86" y="285"/>
                      <a:pt x="86" y="283"/>
                      <a:pt x="86" y="283"/>
                    </a:cubicBezTo>
                    <a:cubicBezTo>
                      <a:pt x="87" y="282"/>
                      <a:pt x="87" y="282"/>
                      <a:pt x="87" y="282"/>
                    </a:cubicBezTo>
                    <a:cubicBezTo>
                      <a:pt x="87" y="282"/>
                      <a:pt x="87" y="282"/>
                      <a:pt x="87" y="281"/>
                    </a:cubicBezTo>
                    <a:cubicBezTo>
                      <a:pt x="87" y="281"/>
                      <a:pt x="87" y="280"/>
                      <a:pt x="88" y="279"/>
                    </a:cubicBezTo>
                    <a:cubicBezTo>
                      <a:pt x="88" y="277"/>
                      <a:pt x="88" y="277"/>
                      <a:pt x="88" y="277"/>
                    </a:cubicBezTo>
                    <a:cubicBezTo>
                      <a:pt x="88" y="277"/>
                      <a:pt x="89" y="277"/>
                      <a:pt x="89" y="276"/>
                    </a:cubicBezTo>
                    <a:cubicBezTo>
                      <a:pt x="89" y="276"/>
                      <a:pt x="89" y="273"/>
                      <a:pt x="89" y="272"/>
                    </a:cubicBezTo>
                    <a:cubicBezTo>
                      <a:pt x="90" y="270"/>
                      <a:pt x="90" y="267"/>
                      <a:pt x="90" y="266"/>
                    </a:cubicBezTo>
                    <a:cubicBezTo>
                      <a:pt x="90" y="265"/>
                      <a:pt x="90" y="261"/>
                      <a:pt x="90" y="259"/>
                    </a:cubicBezTo>
                    <a:cubicBezTo>
                      <a:pt x="90" y="258"/>
                      <a:pt x="91" y="250"/>
                      <a:pt x="91" y="247"/>
                    </a:cubicBezTo>
                    <a:cubicBezTo>
                      <a:pt x="91" y="245"/>
                      <a:pt x="91" y="236"/>
                      <a:pt x="91" y="235"/>
                    </a:cubicBezTo>
                    <a:cubicBezTo>
                      <a:pt x="91" y="234"/>
                      <a:pt x="91" y="223"/>
                      <a:pt x="91" y="221"/>
                    </a:cubicBezTo>
                    <a:cubicBezTo>
                      <a:pt x="91" y="219"/>
                      <a:pt x="91" y="213"/>
                      <a:pt x="91" y="213"/>
                    </a:cubicBezTo>
                    <a:cubicBezTo>
                      <a:pt x="91" y="213"/>
                      <a:pt x="91" y="212"/>
                      <a:pt x="91" y="212"/>
                    </a:cubicBezTo>
                    <a:cubicBezTo>
                      <a:pt x="91" y="211"/>
                      <a:pt x="91" y="198"/>
                      <a:pt x="91" y="196"/>
                    </a:cubicBezTo>
                    <a:cubicBezTo>
                      <a:pt x="91" y="194"/>
                      <a:pt x="90" y="184"/>
                      <a:pt x="90" y="183"/>
                    </a:cubicBezTo>
                    <a:cubicBezTo>
                      <a:pt x="90" y="182"/>
                      <a:pt x="90" y="167"/>
                      <a:pt x="90" y="166"/>
                    </a:cubicBezTo>
                    <a:cubicBezTo>
                      <a:pt x="90" y="166"/>
                      <a:pt x="90" y="166"/>
                      <a:pt x="90" y="166"/>
                    </a:cubicBezTo>
                    <a:cubicBezTo>
                      <a:pt x="90" y="167"/>
                      <a:pt x="91" y="168"/>
                      <a:pt x="91" y="168"/>
                    </a:cubicBezTo>
                    <a:cubicBezTo>
                      <a:pt x="92" y="169"/>
                      <a:pt x="92" y="169"/>
                      <a:pt x="93" y="169"/>
                    </a:cubicBezTo>
                    <a:cubicBezTo>
                      <a:pt x="93" y="169"/>
                      <a:pt x="94" y="170"/>
                      <a:pt x="94" y="170"/>
                    </a:cubicBezTo>
                    <a:cubicBezTo>
                      <a:pt x="95" y="170"/>
                      <a:pt x="96" y="170"/>
                      <a:pt x="97" y="170"/>
                    </a:cubicBezTo>
                    <a:cubicBezTo>
                      <a:pt x="98" y="170"/>
                      <a:pt x="100" y="170"/>
                      <a:pt x="100" y="170"/>
                    </a:cubicBezTo>
                    <a:cubicBezTo>
                      <a:pt x="101" y="170"/>
                      <a:pt x="103" y="169"/>
                      <a:pt x="103" y="169"/>
                    </a:cubicBezTo>
                    <a:cubicBezTo>
                      <a:pt x="104" y="169"/>
                      <a:pt x="105" y="168"/>
                      <a:pt x="106" y="168"/>
                    </a:cubicBezTo>
                    <a:cubicBezTo>
                      <a:pt x="106" y="168"/>
                      <a:pt x="107" y="168"/>
                      <a:pt x="107" y="167"/>
                    </a:cubicBezTo>
                    <a:cubicBezTo>
                      <a:pt x="108" y="167"/>
                      <a:pt x="108" y="167"/>
                      <a:pt x="108" y="167"/>
                    </a:cubicBezTo>
                    <a:cubicBezTo>
                      <a:pt x="108" y="166"/>
                      <a:pt x="107" y="164"/>
                      <a:pt x="107" y="163"/>
                    </a:cubicBezTo>
                    <a:cubicBezTo>
                      <a:pt x="107" y="163"/>
                      <a:pt x="107" y="161"/>
                      <a:pt x="107" y="160"/>
                    </a:cubicBezTo>
                    <a:cubicBezTo>
                      <a:pt x="107" y="159"/>
                      <a:pt x="107" y="158"/>
                      <a:pt x="107" y="156"/>
                    </a:cubicBezTo>
                    <a:cubicBezTo>
                      <a:pt x="107" y="155"/>
                      <a:pt x="107" y="153"/>
                      <a:pt x="107" y="152"/>
                    </a:cubicBezTo>
                    <a:cubicBezTo>
                      <a:pt x="107" y="152"/>
                      <a:pt x="107" y="150"/>
                      <a:pt x="107" y="149"/>
                    </a:cubicBezTo>
                    <a:cubicBezTo>
                      <a:pt x="107" y="148"/>
                      <a:pt x="107" y="147"/>
                      <a:pt x="106" y="145"/>
                    </a:cubicBezTo>
                    <a:cubicBezTo>
                      <a:pt x="106" y="144"/>
                      <a:pt x="106" y="142"/>
                      <a:pt x="106" y="142"/>
                    </a:cubicBezTo>
                    <a:cubicBezTo>
                      <a:pt x="106" y="141"/>
                      <a:pt x="106" y="140"/>
                      <a:pt x="106" y="139"/>
                    </a:cubicBezTo>
                    <a:cubicBezTo>
                      <a:pt x="106" y="137"/>
                      <a:pt x="105" y="132"/>
                      <a:pt x="105" y="131"/>
                    </a:cubicBezTo>
                    <a:cubicBezTo>
                      <a:pt x="105" y="131"/>
                      <a:pt x="105" y="131"/>
                      <a:pt x="105" y="131"/>
                    </a:cubicBezTo>
                    <a:cubicBezTo>
                      <a:pt x="106" y="130"/>
                      <a:pt x="105" y="130"/>
                      <a:pt x="105" y="129"/>
                    </a:cubicBezTo>
                    <a:cubicBezTo>
                      <a:pt x="105" y="129"/>
                      <a:pt x="105" y="128"/>
                      <a:pt x="105" y="127"/>
                    </a:cubicBezTo>
                    <a:cubicBezTo>
                      <a:pt x="105" y="126"/>
                      <a:pt x="104" y="123"/>
                      <a:pt x="104" y="123"/>
                    </a:cubicBezTo>
                    <a:cubicBezTo>
                      <a:pt x="104" y="122"/>
                      <a:pt x="104" y="122"/>
                      <a:pt x="104" y="122"/>
                    </a:cubicBezTo>
                    <a:cubicBezTo>
                      <a:pt x="104" y="122"/>
                      <a:pt x="104" y="122"/>
                      <a:pt x="104" y="122"/>
                    </a:cubicBezTo>
                    <a:cubicBezTo>
                      <a:pt x="104" y="122"/>
                      <a:pt x="104" y="121"/>
                      <a:pt x="104" y="121"/>
                    </a:cubicBezTo>
                    <a:cubicBezTo>
                      <a:pt x="104" y="121"/>
                      <a:pt x="104" y="120"/>
                      <a:pt x="104" y="120"/>
                    </a:cubicBezTo>
                    <a:cubicBezTo>
                      <a:pt x="105" y="119"/>
                      <a:pt x="108" y="116"/>
                      <a:pt x="109" y="115"/>
                    </a:cubicBezTo>
                    <a:cubicBezTo>
                      <a:pt x="110" y="114"/>
                      <a:pt x="115" y="107"/>
                      <a:pt x="116" y="106"/>
                    </a:cubicBezTo>
                    <a:cubicBezTo>
                      <a:pt x="116" y="105"/>
                      <a:pt x="118" y="103"/>
                      <a:pt x="119" y="102"/>
                    </a:cubicBezTo>
                    <a:cubicBezTo>
                      <a:pt x="120" y="101"/>
                      <a:pt x="121" y="99"/>
                      <a:pt x="121" y="98"/>
                    </a:cubicBezTo>
                    <a:cubicBezTo>
                      <a:pt x="122" y="98"/>
                      <a:pt x="123" y="96"/>
                      <a:pt x="123" y="96"/>
                    </a:cubicBezTo>
                    <a:cubicBezTo>
                      <a:pt x="123" y="95"/>
                      <a:pt x="124" y="93"/>
                      <a:pt x="124" y="93"/>
                    </a:cubicBezTo>
                    <a:cubicBezTo>
                      <a:pt x="125" y="92"/>
                      <a:pt x="125" y="91"/>
                      <a:pt x="125" y="90"/>
                    </a:cubicBezTo>
                    <a:cubicBezTo>
                      <a:pt x="126" y="87"/>
                      <a:pt x="124" y="83"/>
                      <a:pt x="124" y="83"/>
                    </a:cubicBezTo>
                    <a:close/>
                    <a:moveTo>
                      <a:pt x="23" y="100"/>
                    </a:moveTo>
                    <a:cubicBezTo>
                      <a:pt x="23" y="101"/>
                      <a:pt x="23" y="102"/>
                      <a:pt x="23" y="102"/>
                    </a:cubicBezTo>
                    <a:cubicBezTo>
                      <a:pt x="23" y="102"/>
                      <a:pt x="22" y="101"/>
                      <a:pt x="22" y="101"/>
                    </a:cubicBezTo>
                    <a:cubicBezTo>
                      <a:pt x="22" y="100"/>
                      <a:pt x="21" y="98"/>
                      <a:pt x="21" y="98"/>
                    </a:cubicBezTo>
                    <a:cubicBezTo>
                      <a:pt x="21" y="97"/>
                      <a:pt x="20" y="96"/>
                      <a:pt x="20" y="96"/>
                    </a:cubicBezTo>
                    <a:cubicBezTo>
                      <a:pt x="20" y="95"/>
                      <a:pt x="20" y="95"/>
                      <a:pt x="20" y="95"/>
                    </a:cubicBezTo>
                    <a:cubicBezTo>
                      <a:pt x="20" y="95"/>
                      <a:pt x="20" y="95"/>
                      <a:pt x="20" y="94"/>
                    </a:cubicBezTo>
                    <a:cubicBezTo>
                      <a:pt x="20" y="94"/>
                      <a:pt x="22" y="93"/>
                      <a:pt x="22" y="93"/>
                    </a:cubicBezTo>
                    <a:cubicBezTo>
                      <a:pt x="22" y="92"/>
                      <a:pt x="22" y="92"/>
                      <a:pt x="22" y="91"/>
                    </a:cubicBezTo>
                    <a:cubicBezTo>
                      <a:pt x="22" y="90"/>
                      <a:pt x="22" y="88"/>
                      <a:pt x="22" y="87"/>
                    </a:cubicBezTo>
                    <a:cubicBezTo>
                      <a:pt x="22" y="87"/>
                      <a:pt x="23" y="87"/>
                      <a:pt x="23" y="87"/>
                    </a:cubicBezTo>
                    <a:cubicBezTo>
                      <a:pt x="23" y="88"/>
                      <a:pt x="23" y="91"/>
                      <a:pt x="23" y="92"/>
                    </a:cubicBezTo>
                    <a:cubicBezTo>
                      <a:pt x="23" y="93"/>
                      <a:pt x="23" y="99"/>
                      <a:pt x="23" y="100"/>
                    </a:cubicBezTo>
                    <a:close/>
                    <a:moveTo>
                      <a:pt x="41" y="279"/>
                    </a:moveTo>
                    <a:cubicBezTo>
                      <a:pt x="41" y="280"/>
                      <a:pt x="40" y="279"/>
                      <a:pt x="41" y="279"/>
                    </a:cubicBezTo>
                    <a:cubicBezTo>
                      <a:pt x="41" y="279"/>
                      <a:pt x="41" y="278"/>
                      <a:pt x="41" y="279"/>
                    </a:cubicBezTo>
                    <a:close/>
                    <a:moveTo>
                      <a:pt x="69" y="238"/>
                    </a:moveTo>
                    <a:cubicBezTo>
                      <a:pt x="68" y="239"/>
                      <a:pt x="67" y="241"/>
                      <a:pt x="67" y="242"/>
                    </a:cubicBezTo>
                    <a:cubicBezTo>
                      <a:pt x="67" y="243"/>
                      <a:pt x="67" y="243"/>
                      <a:pt x="67" y="243"/>
                    </a:cubicBezTo>
                    <a:cubicBezTo>
                      <a:pt x="66" y="244"/>
                      <a:pt x="66" y="245"/>
                      <a:pt x="66" y="245"/>
                    </a:cubicBezTo>
                    <a:cubicBezTo>
                      <a:pt x="66" y="246"/>
                      <a:pt x="66" y="246"/>
                      <a:pt x="66" y="246"/>
                    </a:cubicBezTo>
                    <a:cubicBezTo>
                      <a:pt x="66" y="247"/>
                      <a:pt x="65" y="249"/>
                      <a:pt x="65" y="251"/>
                    </a:cubicBezTo>
                    <a:cubicBezTo>
                      <a:pt x="65" y="252"/>
                      <a:pt x="65" y="256"/>
                      <a:pt x="64" y="257"/>
                    </a:cubicBezTo>
                    <a:cubicBezTo>
                      <a:pt x="64" y="258"/>
                      <a:pt x="64" y="260"/>
                      <a:pt x="64" y="260"/>
                    </a:cubicBezTo>
                    <a:cubicBezTo>
                      <a:pt x="64" y="260"/>
                      <a:pt x="64" y="261"/>
                      <a:pt x="63" y="260"/>
                    </a:cubicBezTo>
                    <a:cubicBezTo>
                      <a:pt x="63" y="259"/>
                      <a:pt x="61" y="256"/>
                      <a:pt x="61" y="255"/>
                    </a:cubicBezTo>
                    <a:cubicBezTo>
                      <a:pt x="60" y="253"/>
                      <a:pt x="60" y="252"/>
                      <a:pt x="60" y="252"/>
                    </a:cubicBezTo>
                    <a:cubicBezTo>
                      <a:pt x="60" y="251"/>
                      <a:pt x="60" y="250"/>
                      <a:pt x="60" y="249"/>
                    </a:cubicBezTo>
                    <a:cubicBezTo>
                      <a:pt x="60" y="249"/>
                      <a:pt x="60" y="244"/>
                      <a:pt x="60" y="242"/>
                    </a:cubicBezTo>
                    <a:cubicBezTo>
                      <a:pt x="60" y="240"/>
                      <a:pt x="60" y="237"/>
                      <a:pt x="60" y="236"/>
                    </a:cubicBezTo>
                    <a:cubicBezTo>
                      <a:pt x="61" y="234"/>
                      <a:pt x="60" y="233"/>
                      <a:pt x="61" y="232"/>
                    </a:cubicBezTo>
                    <a:cubicBezTo>
                      <a:pt x="61" y="231"/>
                      <a:pt x="61" y="230"/>
                      <a:pt x="61" y="229"/>
                    </a:cubicBezTo>
                    <a:cubicBezTo>
                      <a:pt x="61" y="229"/>
                      <a:pt x="61" y="228"/>
                      <a:pt x="61" y="227"/>
                    </a:cubicBezTo>
                    <a:cubicBezTo>
                      <a:pt x="61" y="227"/>
                      <a:pt x="61" y="225"/>
                      <a:pt x="61" y="224"/>
                    </a:cubicBezTo>
                    <a:cubicBezTo>
                      <a:pt x="61" y="223"/>
                      <a:pt x="61" y="221"/>
                      <a:pt x="61" y="219"/>
                    </a:cubicBezTo>
                    <a:cubicBezTo>
                      <a:pt x="62" y="217"/>
                      <a:pt x="62" y="216"/>
                      <a:pt x="62" y="215"/>
                    </a:cubicBezTo>
                    <a:cubicBezTo>
                      <a:pt x="62" y="215"/>
                      <a:pt x="62" y="213"/>
                      <a:pt x="61" y="211"/>
                    </a:cubicBezTo>
                    <a:cubicBezTo>
                      <a:pt x="61" y="210"/>
                      <a:pt x="61" y="205"/>
                      <a:pt x="61" y="204"/>
                    </a:cubicBezTo>
                    <a:cubicBezTo>
                      <a:pt x="61" y="203"/>
                      <a:pt x="61" y="202"/>
                      <a:pt x="61" y="202"/>
                    </a:cubicBezTo>
                    <a:cubicBezTo>
                      <a:pt x="61" y="202"/>
                      <a:pt x="61" y="201"/>
                      <a:pt x="62" y="202"/>
                    </a:cubicBezTo>
                    <a:cubicBezTo>
                      <a:pt x="62" y="203"/>
                      <a:pt x="62" y="204"/>
                      <a:pt x="62" y="205"/>
                    </a:cubicBezTo>
                    <a:cubicBezTo>
                      <a:pt x="62" y="207"/>
                      <a:pt x="63" y="209"/>
                      <a:pt x="63" y="209"/>
                    </a:cubicBezTo>
                    <a:cubicBezTo>
                      <a:pt x="63" y="210"/>
                      <a:pt x="63" y="210"/>
                      <a:pt x="63" y="210"/>
                    </a:cubicBezTo>
                    <a:cubicBezTo>
                      <a:pt x="63" y="211"/>
                      <a:pt x="63" y="211"/>
                      <a:pt x="63" y="212"/>
                    </a:cubicBezTo>
                    <a:cubicBezTo>
                      <a:pt x="63" y="212"/>
                      <a:pt x="64" y="214"/>
                      <a:pt x="65" y="216"/>
                    </a:cubicBezTo>
                    <a:cubicBezTo>
                      <a:pt x="65" y="217"/>
                      <a:pt x="66" y="219"/>
                      <a:pt x="66" y="220"/>
                    </a:cubicBezTo>
                    <a:cubicBezTo>
                      <a:pt x="67" y="220"/>
                      <a:pt x="67" y="222"/>
                      <a:pt x="68" y="223"/>
                    </a:cubicBezTo>
                    <a:cubicBezTo>
                      <a:pt x="68" y="224"/>
                      <a:pt x="68" y="225"/>
                      <a:pt x="68" y="226"/>
                    </a:cubicBezTo>
                    <a:cubicBezTo>
                      <a:pt x="68" y="226"/>
                      <a:pt x="68" y="228"/>
                      <a:pt x="68" y="228"/>
                    </a:cubicBezTo>
                    <a:cubicBezTo>
                      <a:pt x="68" y="229"/>
                      <a:pt x="69" y="230"/>
                      <a:pt x="69" y="231"/>
                    </a:cubicBezTo>
                    <a:cubicBezTo>
                      <a:pt x="69" y="232"/>
                      <a:pt x="69" y="233"/>
                      <a:pt x="69" y="234"/>
                    </a:cubicBezTo>
                    <a:cubicBezTo>
                      <a:pt x="69" y="234"/>
                      <a:pt x="69" y="234"/>
                      <a:pt x="69" y="235"/>
                    </a:cubicBezTo>
                    <a:cubicBezTo>
                      <a:pt x="69" y="235"/>
                      <a:pt x="69" y="236"/>
                      <a:pt x="69" y="236"/>
                    </a:cubicBezTo>
                    <a:cubicBezTo>
                      <a:pt x="69" y="236"/>
                      <a:pt x="69" y="236"/>
                      <a:pt x="69" y="238"/>
                    </a:cubicBezTo>
                    <a:close/>
                    <a:moveTo>
                      <a:pt x="102" y="92"/>
                    </a:moveTo>
                    <a:cubicBezTo>
                      <a:pt x="102" y="93"/>
                      <a:pt x="101" y="94"/>
                      <a:pt x="100" y="95"/>
                    </a:cubicBezTo>
                    <a:cubicBezTo>
                      <a:pt x="100" y="96"/>
                      <a:pt x="99" y="97"/>
                      <a:pt x="99" y="97"/>
                    </a:cubicBezTo>
                    <a:cubicBezTo>
                      <a:pt x="99" y="98"/>
                      <a:pt x="100" y="98"/>
                      <a:pt x="99" y="98"/>
                    </a:cubicBezTo>
                    <a:cubicBezTo>
                      <a:pt x="99" y="99"/>
                      <a:pt x="99" y="99"/>
                      <a:pt x="99" y="98"/>
                    </a:cubicBezTo>
                    <a:cubicBezTo>
                      <a:pt x="99" y="98"/>
                      <a:pt x="98" y="97"/>
                      <a:pt x="98" y="96"/>
                    </a:cubicBezTo>
                    <a:cubicBezTo>
                      <a:pt x="98" y="95"/>
                      <a:pt x="98" y="94"/>
                      <a:pt x="99" y="93"/>
                    </a:cubicBezTo>
                    <a:cubicBezTo>
                      <a:pt x="99" y="91"/>
                      <a:pt x="99" y="90"/>
                      <a:pt x="99" y="89"/>
                    </a:cubicBezTo>
                    <a:cubicBezTo>
                      <a:pt x="99" y="88"/>
                      <a:pt x="99" y="87"/>
                      <a:pt x="99" y="87"/>
                    </a:cubicBezTo>
                    <a:cubicBezTo>
                      <a:pt x="99" y="87"/>
                      <a:pt x="99" y="87"/>
                      <a:pt x="99" y="87"/>
                    </a:cubicBezTo>
                    <a:cubicBezTo>
                      <a:pt x="100" y="87"/>
                      <a:pt x="100" y="87"/>
                      <a:pt x="101" y="87"/>
                    </a:cubicBezTo>
                    <a:cubicBezTo>
                      <a:pt x="101" y="88"/>
                      <a:pt x="102" y="89"/>
                      <a:pt x="102" y="90"/>
                    </a:cubicBezTo>
                    <a:cubicBezTo>
                      <a:pt x="103" y="90"/>
                      <a:pt x="103" y="90"/>
                      <a:pt x="103" y="91"/>
                    </a:cubicBezTo>
                    <a:cubicBezTo>
                      <a:pt x="103" y="91"/>
                      <a:pt x="103" y="91"/>
                      <a:pt x="102" y="92"/>
                    </a:cubicBezTo>
                    <a:close/>
                  </a:path>
                </a:pathLst>
              </a:custGeom>
              <a:solidFill>
                <a:schemeClr val="accent3"/>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p:nvPr/>
          </p:nvGrpSpPr>
          <p:grpSpPr>
            <a:xfrm>
              <a:off x="5614126" y="3604817"/>
              <a:ext cx="2308929" cy="2219054"/>
              <a:chOff x="5459816" y="3350352"/>
              <a:chExt cx="1577029" cy="1515644"/>
            </a:xfrm>
            <a:solidFill>
              <a:srgbClr val="00B0F0"/>
            </a:solidFill>
          </p:grpSpPr>
          <p:sp>
            <p:nvSpPr>
              <p:cNvPr id="20" name="Freeform 23"/>
              <p:cNvSpPr>
                <a:spLocks noChangeAspect="1" noEditPoints="1"/>
              </p:cNvSpPr>
              <p:nvPr/>
            </p:nvSpPr>
            <p:spPr bwMode="auto">
              <a:xfrm>
                <a:off x="5459816" y="3350352"/>
                <a:ext cx="250508" cy="937800"/>
              </a:xfrm>
              <a:custGeom>
                <a:avLst/>
                <a:gdLst>
                  <a:gd name="T0" fmla="*/ 163 w 165"/>
                  <a:gd name="T1" fmla="*/ 158 h 618"/>
                  <a:gd name="T2" fmla="*/ 160 w 165"/>
                  <a:gd name="T3" fmla="*/ 117 h 618"/>
                  <a:gd name="T4" fmla="*/ 147 w 165"/>
                  <a:gd name="T5" fmla="*/ 102 h 618"/>
                  <a:gd name="T6" fmla="*/ 103 w 165"/>
                  <a:gd name="T7" fmla="*/ 7 h 618"/>
                  <a:gd name="T8" fmla="*/ 51 w 165"/>
                  <a:gd name="T9" fmla="*/ 43 h 618"/>
                  <a:gd name="T10" fmla="*/ 56 w 165"/>
                  <a:gd name="T11" fmla="*/ 96 h 618"/>
                  <a:gd name="T12" fmla="*/ 37 w 165"/>
                  <a:gd name="T13" fmla="*/ 110 h 618"/>
                  <a:gd name="T14" fmla="*/ 26 w 165"/>
                  <a:gd name="T15" fmla="*/ 143 h 618"/>
                  <a:gd name="T16" fmla="*/ 13 w 165"/>
                  <a:gd name="T17" fmla="*/ 212 h 618"/>
                  <a:gd name="T18" fmla="*/ 10 w 165"/>
                  <a:gd name="T19" fmla="*/ 260 h 618"/>
                  <a:gd name="T20" fmla="*/ 3 w 165"/>
                  <a:gd name="T21" fmla="*/ 319 h 618"/>
                  <a:gd name="T22" fmla="*/ 4 w 165"/>
                  <a:gd name="T23" fmla="*/ 344 h 618"/>
                  <a:gd name="T24" fmla="*/ 18 w 165"/>
                  <a:gd name="T25" fmla="*/ 355 h 618"/>
                  <a:gd name="T26" fmla="*/ 23 w 165"/>
                  <a:gd name="T27" fmla="*/ 350 h 618"/>
                  <a:gd name="T28" fmla="*/ 12 w 165"/>
                  <a:gd name="T29" fmla="*/ 341 h 618"/>
                  <a:gd name="T30" fmla="*/ 11 w 165"/>
                  <a:gd name="T31" fmla="*/ 327 h 618"/>
                  <a:gd name="T32" fmla="*/ 15 w 165"/>
                  <a:gd name="T33" fmla="*/ 336 h 618"/>
                  <a:gd name="T34" fmla="*/ 21 w 165"/>
                  <a:gd name="T35" fmla="*/ 326 h 618"/>
                  <a:gd name="T36" fmla="*/ 18 w 165"/>
                  <a:gd name="T37" fmla="*/ 297 h 618"/>
                  <a:gd name="T38" fmla="*/ 24 w 165"/>
                  <a:gd name="T39" fmla="*/ 315 h 618"/>
                  <a:gd name="T40" fmla="*/ 25 w 165"/>
                  <a:gd name="T41" fmla="*/ 368 h 618"/>
                  <a:gd name="T42" fmla="*/ 17 w 165"/>
                  <a:gd name="T43" fmla="*/ 412 h 618"/>
                  <a:gd name="T44" fmla="*/ 33 w 165"/>
                  <a:gd name="T45" fmla="*/ 418 h 618"/>
                  <a:gd name="T46" fmla="*/ 44 w 165"/>
                  <a:gd name="T47" fmla="*/ 450 h 618"/>
                  <a:gd name="T48" fmla="*/ 49 w 165"/>
                  <a:gd name="T49" fmla="*/ 532 h 618"/>
                  <a:gd name="T50" fmla="*/ 45 w 165"/>
                  <a:gd name="T51" fmla="*/ 572 h 618"/>
                  <a:gd name="T52" fmla="*/ 48 w 165"/>
                  <a:gd name="T53" fmla="*/ 594 h 618"/>
                  <a:gd name="T54" fmla="*/ 48 w 165"/>
                  <a:gd name="T55" fmla="*/ 602 h 618"/>
                  <a:gd name="T56" fmla="*/ 59 w 165"/>
                  <a:gd name="T57" fmla="*/ 617 h 618"/>
                  <a:gd name="T58" fmla="*/ 79 w 165"/>
                  <a:gd name="T59" fmla="*/ 599 h 618"/>
                  <a:gd name="T60" fmla="*/ 102 w 165"/>
                  <a:gd name="T61" fmla="*/ 573 h 618"/>
                  <a:gd name="T62" fmla="*/ 109 w 165"/>
                  <a:gd name="T63" fmla="*/ 596 h 618"/>
                  <a:gd name="T64" fmla="*/ 115 w 165"/>
                  <a:gd name="T65" fmla="*/ 567 h 618"/>
                  <a:gd name="T66" fmla="*/ 108 w 165"/>
                  <a:gd name="T67" fmla="*/ 543 h 618"/>
                  <a:gd name="T68" fmla="*/ 102 w 165"/>
                  <a:gd name="T69" fmla="*/ 478 h 618"/>
                  <a:gd name="T70" fmla="*/ 108 w 165"/>
                  <a:gd name="T71" fmla="*/ 428 h 618"/>
                  <a:gd name="T72" fmla="*/ 118 w 165"/>
                  <a:gd name="T73" fmla="*/ 420 h 618"/>
                  <a:gd name="T74" fmla="*/ 110 w 165"/>
                  <a:gd name="T75" fmla="*/ 359 h 618"/>
                  <a:gd name="T76" fmla="*/ 118 w 165"/>
                  <a:gd name="T77" fmla="*/ 351 h 618"/>
                  <a:gd name="T78" fmla="*/ 128 w 165"/>
                  <a:gd name="T79" fmla="*/ 343 h 618"/>
                  <a:gd name="T80" fmla="*/ 134 w 165"/>
                  <a:gd name="T81" fmla="*/ 309 h 618"/>
                  <a:gd name="T82" fmla="*/ 140 w 165"/>
                  <a:gd name="T83" fmla="*/ 296 h 618"/>
                  <a:gd name="T84" fmla="*/ 148 w 165"/>
                  <a:gd name="T85" fmla="*/ 267 h 618"/>
                  <a:gd name="T86" fmla="*/ 157 w 165"/>
                  <a:gd name="T87" fmla="*/ 250 h 618"/>
                  <a:gd name="T88" fmla="*/ 159 w 165"/>
                  <a:gd name="T89" fmla="*/ 235 h 618"/>
                  <a:gd name="T90" fmla="*/ 75 w 165"/>
                  <a:gd name="T91" fmla="*/ 566 h 618"/>
                  <a:gd name="T92" fmla="*/ 68 w 165"/>
                  <a:gd name="T93" fmla="*/ 561 h 618"/>
                  <a:gd name="T94" fmla="*/ 74 w 165"/>
                  <a:gd name="T95" fmla="*/ 499 h 618"/>
                  <a:gd name="T96" fmla="*/ 128 w 165"/>
                  <a:gd name="T97" fmla="*/ 233 h 618"/>
                  <a:gd name="T98" fmla="*/ 123 w 165"/>
                  <a:gd name="T99" fmla="*/ 240 h 618"/>
                  <a:gd name="T100" fmla="*/ 117 w 165"/>
                  <a:gd name="T101" fmla="*/ 220 h 618"/>
                  <a:gd name="T102" fmla="*/ 128 w 165"/>
                  <a:gd name="T103" fmla="*/ 208 h 618"/>
                  <a:gd name="T104" fmla="*/ 129 w 165"/>
                  <a:gd name="T105" fmla="*/ 200 h 618"/>
                  <a:gd name="T106" fmla="*/ 130 w 165"/>
                  <a:gd name="T107" fmla="*/ 22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5" h="618">
                    <a:moveTo>
                      <a:pt x="163" y="212"/>
                    </a:moveTo>
                    <a:cubicBezTo>
                      <a:pt x="163" y="211"/>
                      <a:pt x="161" y="207"/>
                      <a:pt x="161" y="206"/>
                    </a:cubicBezTo>
                    <a:cubicBezTo>
                      <a:pt x="160" y="206"/>
                      <a:pt x="160" y="205"/>
                      <a:pt x="160" y="204"/>
                    </a:cubicBezTo>
                    <a:cubicBezTo>
                      <a:pt x="161" y="204"/>
                      <a:pt x="162" y="191"/>
                      <a:pt x="162" y="188"/>
                    </a:cubicBezTo>
                    <a:cubicBezTo>
                      <a:pt x="162" y="184"/>
                      <a:pt x="163" y="173"/>
                      <a:pt x="163" y="168"/>
                    </a:cubicBezTo>
                    <a:cubicBezTo>
                      <a:pt x="163" y="163"/>
                      <a:pt x="163" y="159"/>
                      <a:pt x="163" y="158"/>
                    </a:cubicBezTo>
                    <a:cubicBezTo>
                      <a:pt x="163" y="157"/>
                      <a:pt x="163" y="156"/>
                      <a:pt x="163" y="154"/>
                    </a:cubicBezTo>
                    <a:cubicBezTo>
                      <a:pt x="163" y="151"/>
                      <a:pt x="162" y="143"/>
                      <a:pt x="162" y="140"/>
                    </a:cubicBezTo>
                    <a:cubicBezTo>
                      <a:pt x="161" y="137"/>
                      <a:pt x="160" y="132"/>
                      <a:pt x="160" y="131"/>
                    </a:cubicBezTo>
                    <a:cubicBezTo>
                      <a:pt x="160" y="130"/>
                      <a:pt x="160" y="130"/>
                      <a:pt x="160" y="129"/>
                    </a:cubicBezTo>
                    <a:cubicBezTo>
                      <a:pt x="160" y="127"/>
                      <a:pt x="160" y="126"/>
                      <a:pt x="160" y="125"/>
                    </a:cubicBezTo>
                    <a:cubicBezTo>
                      <a:pt x="160" y="123"/>
                      <a:pt x="161" y="118"/>
                      <a:pt x="160" y="117"/>
                    </a:cubicBezTo>
                    <a:cubicBezTo>
                      <a:pt x="160" y="116"/>
                      <a:pt x="160" y="115"/>
                      <a:pt x="159" y="114"/>
                    </a:cubicBezTo>
                    <a:cubicBezTo>
                      <a:pt x="159" y="112"/>
                      <a:pt x="158" y="110"/>
                      <a:pt x="157" y="109"/>
                    </a:cubicBezTo>
                    <a:cubicBezTo>
                      <a:pt x="157" y="107"/>
                      <a:pt x="155" y="106"/>
                      <a:pt x="155" y="106"/>
                    </a:cubicBezTo>
                    <a:cubicBezTo>
                      <a:pt x="154" y="105"/>
                      <a:pt x="152" y="105"/>
                      <a:pt x="151" y="105"/>
                    </a:cubicBezTo>
                    <a:cubicBezTo>
                      <a:pt x="151" y="104"/>
                      <a:pt x="150" y="104"/>
                      <a:pt x="150" y="104"/>
                    </a:cubicBezTo>
                    <a:cubicBezTo>
                      <a:pt x="150" y="103"/>
                      <a:pt x="148" y="103"/>
                      <a:pt x="147" y="102"/>
                    </a:cubicBezTo>
                    <a:cubicBezTo>
                      <a:pt x="146" y="102"/>
                      <a:pt x="144" y="100"/>
                      <a:pt x="143" y="100"/>
                    </a:cubicBezTo>
                    <a:cubicBezTo>
                      <a:pt x="142" y="99"/>
                      <a:pt x="139" y="97"/>
                      <a:pt x="138" y="97"/>
                    </a:cubicBezTo>
                    <a:cubicBezTo>
                      <a:pt x="137" y="96"/>
                      <a:pt x="137" y="96"/>
                      <a:pt x="135" y="92"/>
                    </a:cubicBezTo>
                    <a:cubicBezTo>
                      <a:pt x="134" y="89"/>
                      <a:pt x="129" y="76"/>
                      <a:pt x="128" y="72"/>
                    </a:cubicBezTo>
                    <a:cubicBezTo>
                      <a:pt x="127" y="69"/>
                      <a:pt x="118" y="35"/>
                      <a:pt x="115" y="27"/>
                    </a:cubicBezTo>
                    <a:cubicBezTo>
                      <a:pt x="113" y="18"/>
                      <a:pt x="107" y="11"/>
                      <a:pt x="103" y="7"/>
                    </a:cubicBezTo>
                    <a:cubicBezTo>
                      <a:pt x="99" y="3"/>
                      <a:pt x="91" y="0"/>
                      <a:pt x="86" y="0"/>
                    </a:cubicBezTo>
                    <a:cubicBezTo>
                      <a:pt x="81" y="0"/>
                      <a:pt x="76" y="2"/>
                      <a:pt x="74" y="3"/>
                    </a:cubicBezTo>
                    <a:cubicBezTo>
                      <a:pt x="72" y="4"/>
                      <a:pt x="69" y="6"/>
                      <a:pt x="68" y="6"/>
                    </a:cubicBezTo>
                    <a:cubicBezTo>
                      <a:pt x="66" y="6"/>
                      <a:pt x="63" y="9"/>
                      <a:pt x="58" y="12"/>
                    </a:cubicBezTo>
                    <a:cubicBezTo>
                      <a:pt x="54" y="15"/>
                      <a:pt x="52" y="18"/>
                      <a:pt x="51" y="22"/>
                    </a:cubicBezTo>
                    <a:cubicBezTo>
                      <a:pt x="50" y="26"/>
                      <a:pt x="51" y="37"/>
                      <a:pt x="51" y="43"/>
                    </a:cubicBezTo>
                    <a:cubicBezTo>
                      <a:pt x="52" y="50"/>
                      <a:pt x="54" y="57"/>
                      <a:pt x="54" y="60"/>
                    </a:cubicBezTo>
                    <a:cubicBezTo>
                      <a:pt x="54" y="62"/>
                      <a:pt x="55" y="67"/>
                      <a:pt x="56" y="70"/>
                    </a:cubicBezTo>
                    <a:cubicBezTo>
                      <a:pt x="56" y="73"/>
                      <a:pt x="58" y="80"/>
                      <a:pt x="58" y="83"/>
                    </a:cubicBezTo>
                    <a:cubicBezTo>
                      <a:pt x="59" y="86"/>
                      <a:pt x="60" y="87"/>
                      <a:pt x="60" y="89"/>
                    </a:cubicBezTo>
                    <a:cubicBezTo>
                      <a:pt x="60" y="92"/>
                      <a:pt x="59" y="93"/>
                      <a:pt x="58" y="94"/>
                    </a:cubicBezTo>
                    <a:cubicBezTo>
                      <a:pt x="57" y="95"/>
                      <a:pt x="57" y="94"/>
                      <a:pt x="56" y="96"/>
                    </a:cubicBezTo>
                    <a:cubicBezTo>
                      <a:pt x="55" y="97"/>
                      <a:pt x="54" y="99"/>
                      <a:pt x="53" y="100"/>
                    </a:cubicBezTo>
                    <a:cubicBezTo>
                      <a:pt x="52" y="101"/>
                      <a:pt x="52" y="101"/>
                      <a:pt x="51" y="101"/>
                    </a:cubicBezTo>
                    <a:cubicBezTo>
                      <a:pt x="50" y="102"/>
                      <a:pt x="49" y="102"/>
                      <a:pt x="48" y="103"/>
                    </a:cubicBezTo>
                    <a:cubicBezTo>
                      <a:pt x="46" y="103"/>
                      <a:pt x="45" y="104"/>
                      <a:pt x="43" y="105"/>
                    </a:cubicBezTo>
                    <a:cubicBezTo>
                      <a:pt x="41" y="106"/>
                      <a:pt x="40" y="107"/>
                      <a:pt x="39" y="108"/>
                    </a:cubicBezTo>
                    <a:cubicBezTo>
                      <a:pt x="38" y="109"/>
                      <a:pt x="38" y="109"/>
                      <a:pt x="37" y="110"/>
                    </a:cubicBezTo>
                    <a:cubicBezTo>
                      <a:pt x="36" y="111"/>
                      <a:pt x="36" y="110"/>
                      <a:pt x="35" y="111"/>
                    </a:cubicBezTo>
                    <a:cubicBezTo>
                      <a:pt x="34" y="112"/>
                      <a:pt x="33" y="115"/>
                      <a:pt x="32" y="116"/>
                    </a:cubicBezTo>
                    <a:cubicBezTo>
                      <a:pt x="32" y="118"/>
                      <a:pt x="31" y="120"/>
                      <a:pt x="31" y="121"/>
                    </a:cubicBezTo>
                    <a:cubicBezTo>
                      <a:pt x="30" y="123"/>
                      <a:pt x="29" y="127"/>
                      <a:pt x="29" y="129"/>
                    </a:cubicBezTo>
                    <a:cubicBezTo>
                      <a:pt x="29" y="130"/>
                      <a:pt x="28" y="134"/>
                      <a:pt x="28" y="136"/>
                    </a:cubicBezTo>
                    <a:cubicBezTo>
                      <a:pt x="27" y="139"/>
                      <a:pt x="27" y="141"/>
                      <a:pt x="26" y="143"/>
                    </a:cubicBezTo>
                    <a:cubicBezTo>
                      <a:pt x="26" y="146"/>
                      <a:pt x="24" y="153"/>
                      <a:pt x="24" y="157"/>
                    </a:cubicBezTo>
                    <a:cubicBezTo>
                      <a:pt x="23" y="160"/>
                      <a:pt x="21" y="168"/>
                      <a:pt x="21" y="171"/>
                    </a:cubicBezTo>
                    <a:cubicBezTo>
                      <a:pt x="20" y="174"/>
                      <a:pt x="18" y="183"/>
                      <a:pt x="18" y="186"/>
                    </a:cubicBezTo>
                    <a:cubicBezTo>
                      <a:pt x="17" y="188"/>
                      <a:pt x="16" y="195"/>
                      <a:pt x="16" y="196"/>
                    </a:cubicBezTo>
                    <a:cubicBezTo>
                      <a:pt x="16" y="197"/>
                      <a:pt x="15" y="201"/>
                      <a:pt x="15" y="203"/>
                    </a:cubicBezTo>
                    <a:cubicBezTo>
                      <a:pt x="14" y="206"/>
                      <a:pt x="13" y="209"/>
                      <a:pt x="13" y="212"/>
                    </a:cubicBezTo>
                    <a:cubicBezTo>
                      <a:pt x="12" y="214"/>
                      <a:pt x="11" y="218"/>
                      <a:pt x="11" y="220"/>
                    </a:cubicBezTo>
                    <a:cubicBezTo>
                      <a:pt x="11" y="222"/>
                      <a:pt x="12" y="224"/>
                      <a:pt x="12" y="225"/>
                    </a:cubicBezTo>
                    <a:cubicBezTo>
                      <a:pt x="12" y="226"/>
                      <a:pt x="12" y="231"/>
                      <a:pt x="13" y="232"/>
                    </a:cubicBezTo>
                    <a:cubicBezTo>
                      <a:pt x="13" y="232"/>
                      <a:pt x="12" y="233"/>
                      <a:pt x="12" y="235"/>
                    </a:cubicBezTo>
                    <a:cubicBezTo>
                      <a:pt x="12" y="236"/>
                      <a:pt x="11" y="242"/>
                      <a:pt x="11" y="244"/>
                    </a:cubicBezTo>
                    <a:cubicBezTo>
                      <a:pt x="11" y="245"/>
                      <a:pt x="10" y="256"/>
                      <a:pt x="10" y="260"/>
                    </a:cubicBezTo>
                    <a:cubicBezTo>
                      <a:pt x="10" y="264"/>
                      <a:pt x="10" y="269"/>
                      <a:pt x="10" y="276"/>
                    </a:cubicBezTo>
                    <a:cubicBezTo>
                      <a:pt x="9" y="282"/>
                      <a:pt x="8" y="290"/>
                      <a:pt x="8" y="290"/>
                    </a:cubicBezTo>
                    <a:cubicBezTo>
                      <a:pt x="8" y="291"/>
                      <a:pt x="8" y="292"/>
                      <a:pt x="8" y="293"/>
                    </a:cubicBezTo>
                    <a:cubicBezTo>
                      <a:pt x="8" y="294"/>
                      <a:pt x="7" y="300"/>
                      <a:pt x="6" y="302"/>
                    </a:cubicBezTo>
                    <a:cubicBezTo>
                      <a:pt x="6" y="305"/>
                      <a:pt x="5" y="308"/>
                      <a:pt x="4" y="312"/>
                    </a:cubicBezTo>
                    <a:cubicBezTo>
                      <a:pt x="4" y="316"/>
                      <a:pt x="4" y="317"/>
                      <a:pt x="3" y="319"/>
                    </a:cubicBezTo>
                    <a:cubicBezTo>
                      <a:pt x="3" y="320"/>
                      <a:pt x="3" y="321"/>
                      <a:pt x="3" y="323"/>
                    </a:cubicBezTo>
                    <a:cubicBezTo>
                      <a:pt x="3" y="324"/>
                      <a:pt x="3" y="325"/>
                      <a:pt x="2" y="327"/>
                    </a:cubicBezTo>
                    <a:cubicBezTo>
                      <a:pt x="2" y="329"/>
                      <a:pt x="1" y="331"/>
                      <a:pt x="1" y="332"/>
                    </a:cubicBezTo>
                    <a:cubicBezTo>
                      <a:pt x="0" y="333"/>
                      <a:pt x="1" y="333"/>
                      <a:pt x="1" y="334"/>
                    </a:cubicBezTo>
                    <a:cubicBezTo>
                      <a:pt x="1" y="334"/>
                      <a:pt x="2" y="337"/>
                      <a:pt x="3" y="340"/>
                    </a:cubicBezTo>
                    <a:cubicBezTo>
                      <a:pt x="4" y="342"/>
                      <a:pt x="4" y="342"/>
                      <a:pt x="4" y="344"/>
                    </a:cubicBezTo>
                    <a:cubicBezTo>
                      <a:pt x="5" y="345"/>
                      <a:pt x="6" y="345"/>
                      <a:pt x="6" y="345"/>
                    </a:cubicBezTo>
                    <a:cubicBezTo>
                      <a:pt x="6" y="345"/>
                      <a:pt x="6" y="346"/>
                      <a:pt x="8" y="346"/>
                    </a:cubicBezTo>
                    <a:cubicBezTo>
                      <a:pt x="9" y="347"/>
                      <a:pt x="10" y="348"/>
                      <a:pt x="11" y="349"/>
                    </a:cubicBezTo>
                    <a:cubicBezTo>
                      <a:pt x="12" y="350"/>
                      <a:pt x="14" y="351"/>
                      <a:pt x="14" y="352"/>
                    </a:cubicBezTo>
                    <a:cubicBezTo>
                      <a:pt x="14" y="352"/>
                      <a:pt x="15" y="352"/>
                      <a:pt x="16" y="353"/>
                    </a:cubicBezTo>
                    <a:cubicBezTo>
                      <a:pt x="17" y="354"/>
                      <a:pt x="18" y="354"/>
                      <a:pt x="18" y="355"/>
                    </a:cubicBezTo>
                    <a:cubicBezTo>
                      <a:pt x="19" y="355"/>
                      <a:pt x="20" y="356"/>
                      <a:pt x="21" y="357"/>
                    </a:cubicBezTo>
                    <a:cubicBezTo>
                      <a:pt x="21" y="357"/>
                      <a:pt x="21" y="357"/>
                      <a:pt x="22" y="357"/>
                    </a:cubicBezTo>
                    <a:cubicBezTo>
                      <a:pt x="22" y="356"/>
                      <a:pt x="22" y="356"/>
                      <a:pt x="22" y="355"/>
                    </a:cubicBezTo>
                    <a:cubicBezTo>
                      <a:pt x="22" y="354"/>
                      <a:pt x="22" y="353"/>
                      <a:pt x="22" y="353"/>
                    </a:cubicBezTo>
                    <a:cubicBezTo>
                      <a:pt x="22" y="352"/>
                      <a:pt x="22" y="353"/>
                      <a:pt x="23" y="352"/>
                    </a:cubicBezTo>
                    <a:cubicBezTo>
                      <a:pt x="24" y="351"/>
                      <a:pt x="23" y="351"/>
                      <a:pt x="23" y="350"/>
                    </a:cubicBezTo>
                    <a:cubicBezTo>
                      <a:pt x="23" y="349"/>
                      <a:pt x="21" y="348"/>
                      <a:pt x="21" y="347"/>
                    </a:cubicBezTo>
                    <a:cubicBezTo>
                      <a:pt x="20" y="347"/>
                      <a:pt x="19" y="347"/>
                      <a:pt x="19" y="347"/>
                    </a:cubicBezTo>
                    <a:cubicBezTo>
                      <a:pt x="18" y="346"/>
                      <a:pt x="18" y="346"/>
                      <a:pt x="18" y="346"/>
                    </a:cubicBezTo>
                    <a:cubicBezTo>
                      <a:pt x="18" y="345"/>
                      <a:pt x="18" y="344"/>
                      <a:pt x="17" y="344"/>
                    </a:cubicBezTo>
                    <a:cubicBezTo>
                      <a:pt x="17" y="343"/>
                      <a:pt x="14" y="342"/>
                      <a:pt x="14" y="342"/>
                    </a:cubicBezTo>
                    <a:cubicBezTo>
                      <a:pt x="13" y="341"/>
                      <a:pt x="13" y="341"/>
                      <a:pt x="12" y="341"/>
                    </a:cubicBezTo>
                    <a:cubicBezTo>
                      <a:pt x="12" y="340"/>
                      <a:pt x="12" y="340"/>
                      <a:pt x="12" y="339"/>
                    </a:cubicBezTo>
                    <a:cubicBezTo>
                      <a:pt x="12" y="338"/>
                      <a:pt x="11" y="337"/>
                      <a:pt x="11" y="336"/>
                    </a:cubicBezTo>
                    <a:cubicBezTo>
                      <a:pt x="11" y="335"/>
                      <a:pt x="10" y="334"/>
                      <a:pt x="10" y="333"/>
                    </a:cubicBezTo>
                    <a:cubicBezTo>
                      <a:pt x="10" y="333"/>
                      <a:pt x="10" y="332"/>
                      <a:pt x="10" y="332"/>
                    </a:cubicBezTo>
                    <a:cubicBezTo>
                      <a:pt x="10" y="331"/>
                      <a:pt x="10" y="328"/>
                      <a:pt x="10" y="328"/>
                    </a:cubicBezTo>
                    <a:cubicBezTo>
                      <a:pt x="10" y="327"/>
                      <a:pt x="11" y="327"/>
                      <a:pt x="11" y="327"/>
                    </a:cubicBezTo>
                    <a:cubicBezTo>
                      <a:pt x="12" y="327"/>
                      <a:pt x="12" y="326"/>
                      <a:pt x="12" y="326"/>
                    </a:cubicBezTo>
                    <a:cubicBezTo>
                      <a:pt x="12" y="326"/>
                      <a:pt x="12" y="326"/>
                      <a:pt x="13" y="326"/>
                    </a:cubicBezTo>
                    <a:cubicBezTo>
                      <a:pt x="14" y="326"/>
                      <a:pt x="14" y="326"/>
                      <a:pt x="14" y="325"/>
                    </a:cubicBezTo>
                    <a:cubicBezTo>
                      <a:pt x="15" y="325"/>
                      <a:pt x="15" y="325"/>
                      <a:pt x="15" y="326"/>
                    </a:cubicBezTo>
                    <a:cubicBezTo>
                      <a:pt x="16" y="328"/>
                      <a:pt x="15" y="330"/>
                      <a:pt x="15" y="331"/>
                    </a:cubicBezTo>
                    <a:cubicBezTo>
                      <a:pt x="15" y="332"/>
                      <a:pt x="15" y="334"/>
                      <a:pt x="15" y="336"/>
                    </a:cubicBezTo>
                    <a:cubicBezTo>
                      <a:pt x="16" y="337"/>
                      <a:pt x="17" y="340"/>
                      <a:pt x="18" y="341"/>
                    </a:cubicBezTo>
                    <a:cubicBezTo>
                      <a:pt x="19" y="342"/>
                      <a:pt x="21" y="342"/>
                      <a:pt x="22" y="342"/>
                    </a:cubicBezTo>
                    <a:cubicBezTo>
                      <a:pt x="22" y="341"/>
                      <a:pt x="22" y="341"/>
                      <a:pt x="22" y="340"/>
                    </a:cubicBezTo>
                    <a:cubicBezTo>
                      <a:pt x="22" y="340"/>
                      <a:pt x="22" y="338"/>
                      <a:pt x="22" y="337"/>
                    </a:cubicBezTo>
                    <a:cubicBezTo>
                      <a:pt x="22" y="336"/>
                      <a:pt x="22" y="333"/>
                      <a:pt x="21" y="331"/>
                    </a:cubicBezTo>
                    <a:cubicBezTo>
                      <a:pt x="21" y="329"/>
                      <a:pt x="21" y="327"/>
                      <a:pt x="21" y="326"/>
                    </a:cubicBezTo>
                    <a:cubicBezTo>
                      <a:pt x="21" y="324"/>
                      <a:pt x="21" y="322"/>
                      <a:pt x="21" y="321"/>
                    </a:cubicBezTo>
                    <a:cubicBezTo>
                      <a:pt x="21" y="320"/>
                      <a:pt x="21" y="318"/>
                      <a:pt x="22" y="316"/>
                    </a:cubicBezTo>
                    <a:cubicBezTo>
                      <a:pt x="22" y="315"/>
                      <a:pt x="21" y="311"/>
                      <a:pt x="21" y="310"/>
                    </a:cubicBezTo>
                    <a:cubicBezTo>
                      <a:pt x="21" y="308"/>
                      <a:pt x="19" y="305"/>
                      <a:pt x="19" y="304"/>
                    </a:cubicBezTo>
                    <a:cubicBezTo>
                      <a:pt x="18" y="303"/>
                      <a:pt x="18" y="302"/>
                      <a:pt x="18" y="301"/>
                    </a:cubicBezTo>
                    <a:cubicBezTo>
                      <a:pt x="18" y="300"/>
                      <a:pt x="18" y="298"/>
                      <a:pt x="18" y="297"/>
                    </a:cubicBezTo>
                    <a:cubicBezTo>
                      <a:pt x="18" y="297"/>
                      <a:pt x="18" y="297"/>
                      <a:pt x="19" y="297"/>
                    </a:cubicBezTo>
                    <a:cubicBezTo>
                      <a:pt x="19" y="297"/>
                      <a:pt x="20" y="297"/>
                      <a:pt x="21" y="297"/>
                    </a:cubicBezTo>
                    <a:cubicBezTo>
                      <a:pt x="22" y="298"/>
                      <a:pt x="22" y="298"/>
                      <a:pt x="22" y="297"/>
                    </a:cubicBezTo>
                    <a:cubicBezTo>
                      <a:pt x="23" y="297"/>
                      <a:pt x="23" y="297"/>
                      <a:pt x="23" y="298"/>
                    </a:cubicBezTo>
                    <a:cubicBezTo>
                      <a:pt x="23" y="299"/>
                      <a:pt x="23" y="301"/>
                      <a:pt x="23" y="304"/>
                    </a:cubicBezTo>
                    <a:cubicBezTo>
                      <a:pt x="23" y="307"/>
                      <a:pt x="24" y="312"/>
                      <a:pt x="24" y="315"/>
                    </a:cubicBezTo>
                    <a:cubicBezTo>
                      <a:pt x="24" y="317"/>
                      <a:pt x="25" y="325"/>
                      <a:pt x="25" y="329"/>
                    </a:cubicBezTo>
                    <a:cubicBezTo>
                      <a:pt x="26" y="332"/>
                      <a:pt x="26" y="343"/>
                      <a:pt x="26" y="345"/>
                    </a:cubicBezTo>
                    <a:cubicBezTo>
                      <a:pt x="26" y="347"/>
                      <a:pt x="26" y="352"/>
                      <a:pt x="26" y="354"/>
                    </a:cubicBezTo>
                    <a:cubicBezTo>
                      <a:pt x="26" y="355"/>
                      <a:pt x="26" y="358"/>
                      <a:pt x="26" y="360"/>
                    </a:cubicBezTo>
                    <a:cubicBezTo>
                      <a:pt x="26" y="361"/>
                      <a:pt x="26" y="363"/>
                      <a:pt x="25" y="364"/>
                    </a:cubicBezTo>
                    <a:cubicBezTo>
                      <a:pt x="25" y="365"/>
                      <a:pt x="25" y="367"/>
                      <a:pt x="25" y="368"/>
                    </a:cubicBezTo>
                    <a:cubicBezTo>
                      <a:pt x="26" y="369"/>
                      <a:pt x="25" y="372"/>
                      <a:pt x="25" y="375"/>
                    </a:cubicBezTo>
                    <a:cubicBezTo>
                      <a:pt x="25" y="377"/>
                      <a:pt x="23" y="386"/>
                      <a:pt x="23" y="388"/>
                    </a:cubicBezTo>
                    <a:cubicBezTo>
                      <a:pt x="22" y="390"/>
                      <a:pt x="21" y="395"/>
                      <a:pt x="21" y="397"/>
                    </a:cubicBezTo>
                    <a:cubicBezTo>
                      <a:pt x="20" y="398"/>
                      <a:pt x="19" y="402"/>
                      <a:pt x="19" y="404"/>
                    </a:cubicBezTo>
                    <a:cubicBezTo>
                      <a:pt x="18" y="405"/>
                      <a:pt x="17" y="410"/>
                      <a:pt x="17" y="411"/>
                    </a:cubicBezTo>
                    <a:cubicBezTo>
                      <a:pt x="16" y="412"/>
                      <a:pt x="16" y="412"/>
                      <a:pt x="17" y="412"/>
                    </a:cubicBezTo>
                    <a:cubicBezTo>
                      <a:pt x="17" y="412"/>
                      <a:pt x="21" y="413"/>
                      <a:pt x="22" y="413"/>
                    </a:cubicBezTo>
                    <a:cubicBezTo>
                      <a:pt x="22" y="413"/>
                      <a:pt x="22" y="414"/>
                      <a:pt x="22" y="414"/>
                    </a:cubicBezTo>
                    <a:cubicBezTo>
                      <a:pt x="22" y="415"/>
                      <a:pt x="22" y="415"/>
                      <a:pt x="22" y="415"/>
                    </a:cubicBezTo>
                    <a:cubicBezTo>
                      <a:pt x="23" y="416"/>
                      <a:pt x="24" y="416"/>
                      <a:pt x="25" y="416"/>
                    </a:cubicBezTo>
                    <a:cubicBezTo>
                      <a:pt x="27" y="417"/>
                      <a:pt x="32" y="417"/>
                      <a:pt x="33" y="417"/>
                    </a:cubicBezTo>
                    <a:cubicBezTo>
                      <a:pt x="34" y="418"/>
                      <a:pt x="34" y="418"/>
                      <a:pt x="33" y="418"/>
                    </a:cubicBezTo>
                    <a:cubicBezTo>
                      <a:pt x="33" y="419"/>
                      <a:pt x="34" y="419"/>
                      <a:pt x="36" y="420"/>
                    </a:cubicBezTo>
                    <a:cubicBezTo>
                      <a:pt x="37" y="420"/>
                      <a:pt x="40" y="421"/>
                      <a:pt x="41" y="421"/>
                    </a:cubicBezTo>
                    <a:cubicBezTo>
                      <a:pt x="41" y="421"/>
                      <a:pt x="41" y="421"/>
                      <a:pt x="41" y="422"/>
                    </a:cubicBezTo>
                    <a:cubicBezTo>
                      <a:pt x="41" y="422"/>
                      <a:pt x="42" y="425"/>
                      <a:pt x="42" y="427"/>
                    </a:cubicBezTo>
                    <a:cubicBezTo>
                      <a:pt x="43" y="429"/>
                      <a:pt x="44" y="435"/>
                      <a:pt x="45" y="438"/>
                    </a:cubicBezTo>
                    <a:cubicBezTo>
                      <a:pt x="45" y="442"/>
                      <a:pt x="45" y="448"/>
                      <a:pt x="44" y="450"/>
                    </a:cubicBezTo>
                    <a:cubicBezTo>
                      <a:pt x="44" y="453"/>
                      <a:pt x="43" y="458"/>
                      <a:pt x="43" y="462"/>
                    </a:cubicBezTo>
                    <a:cubicBezTo>
                      <a:pt x="43" y="466"/>
                      <a:pt x="42" y="469"/>
                      <a:pt x="43" y="472"/>
                    </a:cubicBezTo>
                    <a:cubicBezTo>
                      <a:pt x="43" y="476"/>
                      <a:pt x="44" y="480"/>
                      <a:pt x="44" y="482"/>
                    </a:cubicBezTo>
                    <a:cubicBezTo>
                      <a:pt x="45" y="485"/>
                      <a:pt x="45" y="494"/>
                      <a:pt x="46" y="499"/>
                    </a:cubicBezTo>
                    <a:cubicBezTo>
                      <a:pt x="46" y="503"/>
                      <a:pt x="47" y="512"/>
                      <a:pt x="48" y="518"/>
                    </a:cubicBezTo>
                    <a:cubicBezTo>
                      <a:pt x="49" y="525"/>
                      <a:pt x="49" y="527"/>
                      <a:pt x="49" y="532"/>
                    </a:cubicBezTo>
                    <a:cubicBezTo>
                      <a:pt x="49" y="542"/>
                      <a:pt x="49" y="546"/>
                      <a:pt x="48" y="547"/>
                    </a:cubicBezTo>
                    <a:cubicBezTo>
                      <a:pt x="48" y="548"/>
                      <a:pt x="46" y="552"/>
                      <a:pt x="45" y="555"/>
                    </a:cubicBezTo>
                    <a:cubicBezTo>
                      <a:pt x="44" y="558"/>
                      <a:pt x="45" y="560"/>
                      <a:pt x="46" y="562"/>
                    </a:cubicBezTo>
                    <a:cubicBezTo>
                      <a:pt x="46" y="563"/>
                      <a:pt x="46" y="564"/>
                      <a:pt x="46" y="565"/>
                    </a:cubicBezTo>
                    <a:cubicBezTo>
                      <a:pt x="46" y="566"/>
                      <a:pt x="45" y="567"/>
                      <a:pt x="45" y="568"/>
                    </a:cubicBezTo>
                    <a:cubicBezTo>
                      <a:pt x="45" y="569"/>
                      <a:pt x="45" y="571"/>
                      <a:pt x="45" y="572"/>
                    </a:cubicBezTo>
                    <a:cubicBezTo>
                      <a:pt x="46" y="574"/>
                      <a:pt x="46" y="575"/>
                      <a:pt x="46" y="577"/>
                    </a:cubicBezTo>
                    <a:cubicBezTo>
                      <a:pt x="46" y="578"/>
                      <a:pt x="46" y="579"/>
                      <a:pt x="47" y="581"/>
                    </a:cubicBezTo>
                    <a:cubicBezTo>
                      <a:pt x="47" y="582"/>
                      <a:pt x="47" y="581"/>
                      <a:pt x="47" y="582"/>
                    </a:cubicBezTo>
                    <a:cubicBezTo>
                      <a:pt x="47" y="584"/>
                      <a:pt x="48" y="587"/>
                      <a:pt x="48" y="589"/>
                    </a:cubicBezTo>
                    <a:cubicBezTo>
                      <a:pt x="49" y="591"/>
                      <a:pt x="49" y="593"/>
                      <a:pt x="49" y="593"/>
                    </a:cubicBezTo>
                    <a:cubicBezTo>
                      <a:pt x="49" y="594"/>
                      <a:pt x="49" y="594"/>
                      <a:pt x="48" y="594"/>
                    </a:cubicBezTo>
                    <a:cubicBezTo>
                      <a:pt x="47" y="594"/>
                      <a:pt x="45" y="594"/>
                      <a:pt x="44" y="595"/>
                    </a:cubicBezTo>
                    <a:cubicBezTo>
                      <a:pt x="43" y="595"/>
                      <a:pt x="40" y="595"/>
                      <a:pt x="40" y="596"/>
                    </a:cubicBezTo>
                    <a:cubicBezTo>
                      <a:pt x="39" y="596"/>
                      <a:pt x="39" y="597"/>
                      <a:pt x="39" y="598"/>
                    </a:cubicBezTo>
                    <a:cubicBezTo>
                      <a:pt x="40" y="599"/>
                      <a:pt x="41" y="600"/>
                      <a:pt x="43" y="600"/>
                    </a:cubicBezTo>
                    <a:cubicBezTo>
                      <a:pt x="45" y="600"/>
                      <a:pt x="47" y="600"/>
                      <a:pt x="48" y="601"/>
                    </a:cubicBezTo>
                    <a:cubicBezTo>
                      <a:pt x="49" y="601"/>
                      <a:pt x="48" y="601"/>
                      <a:pt x="48" y="602"/>
                    </a:cubicBezTo>
                    <a:cubicBezTo>
                      <a:pt x="48" y="604"/>
                      <a:pt x="48" y="604"/>
                      <a:pt x="48" y="607"/>
                    </a:cubicBezTo>
                    <a:cubicBezTo>
                      <a:pt x="48" y="609"/>
                      <a:pt x="48" y="609"/>
                      <a:pt x="49" y="610"/>
                    </a:cubicBezTo>
                    <a:cubicBezTo>
                      <a:pt x="49" y="611"/>
                      <a:pt x="49" y="612"/>
                      <a:pt x="49" y="612"/>
                    </a:cubicBezTo>
                    <a:cubicBezTo>
                      <a:pt x="49" y="613"/>
                      <a:pt x="50" y="613"/>
                      <a:pt x="51" y="614"/>
                    </a:cubicBezTo>
                    <a:cubicBezTo>
                      <a:pt x="52" y="615"/>
                      <a:pt x="53" y="616"/>
                      <a:pt x="54" y="616"/>
                    </a:cubicBezTo>
                    <a:cubicBezTo>
                      <a:pt x="56" y="617"/>
                      <a:pt x="57" y="617"/>
                      <a:pt x="59" y="617"/>
                    </a:cubicBezTo>
                    <a:cubicBezTo>
                      <a:pt x="60" y="618"/>
                      <a:pt x="63" y="618"/>
                      <a:pt x="65" y="618"/>
                    </a:cubicBezTo>
                    <a:cubicBezTo>
                      <a:pt x="66" y="618"/>
                      <a:pt x="70" y="618"/>
                      <a:pt x="71" y="617"/>
                    </a:cubicBezTo>
                    <a:cubicBezTo>
                      <a:pt x="72" y="616"/>
                      <a:pt x="76" y="614"/>
                      <a:pt x="77" y="612"/>
                    </a:cubicBezTo>
                    <a:cubicBezTo>
                      <a:pt x="79" y="610"/>
                      <a:pt x="79" y="608"/>
                      <a:pt x="79" y="605"/>
                    </a:cubicBezTo>
                    <a:cubicBezTo>
                      <a:pt x="79" y="602"/>
                      <a:pt x="78" y="600"/>
                      <a:pt x="78" y="600"/>
                    </a:cubicBezTo>
                    <a:cubicBezTo>
                      <a:pt x="78" y="599"/>
                      <a:pt x="78" y="599"/>
                      <a:pt x="79" y="599"/>
                    </a:cubicBezTo>
                    <a:cubicBezTo>
                      <a:pt x="81" y="598"/>
                      <a:pt x="84" y="596"/>
                      <a:pt x="85" y="595"/>
                    </a:cubicBezTo>
                    <a:cubicBezTo>
                      <a:pt x="87" y="594"/>
                      <a:pt x="88" y="592"/>
                      <a:pt x="89" y="591"/>
                    </a:cubicBezTo>
                    <a:cubicBezTo>
                      <a:pt x="89" y="590"/>
                      <a:pt x="91" y="587"/>
                      <a:pt x="92" y="586"/>
                    </a:cubicBezTo>
                    <a:cubicBezTo>
                      <a:pt x="92" y="583"/>
                      <a:pt x="95" y="580"/>
                      <a:pt x="96" y="579"/>
                    </a:cubicBezTo>
                    <a:cubicBezTo>
                      <a:pt x="96" y="578"/>
                      <a:pt x="100" y="575"/>
                      <a:pt x="101" y="574"/>
                    </a:cubicBezTo>
                    <a:cubicBezTo>
                      <a:pt x="102" y="573"/>
                      <a:pt x="101" y="573"/>
                      <a:pt x="102" y="573"/>
                    </a:cubicBezTo>
                    <a:cubicBezTo>
                      <a:pt x="103" y="573"/>
                      <a:pt x="104" y="573"/>
                      <a:pt x="104" y="572"/>
                    </a:cubicBezTo>
                    <a:cubicBezTo>
                      <a:pt x="105" y="572"/>
                      <a:pt x="105" y="572"/>
                      <a:pt x="106" y="573"/>
                    </a:cubicBezTo>
                    <a:cubicBezTo>
                      <a:pt x="107" y="573"/>
                      <a:pt x="107" y="574"/>
                      <a:pt x="108" y="576"/>
                    </a:cubicBezTo>
                    <a:cubicBezTo>
                      <a:pt x="108" y="577"/>
                      <a:pt x="109" y="588"/>
                      <a:pt x="109" y="590"/>
                    </a:cubicBezTo>
                    <a:cubicBezTo>
                      <a:pt x="109" y="592"/>
                      <a:pt x="109" y="594"/>
                      <a:pt x="109" y="594"/>
                    </a:cubicBezTo>
                    <a:cubicBezTo>
                      <a:pt x="109" y="595"/>
                      <a:pt x="108" y="596"/>
                      <a:pt x="109" y="596"/>
                    </a:cubicBezTo>
                    <a:cubicBezTo>
                      <a:pt x="110" y="596"/>
                      <a:pt x="111" y="596"/>
                      <a:pt x="112" y="596"/>
                    </a:cubicBezTo>
                    <a:cubicBezTo>
                      <a:pt x="112" y="595"/>
                      <a:pt x="112" y="595"/>
                      <a:pt x="112" y="595"/>
                    </a:cubicBezTo>
                    <a:cubicBezTo>
                      <a:pt x="113" y="595"/>
                      <a:pt x="113" y="595"/>
                      <a:pt x="113" y="594"/>
                    </a:cubicBezTo>
                    <a:cubicBezTo>
                      <a:pt x="113" y="594"/>
                      <a:pt x="112" y="591"/>
                      <a:pt x="112" y="586"/>
                    </a:cubicBezTo>
                    <a:cubicBezTo>
                      <a:pt x="111" y="581"/>
                      <a:pt x="112" y="575"/>
                      <a:pt x="112" y="573"/>
                    </a:cubicBezTo>
                    <a:cubicBezTo>
                      <a:pt x="112" y="570"/>
                      <a:pt x="114" y="568"/>
                      <a:pt x="115" y="567"/>
                    </a:cubicBezTo>
                    <a:cubicBezTo>
                      <a:pt x="116" y="565"/>
                      <a:pt x="117" y="563"/>
                      <a:pt x="117" y="563"/>
                    </a:cubicBezTo>
                    <a:cubicBezTo>
                      <a:pt x="118" y="562"/>
                      <a:pt x="118" y="562"/>
                      <a:pt x="118" y="561"/>
                    </a:cubicBezTo>
                    <a:cubicBezTo>
                      <a:pt x="118" y="561"/>
                      <a:pt x="118" y="560"/>
                      <a:pt x="118" y="559"/>
                    </a:cubicBezTo>
                    <a:cubicBezTo>
                      <a:pt x="118" y="558"/>
                      <a:pt x="117" y="554"/>
                      <a:pt x="116" y="552"/>
                    </a:cubicBezTo>
                    <a:cubicBezTo>
                      <a:pt x="115" y="550"/>
                      <a:pt x="112" y="546"/>
                      <a:pt x="111" y="545"/>
                    </a:cubicBezTo>
                    <a:cubicBezTo>
                      <a:pt x="109" y="543"/>
                      <a:pt x="108" y="543"/>
                      <a:pt x="108" y="543"/>
                    </a:cubicBezTo>
                    <a:cubicBezTo>
                      <a:pt x="107" y="542"/>
                      <a:pt x="108" y="542"/>
                      <a:pt x="107" y="542"/>
                    </a:cubicBezTo>
                    <a:cubicBezTo>
                      <a:pt x="107" y="542"/>
                      <a:pt x="107" y="541"/>
                      <a:pt x="106" y="538"/>
                    </a:cubicBezTo>
                    <a:cubicBezTo>
                      <a:pt x="106" y="535"/>
                      <a:pt x="105" y="531"/>
                      <a:pt x="104" y="526"/>
                    </a:cubicBezTo>
                    <a:cubicBezTo>
                      <a:pt x="103" y="522"/>
                      <a:pt x="103" y="516"/>
                      <a:pt x="103" y="513"/>
                    </a:cubicBezTo>
                    <a:cubicBezTo>
                      <a:pt x="103" y="510"/>
                      <a:pt x="103" y="498"/>
                      <a:pt x="103" y="495"/>
                    </a:cubicBezTo>
                    <a:cubicBezTo>
                      <a:pt x="102" y="493"/>
                      <a:pt x="102" y="482"/>
                      <a:pt x="102" y="478"/>
                    </a:cubicBezTo>
                    <a:cubicBezTo>
                      <a:pt x="102" y="475"/>
                      <a:pt x="103" y="473"/>
                      <a:pt x="103" y="471"/>
                    </a:cubicBezTo>
                    <a:cubicBezTo>
                      <a:pt x="104" y="469"/>
                      <a:pt x="105" y="465"/>
                      <a:pt x="105" y="458"/>
                    </a:cubicBezTo>
                    <a:cubicBezTo>
                      <a:pt x="105" y="452"/>
                      <a:pt x="104" y="444"/>
                      <a:pt x="103" y="439"/>
                    </a:cubicBezTo>
                    <a:cubicBezTo>
                      <a:pt x="102" y="434"/>
                      <a:pt x="100" y="431"/>
                      <a:pt x="100" y="430"/>
                    </a:cubicBezTo>
                    <a:cubicBezTo>
                      <a:pt x="100" y="429"/>
                      <a:pt x="100" y="429"/>
                      <a:pt x="101" y="429"/>
                    </a:cubicBezTo>
                    <a:cubicBezTo>
                      <a:pt x="102" y="429"/>
                      <a:pt x="107" y="428"/>
                      <a:pt x="108" y="428"/>
                    </a:cubicBezTo>
                    <a:cubicBezTo>
                      <a:pt x="108" y="428"/>
                      <a:pt x="108" y="428"/>
                      <a:pt x="108" y="427"/>
                    </a:cubicBezTo>
                    <a:cubicBezTo>
                      <a:pt x="108" y="427"/>
                      <a:pt x="108" y="425"/>
                      <a:pt x="108" y="424"/>
                    </a:cubicBezTo>
                    <a:cubicBezTo>
                      <a:pt x="108" y="423"/>
                      <a:pt x="108" y="423"/>
                      <a:pt x="109" y="423"/>
                    </a:cubicBezTo>
                    <a:cubicBezTo>
                      <a:pt x="110" y="423"/>
                      <a:pt x="114" y="422"/>
                      <a:pt x="115" y="422"/>
                    </a:cubicBezTo>
                    <a:cubicBezTo>
                      <a:pt x="116" y="422"/>
                      <a:pt x="118" y="421"/>
                      <a:pt x="118" y="421"/>
                    </a:cubicBezTo>
                    <a:cubicBezTo>
                      <a:pt x="118" y="421"/>
                      <a:pt x="118" y="421"/>
                      <a:pt x="118" y="420"/>
                    </a:cubicBezTo>
                    <a:cubicBezTo>
                      <a:pt x="118" y="420"/>
                      <a:pt x="117" y="417"/>
                      <a:pt x="117" y="416"/>
                    </a:cubicBezTo>
                    <a:cubicBezTo>
                      <a:pt x="117" y="415"/>
                      <a:pt x="117" y="414"/>
                      <a:pt x="117" y="414"/>
                    </a:cubicBezTo>
                    <a:cubicBezTo>
                      <a:pt x="116" y="413"/>
                      <a:pt x="116" y="411"/>
                      <a:pt x="115" y="407"/>
                    </a:cubicBezTo>
                    <a:cubicBezTo>
                      <a:pt x="114" y="404"/>
                      <a:pt x="113" y="396"/>
                      <a:pt x="112" y="392"/>
                    </a:cubicBezTo>
                    <a:cubicBezTo>
                      <a:pt x="111" y="388"/>
                      <a:pt x="110" y="380"/>
                      <a:pt x="110" y="375"/>
                    </a:cubicBezTo>
                    <a:cubicBezTo>
                      <a:pt x="109" y="370"/>
                      <a:pt x="110" y="360"/>
                      <a:pt x="110" y="359"/>
                    </a:cubicBezTo>
                    <a:cubicBezTo>
                      <a:pt x="110" y="358"/>
                      <a:pt x="110" y="358"/>
                      <a:pt x="111" y="357"/>
                    </a:cubicBezTo>
                    <a:cubicBezTo>
                      <a:pt x="111" y="356"/>
                      <a:pt x="111" y="356"/>
                      <a:pt x="111" y="357"/>
                    </a:cubicBezTo>
                    <a:cubicBezTo>
                      <a:pt x="112" y="357"/>
                      <a:pt x="112" y="357"/>
                      <a:pt x="113" y="357"/>
                    </a:cubicBezTo>
                    <a:cubicBezTo>
                      <a:pt x="113" y="357"/>
                      <a:pt x="113" y="356"/>
                      <a:pt x="114" y="356"/>
                    </a:cubicBezTo>
                    <a:cubicBezTo>
                      <a:pt x="115" y="355"/>
                      <a:pt x="116" y="353"/>
                      <a:pt x="117" y="353"/>
                    </a:cubicBezTo>
                    <a:cubicBezTo>
                      <a:pt x="117" y="352"/>
                      <a:pt x="118" y="351"/>
                      <a:pt x="118" y="351"/>
                    </a:cubicBezTo>
                    <a:cubicBezTo>
                      <a:pt x="118" y="351"/>
                      <a:pt x="119" y="351"/>
                      <a:pt x="119" y="351"/>
                    </a:cubicBezTo>
                    <a:cubicBezTo>
                      <a:pt x="120" y="352"/>
                      <a:pt x="121" y="352"/>
                      <a:pt x="121" y="352"/>
                    </a:cubicBezTo>
                    <a:cubicBezTo>
                      <a:pt x="121" y="351"/>
                      <a:pt x="121" y="351"/>
                      <a:pt x="122" y="351"/>
                    </a:cubicBezTo>
                    <a:cubicBezTo>
                      <a:pt x="122" y="351"/>
                      <a:pt x="123" y="350"/>
                      <a:pt x="124" y="349"/>
                    </a:cubicBezTo>
                    <a:cubicBezTo>
                      <a:pt x="125" y="347"/>
                      <a:pt x="125" y="347"/>
                      <a:pt x="126" y="346"/>
                    </a:cubicBezTo>
                    <a:cubicBezTo>
                      <a:pt x="126" y="344"/>
                      <a:pt x="127" y="343"/>
                      <a:pt x="128" y="343"/>
                    </a:cubicBezTo>
                    <a:cubicBezTo>
                      <a:pt x="128" y="342"/>
                      <a:pt x="129" y="341"/>
                      <a:pt x="129" y="340"/>
                    </a:cubicBezTo>
                    <a:cubicBezTo>
                      <a:pt x="128" y="339"/>
                      <a:pt x="129" y="336"/>
                      <a:pt x="130" y="335"/>
                    </a:cubicBezTo>
                    <a:cubicBezTo>
                      <a:pt x="130" y="333"/>
                      <a:pt x="131" y="332"/>
                      <a:pt x="131" y="331"/>
                    </a:cubicBezTo>
                    <a:cubicBezTo>
                      <a:pt x="132" y="330"/>
                      <a:pt x="132" y="326"/>
                      <a:pt x="132" y="325"/>
                    </a:cubicBezTo>
                    <a:cubicBezTo>
                      <a:pt x="132" y="324"/>
                      <a:pt x="133" y="319"/>
                      <a:pt x="134" y="317"/>
                    </a:cubicBezTo>
                    <a:cubicBezTo>
                      <a:pt x="134" y="315"/>
                      <a:pt x="134" y="312"/>
                      <a:pt x="134" y="309"/>
                    </a:cubicBezTo>
                    <a:cubicBezTo>
                      <a:pt x="133" y="307"/>
                      <a:pt x="134" y="303"/>
                      <a:pt x="135" y="302"/>
                    </a:cubicBezTo>
                    <a:cubicBezTo>
                      <a:pt x="135" y="301"/>
                      <a:pt x="137" y="299"/>
                      <a:pt x="137" y="298"/>
                    </a:cubicBezTo>
                    <a:cubicBezTo>
                      <a:pt x="138" y="297"/>
                      <a:pt x="138" y="295"/>
                      <a:pt x="138" y="294"/>
                    </a:cubicBezTo>
                    <a:cubicBezTo>
                      <a:pt x="138" y="293"/>
                      <a:pt x="139" y="293"/>
                      <a:pt x="139" y="293"/>
                    </a:cubicBezTo>
                    <a:cubicBezTo>
                      <a:pt x="140" y="293"/>
                      <a:pt x="140" y="293"/>
                      <a:pt x="140" y="294"/>
                    </a:cubicBezTo>
                    <a:cubicBezTo>
                      <a:pt x="140" y="294"/>
                      <a:pt x="140" y="295"/>
                      <a:pt x="140" y="296"/>
                    </a:cubicBezTo>
                    <a:cubicBezTo>
                      <a:pt x="140" y="296"/>
                      <a:pt x="140" y="296"/>
                      <a:pt x="141" y="294"/>
                    </a:cubicBezTo>
                    <a:cubicBezTo>
                      <a:pt x="142" y="293"/>
                      <a:pt x="143" y="288"/>
                      <a:pt x="143" y="286"/>
                    </a:cubicBezTo>
                    <a:cubicBezTo>
                      <a:pt x="144" y="283"/>
                      <a:pt x="145" y="277"/>
                      <a:pt x="146" y="275"/>
                    </a:cubicBezTo>
                    <a:cubicBezTo>
                      <a:pt x="146" y="274"/>
                      <a:pt x="146" y="273"/>
                      <a:pt x="146" y="272"/>
                    </a:cubicBezTo>
                    <a:cubicBezTo>
                      <a:pt x="146" y="272"/>
                      <a:pt x="147" y="270"/>
                      <a:pt x="147" y="268"/>
                    </a:cubicBezTo>
                    <a:cubicBezTo>
                      <a:pt x="147" y="267"/>
                      <a:pt x="147" y="267"/>
                      <a:pt x="148" y="267"/>
                    </a:cubicBezTo>
                    <a:cubicBezTo>
                      <a:pt x="148" y="267"/>
                      <a:pt x="148" y="267"/>
                      <a:pt x="148" y="267"/>
                    </a:cubicBezTo>
                    <a:cubicBezTo>
                      <a:pt x="148" y="266"/>
                      <a:pt x="148" y="266"/>
                      <a:pt x="149" y="265"/>
                    </a:cubicBezTo>
                    <a:cubicBezTo>
                      <a:pt x="149" y="265"/>
                      <a:pt x="150" y="264"/>
                      <a:pt x="151" y="262"/>
                    </a:cubicBezTo>
                    <a:cubicBezTo>
                      <a:pt x="152" y="260"/>
                      <a:pt x="153" y="258"/>
                      <a:pt x="154" y="257"/>
                    </a:cubicBezTo>
                    <a:cubicBezTo>
                      <a:pt x="155" y="255"/>
                      <a:pt x="155" y="254"/>
                      <a:pt x="156" y="253"/>
                    </a:cubicBezTo>
                    <a:cubicBezTo>
                      <a:pt x="156" y="252"/>
                      <a:pt x="157" y="250"/>
                      <a:pt x="157" y="250"/>
                    </a:cubicBezTo>
                    <a:cubicBezTo>
                      <a:pt x="157" y="249"/>
                      <a:pt x="158" y="249"/>
                      <a:pt x="158" y="248"/>
                    </a:cubicBezTo>
                    <a:cubicBezTo>
                      <a:pt x="158" y="247"/>
                      <a:pt x="158" y="246"/>
                      <a:pt x="158" y="245"/>
                    </a:cubicBezTo>
                    <a:cubicBezTo>
                      <a:pt x="158" y="245"/>
                      <a:pt x="158" y="244"/>
                      <a:pt x="158" y="243"/>
                    </a:cubicBezTo>
                    <a:cubicBezTo>
                      <a:pt x="158" y="242"/>
                      <a:pt x="158" y="241"/>
                      <a:pt x="158" y="240"/>
                    </a:cubicBezTo>
                    <a:cubicBezTo>
                      <a:pt x="159" y="240"/>
                      <a:pt x="159" y="238"/>
                      <a:pt x="159" y="237"/>
                    </a:cubicBezTo>
                    <a:cubicBezTo>
                      <a:pt x="159" y="237"/>
                      <a:pt x="159" y="236"/>
                      <a:pt x="159" y="235"/>
                    </a:cubicBezTo>
                    <a:cubicBezTo>
                      <a:pt x="160" y="234"/>
                      <a:pt x="161" y="230"/>
                      <a:pt x="162" y="227"/>
                    </a:cubicBezTo>
                    <a:cubicBezTo>
                      <a:pt x="163" y="224"/>
                      <a:pt x="164" y="219"/>
                      <a:pt x="164" y="217"/>
                    </a:cubicBezTo>
                    <a:cubicBezTo>
                      <a:pt x="165" y="214"/>
                      <a:pt x="164" y="213"/>
                      <a:pt x="163" y="212"/>
                    </a:cubicBezTo>
                    <a:close/>
                    <a:moveTo>
                      <a:pt x="80" y="546"/>
                    </a:moveTo>
                    <a:cubicBezTo>
                      <a:pt x="79" y="550"/>
                      <a:pt x="79" y="554"/>
                      <a:pt x="79" y="556"/>
                    </a:cubicBezTo>
                    <a:cubicBezTo>
                      <a:pt x="78" y="558"/>
                      <a:pt x="77" y="563"/>
                      <a:pt x="75" y="566"/>
                    </a:cubicBezTo>
                    <a:cubicBezTo>
                      <a:pt x="74" y="569"/>
                      <a:pt x="73" y="573"/>
                      <a:pt x="72" y="574"/>
                    </a:cubicBezTo>
                    <a:cubicBezTo>
                      <a:pt x="71" y="576"/>
                      <a:pt x="72" y="576"/>
                      <a:pt x="71" y="575"/>
                    </a:cubicBezTo>
                    <a:cubicBezTo>
                      <a:pt x="71" y="573"/>
                      <a:pt x="70" y="570"/>
                      <a:pt x="69" y="568"/>
                    </a:cubicBezTo>
                    <a:cubicBezTo>
                      <a:pt x="68" y="566"/>
                      <a:pt x="68" y="566"/>
                      <a:pt x="67" y="565"/>
                    </a:cubicBezTo>
                    <a:cubicBezTo>
                      <a:pt x="67" y="564"/>
                      <a:pt x="67" y="565"/>
                      <a:pt x="67" y="564"/>
                    </a:cubicBezTo>
                    <a:cubicBezTo>
                      <a:pt x="67" y="563"/>
                      <a:pt x="67" y="561"/>
                      <a:pt x="68" y="561"/>
                    </a:cubicBezTo>
                    <a:cubicBezTo>
                      <a:pt x="68" y="560"/>
                      <a:pt x="68" y="557"/>
                      <a:pt x="67" y="556"/>
                    </a:cubicBezTo>
                    <a:cubicBezTo>
                      <a:pt x="67" y="556"/>
                      <a:pt x="67" y="554"/>
                      <a:pt x="67" y="552"/>
                    </a:cubicBezTo>
                    <a:cubicBezTo>
                      <a:pt x="66" y="550"/>
                      <a:pt x="67" y="539"/>
                      <a:pt x="67" y="539"/>
                    </a:cubicBezTo>
                    <a:cubicBezTo>
                      <a:pt x="68" y="543"/>
                      <a:pt x="68" y="532"/>
                      <a:pt x="69" y="526"/>
                    </a:cubicBezTo>
                    <a:cubicBezTo>
                      <a:pt x="71" y="521"/>
                      <a:pt x="72" y="517"/>
                      <a:pt x="73" y="509"/>
                    </a:cubicBezTo>
                    <a:cubicBezTo>
                      <a:pt x="74" y="504"/>
                      <a:pt x="74" y="500"/>
                      <a:pt x="74" y="499"/>
                    </a:cubicBezTo>
                    <a:cubicBezTo>
                      <a:pt x="75" y="498"/>
                      <a:pt x="75" y="497"/>
                      <a:pt x="75" y="498"/>
                    </a:cubicBezTo>
                    <a:cubicBezTo>
                      <a:pt x="75" y="500"/>
                      <a:pt x="77" y="504"/>
                      <a:pt x="77" y="510"/>
                    </a:cubicBezTo>
                    <a:cubicBezTo>
                      <a:pt x="78" y="516"/>
                      <a:pt x="80" y="528"/>
                      <a:pt x="80" y="534"/>
                    </a:cubicBezTo>
                    <a:cubicBezTo>
                      <a:pt x="80" y="540"/>
                      <a:pt x="80" y="543"/>
                      <a:pt x="80" y="546"/>
                    </a:cubicBezTo>
                    <a:close/>
                    <a:moveTo>
                      <a:pt x="130" y="227"/>
                    </a:moveTo>
                    <a:cubicBezTo>
                      <a:pt x="130" y="228"/>
                      <a:pt x="128" y="231"/>
                      <a:pt x="128" y="233"/>
                    </a:cubicBezTo>
                    <a:cubicBezTo>
                      <a:pt x="127" y="236"/>
                      <a:pt x="127" y="239"/>
                      <a:pt x="127" y="242"/>
                    </a:cubicBezTo>
                    <a:cubicBezTo>
                      <a:pt x="127" y="245"/>
                      <a:pt x="126" y="250"/>
                      <a:pt x="126" y="251"/>
                    </a:cubicBezTo>
                    <a:cubicBezTo>
                      <a:pt x="126" y="252"/>
                      <a:pt x="126" y="253"/>
                      <a:pt x="126" y="254"/>
                    </a:cubicBezTo>
                    <a:cubicBezTo>
                      <a:pt x="126" y="255"/>
                      <a:pt x="125" y="257"/>
                      <a:pt x="125" y="255"/>
                    </a:cubicBezTo>
                    <a:cubicBezTo>
                      <a:pt x="125" y="252"/>
                      <a:pt x="125" y="252"/>
                      <a:pt x="125" y="248"/>
                    </a:cubicBezTo>
                    <a:cubicBezTo>
                      <a:pt x="124" y="245"/>
                      <a:pt x="123" y="242"/>
                      <a:pt x="123" y="240"/>
                    </a:cubicBezTo>
                    <a:cubicBezTo>
                      <a:pt x="123" y="238"/>
                      <a:pt x="123" y="236"/>
                      <a:pt x="122" y="235"/>
                    </a:cubicBezTo>
                    <a:cubicBezTo>
                      <a:pt x="122" y="233"/>
                      <a:pt x="122" y="230"/>
                      <a:pt x="121" y="228"/>
                    </a:cubicBezTo>
                    <a:cubicBezTo>
                      <a:pt x="120" y="227"/>
                      <a:pt x="119" y="227"/>
                      <a:pt x="120" y="226"/>
                    </a:cubicBezTo>
                    <a:cubicBezTo>
                      <a:pt x="120" y="226"/>
                      <a:pt x="120" y="225"/>
                      <a:pt x="120" y="224"/>
                    </a:cubicBezTo>
                    <a:cubicBezTo>
                      <a:pt x="119" y="223"/>
                      <a:pt x="119" y="222"/>
                      <a:pt x="118" y="221"/>
                    </a:cubicBezTo>
                    <a:cubicBezTo>
                      <a:pt x="118" y="221"/>
                      <a:pt x="117" y="220"/>
                      <a:pt x="117" y="220"/>
                    </a:cubicBezTo>
                    <a:cubicBezTo>
                      <a:pt x="117" y="219"/>
                      <a:pt x="118" y="219"/>
                      <a:pt x="118" y="219"/>
                    </a:cubicBezTo>
                    <a:cubicBezTo>
                      <a:pt x="119" y="219"/>
                      <a:pt x="120" y="219"/>
                      <a:pt x="122" y="219"/>
                    </a:cubicBezTo>
                    <a:cubicBezTo>
                      <a:pt x="123" y="218"/>
                      <a:pt x="123" y="218"/>
                      <a:pt x="124" y="218"/>
                    </a:cubicBezTo>
                    <a:cubicBezTo>
                      <a:pt x="125" y="217"/>
                      <a:pt x="126" y="217"/>
                      <a:pt x="126" y="216"/>
                    </a:cubicBezTo>
                    <a:cubicBezTo>
                      <a:pt x="126" y="215"/>
                      <a:pt x="126" y="213"/>
                      <a:pt x="127" y="212"/>
                    </a:cubicBezTo>
                    <a:cubicBezTo>
                      <a:pt x="128" y="211"/>
                      <a:pt x="128" y="209"/>
                      <a:pt x="128" y="208"/>
                    </a:cubicBezTo>
                    <a:cubicBezTo>
                      <a:pt x="128" y="207"/>
                      <a:pt x="128" y="204"/>
                      <a:pt x="128" y="203"/>
                    </a:cubicBezTo>
                    <a:cubicBezTo>
                      <a:pt x="128" y="202"/>
                      <a:pt x="128" y="201"/>
                      <a:pt x="127" y="200"/>
                    </a:cubicBezTo>
                    <a:cubicBezTo>
                      <a:pt x="127" y="199"/>
                      <a:pt x="126" y="198"/>
                      <a:pt x="127" y="197"/>
                    </a:cubicBezTo>
                    <a:cubicBezTo>
                      <a:pt x="127" y="197"/>
                      <a:pt x="127" y="196"/>
                      <a:pt x="128" y="195"/>
                    </a:cubicBezTo>
                    <a:cubicBezTo>
                      <a:pt x="128" y="195"/>
                      <a:pt x="128" y="195"/>
                      <a:pt x="128" y="195"/>
                    </a:cubicBezTo>
                    <a:cubicBezTo>
                      <a:pt x="128" y="195"/>
                      <a:pt x="129" y="199"/>
                      <a:pt x="129" y="200"/>
                    </a:cubicBezTo>
                    <a:cubicBezTo>
                      <a:pt x="129" y="202"/>
                      <a:pt x="130" y="208"/>
                      <a:pt x="130" y="209"/>
                    </a:cubicBezTo>
                    <a:cubicBezTo>
                      <a:pt x="131" y="210"/>
                      <a:pt x="131" y="210"/>
                      <a:pt x="130" y="211"/>
                    </a:cubicBezTo>
                    <a:cubicBezTo>
                      <a:pt x="130" y="212"/>
                      <a:pt x="129" y="212"/>
                      <a:pt x="129" y="213"/>
                    </a:cubicBezTo>
                    <a:cubicBezTo>
                      <a:pt x="129" y="214"/>
                      <a:pt x="128" y="215"/>
                      <a:pt x="128" y="217"/>
                    </a:cubicBezTo>
                    <a:cubicBezTo>
                      <a:pt x="129" y="218"/>
                      <a:pt x="129" y="219"/>
                      <a:pt x="129" y="220"/>
                    </a:cubicBezTo>
                    <a:cubicBezTo>
                      <a:pt x="130" y="221"/>
                      <a:pt x="130" y="223"/>
                      <a:pt x="130" y="224"/>
                    </a:cubicBezTo>
                    <a:cubicBezTo>
                      <a:pt x="130" y="225"/>
                      <a:pt x="131" y="226"/>
                      <a:pt x="131" y="226"/>
                    </a:cubicBezTo>
                    <a:cubicBezTo>
                      <a:pt x="131" y="227"/>
                      <a:pt x="131" y="227"/>
                      <a:pt x="130" y="227"/>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p:nvSpPr>
            <p:spPr bwMode="auto">
              <a:xfrm>
                <a:off x="6765091" y="3588969"/>
                <a:ext cx="271754" cy="865266"/>
              </a:xfrm>
              <a:custGeom>
                <a:avLst/>
                <a:gdLst>
                  <a:gd name="T0" fmla="*/ 85 w 89"/>
                  <a:gd name="T1" fmla="*/ 275 h 284"/>
                  <a:gd name="T2" fmla="*/ 84 w 89"/>
                  <a:gd name="T3" fmla="*/ 267 h 284"/>
                  <a:gd name="T4" fmla="*/ 84 w 89"/>
                  <a:gd name="T5" fmla="*/ 253 h 284"/>
                  <a:gd name="T6" fmla="*/ 79 w 89"/>
                  <a:gd name="T7" fmla="*/ 223 h 284"/>
                  <a:gd name="T8" fmla="*/ 78 w 89"/>
                  <a:gd name="T9" fmla="*/ 197 h 284"/>
                  <a:gd name="T10" fmla="*/ 78 w 89"/>
                  <a:gd name="T11" fmla="*/ 165 h 284"/>
                  <a:gd name="T12" fmla="*/ 77 w 89"/>
                  <a:gd name="T13" fmla="*/ 140 h 284"/>
                  <a:gd name="T14" fmla="*/ 74 w 89"/>
                  <a:gd name="T15" fmla="*/ 126 h 284"/>
                  <a:gd name="T16" fmla="*/ 72 w 89"/>
                  <a:gd name="T17" fmla="*/ 118 h 284"/>
                  <a:gd name="T18" fmla="*/ 73 w 89"/>
                  <a:gd name="T19" fmla="*/ 112 h 284"/>
                  <a:gd name="T20" fmla="*/ 77 w 89"/>
                  <a:gd name="T21" fmla="*/ 104 h 284"/>
                  <a:gd name="T22" fmla="*/ 80 w 89"/>
                  <a:gd name="T23" fmla="*/ 95 h 284"/>
                  <a:gd name="T24" fmla="*/ 83 w 89"/>
                  <a:gd name="T25" fmla="*/ 85 h 284"/>
                  <a:gd name="T26" fmla="*/ 85 w 89"/>
                  <a:gd name="T27" fmla="*/ 65 h 284"/>
                  <a:gd name="T28" fmla="*/ 80 w 89"/>
                  <a:gd name="T29" fmla="*/ 52 h 284"/>
                  <a:gd name="T30" fmla="*/ 75 w 89"/>
                  <a:gd name="T31" fmla="*/ 47 h 284"/>
                  <a:gd name="T32" fmla="*/ 59 w 89"/>
                  <a:gd name="T33" fmla="*/ 39 h 284"/>
                  <a:gd name="T34" fmla="*/ 54 w 89"/>
                  <a:gd name="T35" fmla="*/ 31 h 284"/>
                  <a:gd name="T36" fmla="*/ 57 w 89"/>
                  <a:gd name="T37" fmla="*/ 22 h 284"/>
                  <a:gd name="T38" fmla="*/ 55 w 89"/>
                  <a:gd name="T39" fmla="*/ 14 h 284"/>
                  <a:gd name="T40" fmla="*/ 29 w 89"/>
                  <a:gd name="T41" fmla="*/ 10 h 284"/>
                  <a:gd name="T42" fmla="*/ 30 w 89"/>
                  <a:gd name="T43" fmla="*/ 23 h 284"/>
                  <a:gd name="T44" fmla="*/ 34 w 89"/>
                  <a:gd name="T45" fmla="*/ 32 h 284"/>
                  <a:gd name="T46" fmla="*/ 32 w 89"/>
                  <a:gd name="T47" fmla="*/ 38 h 284"/>
                  <a:gd name="T48" fmla="*/ 25 w 89"/>
                  <a:gd name="T49" fmla="*/ 43 h 284"/>
                  <a:gd name="T50" fmla="*/ 17 w 89"/>
                  <a:gd name="T51" fmla="*/ 48 h 284"/>
                  <a:gd name="T52" fmla="*/ 13 w 89"/>
                  <a:gd name="T53" fmla="*/ 51 h 284"/>
                  <a:gd name="T54" fmla="*/ 9 w 89"/>
                  <a:gd name="T55" fmla="*/ 58 h 284"/>
                  <a:gd name="T56" fmla="*/ 6 w 89"/>
                  <a:gd name="T57" fmla="*/ 70 h 284"/>
                  <a:gd name="T58" fmla="*/ 7 w 89"/>
                  <a:gd name="T59" fmla="*/ 94 h 284"/>
                  <a:gd name="T60" fmla="*/ 10 w 89"/>
                  <a:gd name="T61" fmla="*/ 99 h 284"/>
                  <a:gd name="T62" fmla="*/ 19 w 89"/>
                  <a:gd name="T63" fmla="*/ 101 h 284"/>
                  <a:gd name="T64" fmla="*/ 20 w 89"/>
                  <a:gd name="T65" fmla="*/ 112 h 284"/>
                  <a:gd name="T66" fmla="*/ 19 w 89"/>
                  <a:gd name="T67" fmla="*/ 119 h 284"/>
                  <a:gd name="T68" fmla="*/ 18 w 89"/>
                  <a:gd name="T69" fmla="*/ 125 h 284"/>
                  <a:gd name="T70" fmla="*/ 16 w 89"/>
                  <a:gd name="T71" fmla="*/ 136 h 284"/>
                  <a:gd name="T72" fmla="*/ 16 w 89"/>
                  <a:gd name="T73" fmla="*/ 157 h 284"/>
                  <a:gd name="T74" fmla="*/ 18 w 89"/>
                  <a:gd name="T75" fmla="*/ 191 h 284"/>
                  <a:gd name="T76" fmla="*/ 19 w 89"/>
                  <a:gd name="T77" fmla="*/ 224 h 284"/>
                  <a:gd name="T78" fmla="*/ 18 w 89"/>
                  <a:gd name="T79" fmla="*/ 258 h 284"/>
                  <a:gd name="T80" fmla="*/ 15 w 89"/>
                  <a:gd name="T81" fmla="*/ 268 h 284"/>
                  <a:gd name="T82" fmla="*/ 13 w 89"/>
                  <a:gd name="T83" fmla="*/ 273 h 284"/>
                  <a:gd name="T84" fmla="*/ 4 w 89"/>
                  <a:gd name="T85" fmla="*/ 277 h 284"/>
                  <a:gd name="T86" fmla="*/ 0 w 89"/>
                  <a:gd name="T87" fmla="*/ 282 h 284"/>
                  <a:gd name="T88" fmla="*/ 23 w 89"/>
                  <a:gd name="T89" fmla="*/ 282 h 284"/>
                  <a:gd name="T90" fmla="*/ 36 w 89"/>
                  <a:gd name="T91" fmla="*/ 279 h 284"/>
                  <a:gd name="T92" fmla="*/ 37 w 89"/>
                  <a:gd name="T93" fmla="*/ 270 h 284"/>
                  <a:gd name="T94" fmla="*/ 38 w 89"/>
                  <a:gd name="T95" fmla="*/ 259 h 284"/>
                  <a:gd name="T96" fmla="*/ 40 w 89"/>
                  <a:gd name="T97" fmla="*/ 232 h 284"/>
                  <a:gd name="T98" fmla="*/ 44 w 89"/>
                  <a:gd name="T99" fmla="*/ 191 h 284"/>
                  <a:gd name="T100" fmla="*/ 46 w 89"/>
                  <a:gd name="T101" fmla="*/ 169 h 284"/>
                  <a:gd name="T102" fmla="*/ 51 w 89"/>
                  <a:gd name="T103" fmla="*/ 180 h 284"/>
                  <a:gd name="T104" fmla="*/ 55 w 89"/>
                  <a:gd name="T105" fmla="*/ 218 h 284"/>
                  <a:gd name="T106" fmla="*/ 59 w 89"/>
                  <a:gd name="T107" fmla="*/ 250 h 284"/>
                  <a:gd name="T108" fmla="*/ 64 w 89"/>
                  <a:gd name="T109" fmla="*/ 267 h 284"/>
                  <a:gd name="T110" fmla="*/ 66 w 89"/>
                  <a:gd name="T111" fmla="*/ 275 h 284"/>
                  <a:gd name="T112" fmla="*/ 71 w 89"/>
                  <a:gd name="T113" fmla="*/ 281 h 284"/>
                  <a:gd name="T114" fmla="*/ 89 w 89"/>
                  <a:gd name="T115" fmla="*/ 28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284">
                    <a:moveTo>
                      <a:pt x="89" y="282"/>
                    </a:moveTo>
                    <a:cubicBezTo>
                      <a:pt x="89" y="281"/>
                      <a:pt x="89" y="281"/>
                      <a:pt x="89" y="281"/>
                    </a:cubicBezTo>
                    <a:cubicBezTo>
                      <a:pt x="88" y="280"/>
                      <a:pt x="88" y="280"/>
                      <a:pt x="88" y="280"/>
                    </a:cubicBezTo>
                    <a:cubicBezTo>
                      <a:pt x="88" y="280"/>
                      <a:pt x="88" y="279"/>
                      <a:pt x="87" y="279"/>
                    </a:cubicBezTo>
                    <a:cubicBezTo>
                      <a:pt x="87" y="278"/>
                      <a:pt x="87" y="278"/>
                      <a:pt x="87" y="277"/>
                    </a:cubicBezTo>
                    <a:cubicBezTo>
                      <a:pt x="87" y="277"/>
                      <a:pt x="86" y="276"/>
                      <a:pt x="85" y="275"/>
                    </a:cubicBezTo>
                    <a:cubicBezTo>
                      <a:pt x="85" y="275"/>
                      <a:pt x="84" y="275"/>
                      <a:pt x="84" y="274"/>
                    </a:cubicBezTo>
                    <a:cubicBezTo>
                      <a:pt x="84" y="274"/>
                      <a:pt x="84" y="274"/>
                      <a:pt x="84" y="274"/>
                    </a:cubicBezTo>
                    <a:cubicBezTo>
                      <a:pt x="84" y="273"/>
                      <a:pt x="83" y="273"/>
                      <a:pt x="83" y="273"/>
                    </a:cubicBezTo>
                    <a:cubicBezTo>
                      <a:pt x="83" y="272"/>
                      <a:pt x="83" y="272"/>
                      <a:pt x="82" y="271"/>
                    </a:cubicBezTo>
                    <a:cubicBezTo>
                      <a:pt x="82" y="271"/>
                      <a:pt x="83" y="271"/>
                      <a:pt x="83" y="270"/>
                    </a:cubicBezTo>
                    <a:cubicBezTo>
                      <a:pt x="83" y="269"/>
                      <a:pt x="84" y="268"/>
                      <a:pt x="84" y="267"/>
                    </a:cubicBezTo>
                    <a:cubicBezTo>
                      <a:pt x="84" y="267"/>
                      <a:pt x="84" y="267"/>
                      <a:pt x="84" y="266"/>
                    </a:cubicBezTo>
                    <a:cubicBezTo>
                      <a:pt x="83" y="266"/>
                      <a:pt x="83" y="266"/>
                      <a:pt x="84" y="266"/>
                    </a:cubicBezTo>
                    <a:cubicBezTo>
                      <a:pt x="84" y="266"/>
                      <a:pt x="84" y="265"/>
                      <a:pt x="84" y="265"/>
                    </a:cubicBezTo>
                    <a:cubicBezTo>
                      <a:pt x="84" y="264"/>
                      <a:pt x="84" y="264"/>
                      <a:pt x="84" y="263"/>
                    </a:cubicBezTo>
                    <a:cubicBezTo>
                      <a:pt x="84" y="263"/>
                      <a:pt x="84" y="260"/>
                      <a:pt x="84" y="259"/>
                    </a:cubicBezTo>
                    <a:cubicBezTo>
                      <a:pt x="84" y="258"/>
                      <a:pt x="84" y="254"/>
                      <a:pt x="84" y="253"/>
                    </a:cubicBezTo>
                    <a:cubicBezTo>
                      <a:pt x="84" y="252"/>
                      <a:pt x="83" y="250"/>
                      <a:pt x="83" y="249"/>
                    </a:cubicBezTo>
                    <a:cubicBezTo>
                      <a:pt x="83" y="249"/>
                      <a:pt x="82" y="244"/>
                      <a:pt x="82" y="242"/>
                    </a:cubicBezTo>
                    <a:cubicBezTo>
                      <a:pt x="81" y="240"/>
                      <a:pt x="81" y="237"/>
                      <a:pt x="81" y="236"/>
                    </a:cubicBezTo>
                    <a:cubicBezTo>
                      <a:pt x="81" y="236"/>
                      <a:pt x="81" y="234"/>
                      <a:pt x="80" y="233"/>
                    </a:cubicBezTo>
                    <a:cubicBezTo>
                      <a:pt x="80" y="232"/>
                      <a:pt x="80" y="228"/>
                      <a:pt x="80" y="227"/>
                    </a:cubicBezTo>
                    <a:cubicBezTo>
                      <a:pt x="80" y="226"/>
                      <a:pt x="79" y="224"/>
                      <a:pt x="79" y="223"/>
                    </a:cubicBezTo>
                    <a:cubicBezTo>
                      <a:pt x="79" y="222"/>
                      <a:pt x="79" y="219"/>
                      <a:pt x="79" y="218"/>
                    </a:cubicBezTo>
                    <a:cubicBezTo>
                      <a:pt x="79" y="218"/>
                      <a:pt x="78" y="216"/>
                      <a:pt x="79" y="215"/>
                    </a:cubicBezTo>
                    <a:cubicBezTo>
                      <a:pt x="79" y="213"/>
                      <a:pt x="79" y="211"/>
                      <a:pt x="79" y="210"/>
                    </a:cubicBezTo>
                    <a:cubicBezTo>
                      <a:pt x="78" y="208"/>
                      <a:pt x="78" y="205"/>
                      <a:pt x="78" y="205"/>
                    </a:cubicBezTo>
                    <a:cubicBezTo>
                      <a:pt x="78" y="204"/>
                      <a:pt x="78" y="201"/>
                      <a:pt x="78" y="200"/>
                    </a:cubicBezTo>
                    <a:cubicBezTo>
                      <a:pt x="78" y="199"/>
                      <a:pt x="78" y="197"/>
                      <a:pt x="78" y="197"/>
                    </a:cubicBezTo>
                    <a:cubicBezTo>
                      <a:pt x="78" y="196"/>
                      <a:pt x="78" y="194"/>
                      <a:pt x="78" y="193"/>
                    </a:cubicBezTo>
                    <a:cubicBezTo>
                      <a:pt x="78" y="193"/>
                      <a:pt x="78" y="191"/>
                      <a:pt x="78" y="190"/>
                    </a:cubicBezTo>
                    <a:cubicBezTo>
                      <a:pt x="78" y="189"/>
                      <a:pt x="78" y="185"/>
                      <a:pt x="79" y="184"/>
                    </a:cubicBezTo>
                    <a:cubicBezTo>
                      <a:pt x="79" y="182"/>
                      <a:pt x="79" y="180"/>
                      <a:pt x="79" y="178"/>
                    </a:cubicBezTo>
                    <a:cubicBezTo>
                      <a:pt x="79" y="176"/>
                      <a:pt x="79" y="173"/>
                      <a:pt x="79" y="172"/>
                    </a:cubicBezTo>
                    <a:cubicBezTo>
                      <a:pt x="79" y="171"/>
                      <a:pt x="79" y="167"/>
                      <a:pt x="78" y="165"/>
                    </a:cubicBezTo>
                    <a:cubicBezTo>
                      <a:pt x="78" y="164"/>
                      <a:pt x="78" y="161"/>
                      <a:pt x="78" y="160"/>
                    </a:cubicBezTo>
                    <a:cubicBezTo>
                      <a:pt x="78" y="159"/>
                      <a:pt x="78" y="157"/>
                      <a:pt x="78" y="156"/>
                    </a:cubicBezTo>
                    <a:cubicBezTo>
                      <a:pt x="78" y="155"/>
                      <a:pt x="78" y="154"/>
                      <a:pt x="79" y="153"/>
                    </a:cubicBezTo>
                    <a:cubicBezTo>
                      <a:pt x="79" y="152"/>
                      <a:pt x="79" y="149"/>
                      <a:pt x="79" y="148"/>
                    </a:cubicBezTo>
                    <a:cubicBezTo>
                      <a:pt x="79" y="147"/>
                      <a:pt x="78" y="145"/>
                      <a:pt x="78" y="144"/>
                    </a:cubicBezTo>
                    <a:cubicBezTo>
                      <a:pt x="78" y="142"/>
                      <a:pt x="77" y="141"/>
                      <a:pt x="77" y="140"/>
                    </a:cubicBezTo>
                    <a:cubicBezTo>
                      <a:pt x="77" y="139"/>
                      <a:pt x="77" y="137"/>
                      <a:pt x="77" y="137"/>
                    </a:cubicBezTo>
                    <a:cubicBezTo>
                      <a:pt x="77" y="136"/>
                      <a:pt x="76" y="133"/>
                      <a:pt x="76" y="132"/>
                    </a:cubicBezTo>
                    <a:cubicBezTo>
                      <a:pt x="76" y="132"/>
                      <a:pt x="76" y="131"/>
                      <a:pt x="76" y="131"/>
                    </a:cubicBezTo>
                    <a:cubicBezTo>
                      <a:pt x="75" y="130"/>
                      <a:pt x="75" y="129"/>
                      <a:pt x="75" y="129"/>
                    </a:cubicBezTo>
                    <a:cubicBezTo>
                      <a:pt x="75" y="129"/>
                      <a:pt x="75" y="128"/>
                      <a:pt x="75" y="128"/>
                    </a:cubicBezTo>
                    <a:cubicBezTo>
                      <a:pt x="75" y="128"/>
                      <a:pt x="74" y="127"/>
                      <a:pt x="74" y="126"/>
                    </a:cubicBezTo>
                    <a:cubicBezTo>
                      <a:pt x="74" y="125"/>
                      <a:pt x="74" y="125"/>
                      <a:pt x="74" y="124"/>
                    </a:cubicBezTo>
                    <a:cubicBezTo>
                      <a:pt x="73" y="124"/>
                      <a:pt x="73" y="123"/>
                      <a:pt x="73" y="123"/>
                    </a:cubicBezTo>
                    <a:cubicBezTo>
                      <a:pt x="74" y="122"/>
                      <a:pt x="73" y="122"/>
                      <a:pt x="73" y="121"/>
                    </a:cubicBezTo>
                    <a:cubicBezTo>
                      <a:pt x="73" y="121"/>
                      <a:pt x="73" y="121"/>
                      <a:pt x="73" y="121"/>
                    </a:cubicBezTo>
                    <a:cubicBezTo>
                      <a:pt x="73" y="120"/>
                      <a:pt x="73" y="120"/>
                      <a:pt x="73" y="120"/>
                    </a:cubicBezTo>
                    <a:cubicBezTo>
                      <a:pt x="72" y="119"/>
                      <a:pt x="72" y="119"/>
                      <a:pt x="72" y="118"/>
                    </a:cubicBezTo>
                    <a:cubicBezTo>
                      <a:pt x="72" y="118"/>
                      <a:pt x="72" y="118"/>
                      <a:pt x="72" y="118"/>
                    </a:cubicBezTo>
                    <a:cubicBezTo>
                      <a:pt x="72" y="118"/>
                      <a:pt x="72" y="117"/>
                      <a:pt x="72" y="117"/>
                    </a:cubicBezTo>
                    <a:cubicBezTo>
                      <a:pt x="72" y="116"/>
                      <a:pt x="72" y="116"/>
                      <a:pt x="72" y="115"/>
                    </a:cubicBezTo>
                    <a:cubicBezTo>
                      <a:pt x="72" y="114"/>
                      <a:pt x="72" y="114"/>
                      <a:pt x="72" y="113"/>
                    </a:cubicBezTo>
                    <a:cubicBezTo>
                      <a:pt x="72" y="113"/>
                      <a:pt x="72" y="113"/>
                      <a:pt x="72" y="113"/>
                    </a:cubicBezTo>
                    <a:cubicBezTo>
                      <a:pt x="72" y="113"/>
                      <a:pt x="73" y="113"/>
                      <a:pt x="73" y="112"/>
                    </a:cubicBezTo>
                    <a:cubicBezTo>
                      <a:pt x="74" y="112"/>
                      <a:pt x="75" y="111"/>
                      <a:pt x="75" y="110"/>
                    </a:cubicBezTo>
                    <a:cubicBezTo>
                      <a:pt x="76" y="110"/>
                      <a:pt x="76" y="109"/>
                      <a:pt x="76" y="109"/>
                    </a:cubicBezTo>
                    <a:cubicBezTo>
                      <a:pt x="77" y="109"/>
                      <a:pt x="77" y="108"/>
                      <a:pt x="77" y="107"/>
                    </a:cubicBezTo>
                    <a:cubicBezTo>
                      <a:pt x="77" y="107"/>
                      <a:pt x="77" y="106"/>
                      <a:pt x="77" y="105"/>
                    </a:cubicBezTo>
                    <a:cubicBezTo>
                      <a:pt x="77" y="105"/>
                      <a:pt x="77" y="105"/>
                      <a:pt x="77" y="105"/>
                    </a:cubicBezTo>
                    <a:cubicBezTo>
                      <a:pt x="77" y="104"/>
                      <a:pt x="77" y="104"/>
                      <a:pt x="77" y="104"/>
                    </a:cubicBezTo>
                    <a:cubicBezTo>
                      <a:pt x="78" y="103"/>
                      <a:pt x="78" y="102"/>
                      <a:pt x="78" y="102"/>
                    </a:cubicBezTo>
                    <a:cubicBezTo>
                      <a:pt x="78" y="101"/>
                      <a:pt x="78" y="100"/>
                      <a:pt x="78" y="100"/>
                    </a:cubicBezTo>
                    <a:cubicBezTo>
                      <a:pt x="78" y="100"/>
                      <a:pt x="78" y="99"/>
                      <a:pt x="77" y="99"/>
                    </a:cubicBezTo>
                    <a:cubicBezTo>
                      <a:pt x="77" y="98"/>
                      <a:pt x="77" y="98"/>
                      <a:pt x="77" y="98"/>
                    </a:cubicBezTo>
                    <a:cubicBezTo>
                      <a:pt x="78" y="98"/>
                      <a:pt x="78" y="98"/>
                      <a:pt x="78" y="97"/>
                    </a:cubicBezTo>
                    <a:cubicBezTo>
                      <a:pt x="79" y="97"/>
                      <a:pt x="79" y="96"/>
                      <a:pt x="80" y="95"/>
                    </a:cubicBezTo>
                    <a:cubicBezTo>
                      <a:pt x="80" y="95"/>
                      <a:pt x="80" y="95"/>
                      <a:pt x="80" y="95"/>
                    </a:cubicBezTo>
                    <a:cubicBezTo>
                      <a:pt x="80" y="95"/>
                      <a:pt x="81" y="93"/>
                      <a:pt x="81" y="93"/>
                    </a:cubicBezTo>
                    <a:cubicBezTo>
                      <a:pt x="81" y="93"/>
                      <a:pt x="82" y="92"/>
                      <a:pt x="82" y="92"/>
                    </a:cubicBezTo>
                    <a:cubicBezTo>
                      <a:pt x="82" y="92"/>
                      <a:pt x="82" y="91"/>
                      <a:pt x="82" y="91"/>
                    </a:cubicBezTo>
                    <a:cubicBezTo>
                      <a:pt x="82" y="90"/>
                      <a:pt x="83" y="89"/>
                      <a:pt x="83" y="88"/>
                    </a:cubicBezTo>
                    <a:cubicBezTo>
                      <a:pt x="83" y="88"/>
                      <a:pt x="83" y="86"/>
                      <a:pt x="83" y="85"/>
                    </a:cubicBezTo>
                    <a:cubicBezTo>
                      <a:pt x="84" y="84"/>
                      <a:pt x="84" y="81"/>
                      <a:pt x="85" y="80"/>
                    </a:cubicBezTo>
                    <a:cubicBezTo>
                      <a:pt x="85" y="78"/>
                      <a:pt x="85" y="77"/>
                      <a:pt x="85" y="76"/>
                    </a:cubicBezTo>
                    <a:cubicBezTo>
                      <a:pt x="85" y="74"/>
                      <a:pt x="85" y="71"/>
                      <a:pt x="85" y="70"/>
                    </a:cubicBezTo>
                    <a:cubicBezTo>
                      <a:pt x="85" y="69"/>
                      <a:pt x="85" y="68"/>
                      <a:pt x="86" y="68"/>
                    </a:cubicBezTo>
                    <a:cubicBezTo>
                      <a:pt x="86" y="68"/>
                      <a:pt x="86" y="67"/>
                      <a:pt x="85" y="67"/>
                    </a:cubicBezTo>
                    <a:cubicBezTo>
                      <a:pt x="85" y="66"/>
                      <a:pt x="85" y="65"/>
                      <a:pt x="85" y="65"/>
                    </a:cubicBezTo>
                    <a:cubicBezTo>
                      <a:pt x="85" y="64"/>
                      <a:pt x="83" y="61"/>
                      <a:pt x="83" y="60"/>
                    </a:cubicBezTo>
                    <a:cubicBezTo>
                      <a:pt x="83" y="60"/>
                      <a:pt x="82" y="58"/>
                      <a:pt x="82" y="57"/>
                    </a:cubicBezTo>
                    <a:cubicBezTo>
                      <a:pt x="82" y="57"/>
                      <a:pt x="82" y="57"/>
                      <a:pt x="82" y="57"/>
                    </a:cubicBezTo>
                    <a:cubicBezTo>
                      <a:pt x="82" y="56"/>
                      <a:pt x="82" y="56"/>
                      <a:pt x="82" y="55"/>
                    </a:cubicBezTo>
                    <a:cubicBezTo>
                      <a:pt x="82" y="55"/>
                      <a:pt x="81" y="54"/>
                      <a:pt x="81" y="54"/>
                    </a:cubicBezTo>
                    <a:cubicBezTo>
                      <a:pt x="81" y="53"/>
                      <a:pt x="80" y="53"/>
                      <a:pt x="80" y="52"/>
                    </a:cubicBezTo>
                    <a:cubicBezTo>
                      <a:pt x="80" y="52"/>
                      <a:pt x="80" y="52"/>
                      <a:pt x="79" y="51"/>
                    </a:cubicBezTo>
                    <a:cubicBezTo>
                      <a:pt x="79" y="51"/>
                      <a:pt x="79" y="51"/>
                      <a:pt x="79" y="50"/>
                    </a:cubicBezTo>
                    <a:cubicBezTo>
                      <a:pt x="79" y="50"/>
                      <a:pt x="78" y="49"/>
                      <a:pt x="78" y="49"/>
                    </a:cubicBezTo>
                    <a:cubicBezTo>
                      <a:pt x="77" y="48"/>
                      <a:pt x="77" y="48"/>
                      <a:pt x="77" y="48"/>
                    </a:cubicBezTo>
                    <a:cubicBezTo>
                      <a:pt x="77" y="48"/>
                      <a:pt x="76" y="48"/>
                      <a:pt x="76" y="47"/>
                    </a:cubicBezTo>
                    <a:cubicBezTo>
                      <a:pt x="75" y="47"/>
                      <a:pt x="75" y="47"/>
                      <a:pt x="75" y="47"/>
                    </a:cubicBezTo>
                    <a:cubicBezTo>
                      <a:pt x="75" y="46"/>
                      <a:pt x="74" y="46"/>
                      <a:pt x="74" y="46"/>
                    </a:cubicBezTo>
                    <a:cubicBezTo>
                      <a:pt x="73" y="46"/>
                      <a:pt x="72" y="45"/>
                      <a:pt x="70" y="44"/>
                    </a:cubicBezTo>
                    <a:cubicBezTo>
                      <a:pt x="69" y="43"/>
                      <a:pt x="67" y="42"/>
                      <a:pt x="66" y="42"/>
                    </a:cubicBezTo>
                    <a:cubicBezTo>
                      <a:pt x="65" y="41"/>
                      <a:pt x="63" y="41"/>
                      <a:pt x="63" y="40"/>
                    </a:cubicBezTo>
                    <a:cubicBezTo>
                      <a:pt x="62" y="40"/>
                      <a:pt x="61" y="39"/>
                      <a:pt x="60" y="39"/>
                    </a:cubicBezTo>
                    <a:cubicBezTo>
                      <a:pt x="60" y="39"/>
                      <a:pt x="59" y="39"/>
                      <a:pt x="59" y="39"/>
                    </a:cubicBezTo>
                    <a:cubicBezTo>
                      <a:pt x="58" y="39"/>
                      <a:pt x="58" y="38"/>
                      <a:pt x="57" y="38"/>
                    </a:cubicBezTo>
                    <a:cubicBezTo>
                      <a:pt x="57" y="38"/>
                      <a:pt x="57" y="38"/>
                      <a:pt x="57" y="38"/>
                    </a:cubicBezTo>
                    <a:cubicBezTo>
                      <a:pt x="57" y="38"/>
                      <a:pt x="56" y="37"/>
                      <a:pt x="56" y="37"/>
                    </a:cubicBezTo>
                    <a:cubicBezTo>
                      <a:pt x="56" y="37"/>
                      <a:pt x="55" y="35"/>
                      <a:pt x="55" y="34"/>
                    </a:cubicBezTo>
                    <a:cubicBezTo>
                      <a:pt x="55" y="34"/>
                      <a:pt x="54" y="32"/>
                      <a:pt x="54" y="32"/>
                    </a:cubicBezTo>
                    <a:cubicBezTo>
                      <a:pt x="54" y="32"/>
                      <a:pt x="54" y="32"/>
                      <a:pt x="54" y="31"/>
                    </a:cubicBezTo>
                    <a:cubicBezTo>
                      <a:pt x="54" y="31"/>
                      <a:pt x="54" y="29"/>
                      <a:pt x="54" y="29"/>
                    </a:cubicBezTo>
                    <a:cubicBezTo>
                      <a:pt x="54" y="28"/>
                      <a:pt x="54" y="28"/>
                      <a:pt x="54" y="27"/>
                    </a:cubicBezTo>
                    <a:cubicBezTo>
                      <a:pt x="54" y="27"/>
                      <a:pt x="54" y="25"/>
                      <a:pt x="54" y="25"/>
                    </a:cubicBezTo>
                    <a:cubicBezTo>
                      <a:pt x="54" y="24"/>
                      <a:pt x="54" y="24"/>
                      <a:pt x="55" y="24"/>
                    </a:cubicBezTo>
                    <a:cubicBezTo>
                      <a:pt x="55" y="24"/>
                      <a:pt x="55" y="24"/>
                      <a:pt x="56" y="24"/>
                    </a:cubicBezTo>
                    <a:cubicBezTo>
                      <a:pt x="56" y="23"/>
                      <a:pt x="56" y="23"/>
                      <a:pt x="57" y="22"/>
                    </a:cubicBezTo>
                    <a:cubicBezTo>
                      <a:pt x="57" y="22"/>
                      <a:pt x="57" y="21"/>
                      <a:pt x="57" y="20"/>
                    </a:cubicBezTo>
                    <a:cubicBezTo>
                      <a:pt x="57" y="20"/>
                      <a:pt x="57" y="18"/>
                      <a:pt x="57" y="18"/>
                    </a:cubicBezTo>
                    <a:cubicBezTo>
                      <a:pt x="57" y="17"/>
                      <a:pt x="57" y="16"/>
                      <a:pt x="57" y="16"/>
                    </a:cubicBezTo>
                    <a:cubicBezTo>
                      <a:pt x="57" y="15"/>
                      <a:pt x="56" y="15"/>
                      <a:pt x="56" y="15"/>
                    </a:cubicBezTo>
                    <a:cubicBezTo>
                      <a:pt x="56" y="15"/>
                      <a:pt x="56" y="15"/>
                      <a:pt x="55" y="15"/>
                    </a:cubicBezTo>
                    <a:cubicBezTo>
                      <a:pt x="55" y="15"/>
                      <a:pt x="55" y="14"/>
                      <a:pt x="55" y="14"/>
                    </a:cubicBezTo>
                    <a:cubicBezTo>
                      <a:pt x="55" y="13"/>
                      <a:pt x="55" y="13"/>
                      <a:pt x="55" y="10"/>
                    </a:cubicBezTo>
                    <a:cubicBezTo>
                      <a:pt x="54" y="7"/>
                      <a:pt x="52" y="5"/>
                      <a:pt x="51" y="3"/>
                    </a:cubicBezTo>
                    <a:cubicBezTo>
                      <a:pt x="49" y="2"/>
                      <a:pt x="46" y="1"/>
                      <a:pt x="45" y="0"/>
                    </a:cubicBezTo>
                    <a:cubicBezTo>
                      <a:pt x="43" y="0"/>
                      <a:pt x="39" y="1"/>
                      <a:pt x="38" y="2"/>
                    </a:cubicBezTo>
                    <a:cubicBezTo>
                      <a:pt x="36" y="3"/>
                      <a:pt x="33" y="4"/>
                      <a:pt x="32" y="5"/>
                    </a:cubicBezTo>
                    <a:cubicBezTo>
                      <a:pt x="30" y="6"/>
                      <a:pt x="30" y="8"/>
                      <a:pt x="29" y="10"/>
                    </a:cubicBezTo>
                    <a:cubicBezTo>
                      <a:pt x="29" y="13"/>
                      <a:pt x="30" y="16"/>
                      <a:pt x="30" y="17"/>
                    </a:cubicBezTo>
                    <a:cubicBezTo>
                      <a:pt x="30" y="17"/>
                      <a:pt x="30" y="17"/>
                      <a:pt x="30" y="17"/>
                    </a:cubicBezTo>
                    <a:cubicBezTo>
                      <a:pt x="30" y="17"/>
                      <a:pt x="30" y="17"/>
                      <a:pt x="30" y="18"/>
                    </a:cubicBezTo>
                    <a:cubicBezTo>
                      <a:pt x="29" y="18"/>
                      <a:pt x="29" y="19"/>
                      <a:pt x="29" y="19"/>
                    </a:cubicBezTo>
                    <a:cubicBezTo>
                      <a:pt x="29" y="20"/>
                      <a:pt x="30" y="21"/>
                      <a:pt x="30" y="21"/>
                    </a:cubicBezTo>
                    <a:cubicBezTo>
                      <a:pt x="30" y="22"/>
                      <a:pt x="30" y="22"/>
                      <a:pt x="30" y="23"/>
                    </a:cubicBezTo>
                    <a:cubicBezTo>
                      <a:pt x="30" y="24"/>
                      <a:pt x="31" y="25"/>
                      <a:pt x="31" y="26"/>
                    </a:cubicBezTo>
                    <a:cubicBezTo>
                      <a:pt x="32" y="26"/>
                      <a:pt x="32" y="26"/>
                      <a:pt x="32" y="26"/>
                    </a:cubicBezTo>
                    <a:cubicBezTo>
                      <a:pt x="33" y="27"/>
                      <a:pt x="33" y="27"/>
                      <a:pt x="33" y="27"/>
                    </a:cubicBezTo>
                    <a:cubicBezTo>
                      <a:pt x="33" y="27"/>
                      <a:pt x="33" y="27"/>
                      <a:pt x="33" y="28"/>
                    </a:cubicBezTo>
                    <a:cubicBezTo>
                      <a:pt x="33" y="29"/>
                      <a:pt x="34" y="31"/>
                      <a:pt x="34" y="31"/>
                    </a:cubicBezTo>
                    <a:cubicBezTo>
                      <a:pt x="34" y="31"/>
                      <a:pt x="34" y="32"/>
                      <a:pt x="34" y="32"/>
                    </a:cubicBezTo>
                    <a:cubicBezTo>
                      <a:pt x="34" y="32"/>
                      <a:pt x="34" y="32"/>
                      <a:pt x="34" y="33"/>
                    </a:cubicBezTo>
                    <a:cubicBezTo>
                      <a:pt x="34" y="33"/>
                      <a:pt x="34" y="33"/>
                      <a:pt x="34" y="34"/>
                    </a:cubicBezTo>
                    <a:cubicBezTo>
                      <a:pt x="34" y="34"/>
                      <a:pt x="34" y="34"/>
                      <a:pt x="34" y="34"/>
                    </a:cubicBezTo>
                    <a:cubicBezTo>
                      <a:pt x="34" y="34"/>
                      <a:pt x="34" y="35"/>
                      <a:pt x="34" y="35"/>
                    </a:cubicBezTo>
                    <a:cubicBezTo>
                      <a:pt x="33" y="36"/>
                      <a:pt x="33" y="36"/>
                      <a:pt x="33" y="36"/>
                    </a:cubicBezTo>
                    <a:cubicBezTo>
                      <a:pt x="33" y="37"/>
                      <a:pt x="32" y="38"/>
                      <a:pt x="32" y="38"/>
                    </a:cubicBezTo>
                    <a:cubicBezTo>
                      <a:pt x="32" y="39"/>
                      <a:pt x="32" y="39"/>
                      <a:pt x="32" y="39"/>
                    </a:cubicBezTo>
                    <a:cubicBezTo>
                      <a:pt x="31" y="39"/>
                      <a:pt x="31" y="39"/>
                      <a:pt x="30" y="39"/>
                    </a:cubicBezTo>
                    <a:cubicBezTo>
                      <a:pt x="30" y="39"/>
                      <a:pt x="29" y="40"/>
                      <a:pt x="29" y="40"/>
                    </a:cubicBezTo>
                    <a:cubicBezTo>
                      <a:pt x="28" y="40"/>
                      <a:pt x="28" y="40"/>
                      <a:pt x="28" y="41"/>
                    </a:cubicBezTo>
                    <a:cubicBezTo>
                      <a:pt x="27" y="41"/>
                      <a:pt x="26" y="42"/>
                      <a:pt x="26" y="42"/>
                    </a:cubicBezTo>
                    <a:cubicBezTo>
                      <a:pt x="26" y="42"/>
                      <a:pt x="25" y="42"/>
                      <a:pt x="25" y="43"/>
                    </a:cubicBezTo>
                    <a:cubicBezTo>
                      <a:pt x="25" y="43"/>
                      <a:pt x="24" y="43"/>
                      <a:pt x="24" y="43"/>
                    </a:cubicBezTo>
                    <a:cubicBezTo>
                      <a:pt x="23" y="43"/>
                      <a:pt x="23" y="44"/>
                      <a:pt x="22" y="44"/>
                    </a:cubicBezTo>
                    <a:cubicBezTo>
                      <a:pt x="22" y="44"/>
                      <a:pt x="21" y="45"/>
                      <a:pt x="21" y="45"/>
                    </a:cubicBezTo>
                    <a:cubicBezTo>
                      <a:pt x="21" y="45"/>
                      <a:pt x="20" y="45"/>
                      <a:pt x="19" y="46"/>
                    </a:cubicBezTo>
                    <a:cubicBezTo>
                      <a:pt x="19" y="46"/>
                      <a:pt x="18" y="47"/>
                      <a:pt x="18" y="47"/>
                    </a:cubicBezTo>
                    <a:cubicBezTo>
                      <a:pt x="18" y="47"/>
                      <a:pt x="17" y="48"/>
                      <a:pt x="17" y="48"/>
                    </a:cubicBezTo>
                    <a:cubicBezTo>
                      <a:pt x="17" y="48"/>
                      <a:pt x="17" y="48"/>
                      <a:pt x="17" y="48"/>
                    </a:cubicBezTo>
                    <a:cubicBezTo>
                      <a:pt x="17" y="48"/>
                      <a:pt x="16" y="49"/>
                      <a:pt x="16" y="49"/>
                    </a:cubicBezTo>
                    <a:cubicBezTo>
                      <a:pt x="16" y="49"/>
                      <a:pt x="15" y="50"/>
                      <a:pt x="15" y="50"/>
                    </a:cubicBezTo>
                    <a:cubicBezTo>
                      <a:pt x="15" y="50"/>
                      <a:pt x="15" y="50"/>
                      <a:pt x="15" y="50"/>
                    </a:cubicBezTo>
                    <a:cubicBezTo>
                      <a:pt x="15" y="50"/>
                      <a:pt x="14" y="51"/>
                      <a:pt x="14" y="51"/>
                    </a:cubicBezTo>
                    <a:cubicBezTo>
                      <a:pt x="14" y="51"/>
                      <a:pt x="14" y="51"/>
                      <a:pt x="13" y="51"/>
                    </a:cubicBezTo>
                    <a:cubicBezTo>
                      <a:pt x="13" y="52"/>
                      <a:pt x="13" y="52"/>
                      <a:pt x="12" y="52"/>
                    </a:cubicBezTo>
                    <a:cubicBezTo>
                      <a:pt x="12" y="53"/>
                      <a:pt x="12" y="53"/>
                      <a:pt x="12" y="53"/>
                    </a:cubicBezTo>
                    <a:cubicBezTo>
                      <a:pt x="12" y="53"/>
                      <a:pt x="12" y="53"/>
                      <a:pt x="11" y="54"/>
                    </a:cubicBezTo>
                    <a:cubicBezTo>
                      <a:pt x="11" y="54"/>
                      <a:pt x="11" y="55"/>
                      <a:pt x="11" y="55"/>
                    </a:cubicBezTo>
                    <a:cubicBezTo>
                      <a:pt x="11" y="55"/>
                      <a:pt x="11" y="55"/>
                      <a:pt x="10" y="56"/>
                    </a:cubicBezTo>
                    <a:cubicBezTo>
                      <a:pt x="10" y="56"/>
                      <a:pt x="9" y="58"/>
                      <a:pt x="9" y="58"/>
                    </a:cubicBezTo>
                    <a:cubicBezTo>
                      <a:pt x="9" y="59"/>
                      <a:pt x="9" y="59"/>
                      <a:pt x="9" y="59"/>
                    </a:cubicBezTo>
                    <a:cubicBezTo>
                      <a:pt x="9" y="59"/>
                      <a:pt x="8" y="60"/>
                      <a:pt x="8" y="61"/>
                    </a:cubicBezTo>
                    <a:cubicBezTo>
                      <a:pt x="8" y="61"/>
                      <a:pt x="7" y="63"/>
                      <a:pt x="7" y="63"/>
                    </a:cubicBezTo>
                    <a:cubicBezTo>
                      <a:pt x="7" y="64"/>
                      <a:pt x="7" y="64"/>
                      <a:pt x="7" y="65"/>
                    </a:cubicBezTo>
                    <a:cubicBezTo>
                      <a:pt x="7" y="65"/>
                      <a:pt x="7" y="66"/>
                      <a:pt x="7" y="66"/>
                    </a:cubicBezTo>
                    <a:cubicBezTo>
                      <a:pt x="7" y="67"/>
                      <a:pt x="7" y="70"/>
                      <a:pt x="6" y="70"/>
                    </a:cubicBezTo>
                    <a:cubicBezTo>
                      <a:pt x="6" y="71"/>
                      <a:pt x="6" y="74"/>
                      <a:pt x="6" y="75"/>
                    </a:cubicBezTo>
                    <a:cubicBezTo>
                      <a:pt x="6" y="75"/>
                      <a:pt x="6" y="78"/>
                      <a:pt x="6" y="78"/>
                    </a:cubicBezTo>
                    <a:cubicBezTo>
                      <a:pt x="6" y="79"/>
                      <a:pt x="6" y="80"/>
                      <a:pt x="6" y="81"/>
                    </a:cubicBezTo>
                    <a:cubicBezTo>
                      <a:pt x="6" y="82"/>
                      <a:pt x="6" y="84"/>
                      <a:pt x="6" y="85"/>
                    </a:cubicBezTo>
                    <a:cubicBezTo>
                      <a:pt x="6" y="86"/>
                      <a:pt x="7" y="90"/>
                      <a:pt x="7" y="90"/>
                    </a:cubicBezTo>
                    <a:cubicBezTo>
                      <a:pt x="7" y="91"/>
                      <a:pt x="7" y="93"/>
                      <a:pt x="7" y="94"/>
                    </a:cubicBezTo>
                    <a:cubicBezTo>
                      <a:pt x="7" y="95"/>
                      <a:pt x="7" y="95"/>
                      <a:pt x="7" y="96"/>
                    </a:cubicBezTo>
                    <a:cubicBezTo>
                      <a:pt x="7" y="96"/>
                      <a:pt x="7" y="96"/>
                      <a:pt x="8" y="96"/>
                    </a:cubicBezTo>
                    <a:cubicBezTo>
                      <a:pt x="8" y="97"/>
                      <a:pt x="8" y="97"/>
                      <a:pt x="9" y="98"/>
                    </a:cubicBezTo>
                    <a:cubicBezTo>
                      <a:pt x="9" y="98"/>
                      <a:pt x="9" y="98"/>
                      <a:pt x="9" y="98"/>
                    </a:cubicBezTo>
                    <a:cubicBezTo>
                      <a:pt x="9" y="99"/>
                      <a:pt x="9" y="99"/>
                      <a:pt x="10" y="99"/>
                    </a:cubicBezTo>
                    <a:cubicBezTo>
                      <a:pt x="10" y="99"/>
                      <a:pt x="10" y="99"/>
                      <a:pt x="10" y="99"/>
                    </a:cubicBezTo>
                    <a:cubicBezTo>
                      <a:pt x="10" y="100"/>
                      <a:pt x="10" y="100"/>
                      <a:pt x="11" y="100"/>
                    </a:cubicBezTo>
                    <a:cubicBezTo>
                      <a:pt x="11" y="100"/>
                      <a:pt x="11" y="101"/>
                      <a:pt x="11" y="101"/>
                    </a:cubicBezTo>
                    <a:cubicBezTo>
                      <a:pt x="12" y="101"/>
                      <a:pt x="12" y="101"/>
                      <a:pt x="12" y="101"/>
                    </a:cubicBezTo>
                    <a:cubicBezTo>
                      <a:pt x="12" y="101"/>
                      <a:pt x="13" y="101"/>
                      <a:pt x="14" y="101"/>
                    </a:cubicBezTo>
                    <a:cubicBezTo>
                      <a:pt x="14" y="101"/>
                      <a:pt x="16" y="101"/>
                      <a:pt x="16" y="101"/>
                    </a:cubicBezTo>
                    <a:cubicBezTo>
                      <a:pt x="17" y="101"/>
                      <a:pt x="18" y="101"/>
                      <a:pt x="19" y="101"/>
                    </a:cubicBezTo>
                    <a:cubicBezTo>
                      <a:pt x="19" y="101"/>
                      <a:pt x="19" y="101"/>
                      <a:pt x="19" y="102"/>
                    </a:cubicBezTo>
                    <a:cubicBezTo>
                      <a:pt x="19" y="102"/>
                      <a:pt x="19" y="104"/>
                      <a:pt x="19" y="105"/>
                    </a:cubicBezTo>
                    <a:cubicBezTo>
                      <a:pt x="19" y="105"/>
                      <a:pt x="19" y="107"/>
                      <a:pt x="19" y="108"/>
                    </a:cubicBezTo>
                    <a:cubicBezTo>
                      <a:pt x="19" y="109"/>
                      <a:pt x="19" y="111"/>
                      <a:pt x="19" y="111"/>
                    </a:cubicBezTo>
                    <a:cubicBezTo>
                      <a:pt x="19" y="111"/>
                      <a:pt x="19" y="112"/>
                      <a:pt x="19" y="112"/>
                    </a:cubicBezTo>
                    <a:cubicBezTo>
                      <a:pt x="19" y="112"/>
                      <a:pt x="20" y="112"/>
                      <a:pt x="20" y="112"/>
                    </a:cubicBezTo>
                    <a:cubicBezTo>
                      <a:pt x="20" y="113"/>
                      <a:pt x="20" y="113"/>
                      <a:pt x="20" y="113"/>
                    </a:cubicBezTo>
                    <a:cubicBezTo>
                      <a:pt x="20" y="113"/>
                      <a:pt x="20" y="113"/>
                      <a:pt x="20" y="113"/>
                    </a:cubicBezTo>
                    <a:cubicBezTo>
                      <a:pt x="20" y="113"/>
                      <a:pt x="20" y="113"/>
                      <a:pt x="20" y="114"/>
                    </a:cubicBezTo>
                    <a:cubicBezTo>
                      <a:pt x="20" y="114"/>
                      <a:pt x="19" y="115"/>
                      <a:pt x="19" y="115"/>
                    </a:cubicBezTo>
                    <a:cubicBezTo>
                      <a:pt x="19" y="116"/>
                      <a:pt x="19" y="116"/>
                      <a:pt x="19" y="117"/>
                    </a:cubicBezTo>
                    <a:cubicBezTo>
                      <a:pt x="19" y="117"/>
                      <a:pt x="19" y="118"/>
                      <a:pt x="19" y="119"/>
                    </a:cubicBezTo>
                    <a:cubicBezTo>
                      <a:pt x="19" y="119"/>
                      <a:pt x="19" y="119"/>
                      <a:pt x="19" y="120"/>
                    </a:cubicBezTo>
                    <a:cubicBezTo>
                      <a:pt x="20" y="120"/>
                      <a:pt x="20" y="120"/>
                      <a:pt x="20" y="120"/>
                    </a:cubicBezTo>
                    <a:cubicBezTo>
                      <a:pt x="20" y="120"/>
                      <a:pt x="19" y="120"/>
                      <a:pt x="19" y="121"/>
                    </a:cubicBezTo>
                    <a:cubicBezTo>
                      <a:pt x="19" y="122"/>
                      <a:pt x="19" y="123"/>
                      <a:pt x="19" y="123"/>
                    </a:cubicBezTo>
                    <a:cubicBezTo>
                      <a:pt x="19" y="123"/>
                      <a:pt x="19" y="124"/>
                      <a:pt x="19" y="124"/>
                    </a:cubicBezTo>
                    <a:cubicBezTo>
                      <a:pt x="18" y="125"/>
                      <a:pt x="18" y="125"/>
                      <a:pt x="18" y="125"/>
                    </a:cubicBezTo>
                    <a:cubicBezTo>
                      <a:pt x="18" y="125"/>
                      <a:pt x="18" y="127"/>
                      <a:pt x="18" y="127"/>
                    </a:cubicBezTo>
                    <a:cubicBezTo>
                      <a:pt x="18" y="128"/>
                      <a:pt x="18" y="128"/>
                      <a:pt x="18" y="128"/>
                    </a:cubicBezTo>
                    <a:cubicBezTo>
                      <a:pt x="18" y="129"/>
                      <a:pt x="18" y="129"/>
                      <a:pt x="18" y="130"/>
                    </a:cubicBezTo>
                    <a:cubicBezTo>
                      <a:pt x="17" y="130"/>
                      <a:pt x="17" y="132"/>
                      <a:pt x="17" y="132"/>
                    </a:cubicBezTo>
                    <a:cubicBezTo>
                      <a:pt x="17" y="132"/>
                      <a:pt x="16" y="134"/>
                      <a:pt x="16" y="134"/>
                    </a:cubicBezTo>
                    <a:cubicBezTo>
                      <a:pt x="16" y="135"/>
                      <a:pt x="16" y="135"/>
                      <a:pt x="16" y="136"/>
                    </a:cubicBezTo>
                    <a:cubicBezTo>
                      <a:pt x="16" y="137"/>
                      <a:pt x="16" y="140"/>
                      <a:pt x="16" y="140"/>
                    </a:cubicBezTo>
                    <a:cubicBezTo>
                      <a:pt x="16" y="141"/>
                      <a:pt x="16" y="142"/>
                      <a:pt x="16" y="143"/>
                    </a:cubicBezTo>
                    <a:cubicBezTo>
                      <a:pt x="15" y="144"/>
                      <a:pt x="15" y="146"/>
                      <a:pt x="15" y="147"/>
                    </a:cubicBezTo>
                    <a:cubicBezTo>
                      <a:pt x="15" y="148"/>
                      <a:pt x="15" y="149"/>
                      <a:pt x="15" y="150"/>
                    </a:cubicBezTo>
                    <a:cubicBezTo>
                      <a:pt x="15" y="151"/>
                      <a:pt x="15" y="153"/>
                      <a:pt x="15" y="154"/>
                    </a:cubicBezTo>
                    <a:cubicBezTo>
                      <a:pt x="15" y="155"/>
                      <a:pt x="16" y="156"/>
                      <a:pt x="16" y="157"/>
                    </a:cubicBezTo>
                    <a:cubicBezTo>
                      <a:pt x="16" y="158"/>
                      <a:pt x="16" y="162"/>
                      <a:pt x="16" y="163"/>
                    </a:cubicBezTo>
                    <a:cubicBezTo>
                      <a:pt x="16" y="164"/>
                      <a:pt x="16" y="168"/>
                      <a:pt x="16" y="169"/>
                    </a:cubicBezTo>
                    <a:cubicBezTo>
                      <a:pt x="16" y="170"/>
                      <a:pt x="16" y="172"/>
                      <a:pt x="16" y="174"/>
                    </a:cubicBezTo>
                    <a:cubicBezTo>
                      <a:pt x="17" y="175"/>
                      <a:pt x="17" y="179"/>
                      <a:pt x="17" y="180"/>
                    </a:cubicBezTo>
                    <a:cubicBezTo>
                      <a:pt x="17" y="181"/>
                      <a:pt x="17" y="185"/>
                      <a:pt x="18" y="187"/>
                    </a:cubicBezTo>
                    <a:cubicBezTo>
                      <a:pt x="18" y="188"/>
                      <a:pt x="18" y="190"/>
                      <a:pt x="18" y="191"/>
                    </a:cubicBezTo>
                    <a:cubicBezTo>
                      <a:pt x="18" y="192"/>
                      <a:pt x="18" y="195"/>
                      <a:pt x="19" y="196"/>
                    </a:cubicBezTo>
                    <a:cubicBezTo>
                      <a:pt x="19" y="196"/>
                      <a:pt x="19" y="199"/>
                      <a:pt x="19" y="201"/>
                    </a:cubicBezTo>
                    <a:cubicBezTo>
                      <a:pt x="19" y="203"/>
                      <a:pt x="19" y="206"/>
                      <a:pt x="19" y="207"/>
                    </a:cubicBezTo>
                    <a:cubicBezTo>
                      <a:pt x="19" y="208"/>
                      <a:pt x="19" y="208"/>
                      <a:pt x="19" y="210"/>
                    </a:cubicBezTo>
                    <a:cubicBezTo>
                      <a:pt x="19" y="211"/>
                      <a:pt x="19" y="215"/>
                      <a:pt x="19" y="216"/>
                    </a:cubicBezTo>
                    <a:cubicBezTo>
                      <a:pt x="19" y="217"/>
                      <a:pt x="19" y="223"/>
                      <a:pt x="19" y="224"/>
                    </a:cubicBezTo>
                    <a:cubicBezTo>
                      <a:pt x="19" y="225"/>
                      <a:pt x="19" y="229"/>
                      <a:pt x="19" y="230"/>
                    </a:cubicBezTo>
                    <a:cubicBezTo>
                      <a:pt x="19" y="231"/>
                      <a:pt x="18" y="235"/>
                      <a:pt x="18" y="236"/>
                    </a:cubicBezTo>
                    <a:cubicBezTo>
                      <a:pt x="18" y="236"/>
                      <a:pt x="18" y="237"/>
                      <a:pt x="18" y="238"/>
                    </a:cubicBezTo>
                    <a:cubicBezTo>
                      <a:pt x="18" y="239"/>
                      <a:pt x="18" y="244"/>
                      <a:pt x="18" y="245"/>
                    </a:cubicBezTo>
                    <a:cubicBezTo>
                      <a:pt x="18" y="247"/>
                      <a:pt x="18" y="250"/>
                      <a:pt x="18" y="252"/>
                    </a:cubicBezTo>
                    <a:cubicBezTo>
                      <a:pt x="18" y="253"/>
                      <a:pt x="18" y="257"/>
                      <a:pt x="18" y="258"/>
                    </a:cubicBezTo>
                    <a:cubicBezTo>
                      <a:pt x="18" y="259"/>
                      <a:pt x="18" y="258"/>
                      <a:pt x="18" y="259"/>
                    </a:cubicBezTo>
                    <a:cubicBezTo>
                      <a:pt x="17" y="259"/>
                      <a:pt x="16" y="260"/>
                      <a:pt x="15" y="261"/>
                    </a:cubicBezTo>
                    <a:cubicBezTo>
                      <a:pt x="15" y="262"/>
                      <a:pt x="15" y="263"/>
                      <a:pt x="15" y="264"/>
                    </a:cubicBezTo>
                    <a:cubicBezTo>
                      <a:pt x="15" y="264"/>
                      <a:pt x="15" y="265"/>
                      <a:pt x="15" y="265"/>
                    </a:cubicBezTo>
                    <a:cubicBezTo>
                      <a:pt x="14" y="265"/>
                      <a:pt x="14" y="265"/>
                      <a:pt x="15" y="266"/>
                    </a:cubicBezTo>
                    <a:cubicBezTo>
                      <a:pt x="15" y="267"/>
                      <a:pt x="15" y="268"/>
                      <a:pt x="15" y="268"/>
                    </a:cubicBezTo>
                    <a:cubicBezTo>
                      <a:pt x="15" y="269"/>
                      <a:pt x="15" y="269"/>
                      <a:pt x="15" y="270"/>
                    </a:cubicBezTo>
                    <a:cubicBezTo>
                      <a:pt x="15" y="270"/>
                      <a:pt x="15" y="270"/>
                      <a:pt x="15" y="270"/>
                    </a:cubicBezTo>
                    <a:cubicBezTo>
                      <a:pt x="15" y="270"/>
                      <a:pt x="15" y="270"/>
                      <a:pt x="15" y="271"/>
                    </a:cubicBezTo>
                    <a:cubicBezTo>
                      <a:pt x="14" y="271"/>
                      <a:pt x="14" y="271"/>
                      <a:pt x="14" y="271"/>
                    </a:cubicBezTo>
                    <a:cubicBezTo>
                      <a:pt x="14" y="272"/>
                      <a:pt x="14" y="272"/>
                      <a:pt x="14" y="272"/>
                    </a:cubicBezTo>
                    <a:cubicBezTo>
                      <a:pt x="14" y="272"/>
                      <a:pt x="13" y="273"/>
                      <a:pt x="13" y="273"/>
                    </a:cubicBezTo>
                    <a:cubicBezTo>
                      <a:pt x="13" y="273"/>
                      <a:pt x="12" y="274"/>
                      <a:pt x="12" y="274"/>
                    </a:cubicBezTo>
                    <a:cubicBezTo>
                      <a:pt x="12" y="274"/>
                      <a:pt x="11" y="275"/>
                      <a:pt x="11" y="275"/>
                    </a:cubicBezTo>
                    <a:cubicBezTo>
                      <a:pt x="10" y="275"/>
                      <a:pt x="10" y="275"/>
                      <a:pt x="9" y="275"/>
                    </a:cubicBezTo>
                    <a:cubicBezTo>
                      <a:pt x="9" y="275"/>
                      <a:pt x="8" y="275"/>
                      <a:pt x="8" y="276"/>
                    </a:cubicBezTo>
                    <a:cubicBezTo>
                      <a:pt x="7" y="276"/>
                      <a:pt x="7" y="276"/>
                      <a:pt x="6" y="276"/>
                    </a:cubicBezTo>
                    <a:cubicBezTo>
                      <a:pt x="5" y="276"/>
                      <a:pt x="5" y="277"/>
                      <a:pt x="4" y="277"/>
                    </a:cubicBezTo>
                    <a:cubicBezTo>
                      <a:pt x="3" y="278"/>
                      <a:pt x="2" y="279"/>
                      <a:pt x="2" y="279"/>
                    </a:cubicBezTo>
                    <a:cubicBezTo>
                      <a:pt x="1" y="280"/>
                      <a:pt x="1" y="281"/>
                      <a:pt x="1" y="281"/>
                    </a:cubicBezTo>
                    <a:cubicBezTo>
                      <a:pt x="2" y="281"/>
                      <a:pt x="1" y="281"/>
                      <a:pt x="1" y="281"/>
                    </a:cubicBezTo>
                    <a:cubicBezTo>
                      <a:pt x="1" y="281"/>
                      <a:pt x="1" y="281"/>
                      <a:pt x="1" y="281"/>
                    </a:cubicBezTo>
                    <a:cubicBezTo>
                      <a:pt x="1" y="281"/>
                      <a:pt x="1" y="281"/>
                      <a:pt x="1" y="281"/>
                    </a:cubicBezTo>
                    <a:cubicBezTo>
                      <a:pt x="1" y="281"/>
                      <a:pt x="0" y="281"/>
                      <a:pt x="0" y="282"/>
                    </a:cubicBezTo>
                    <a:cubicBezTo>
                      <a:pt x="0" y="282"/>
                      <a:pt x="0" y="282"/>
                      <a:pt x="0" y="283"/>
                    </a:cubicBezTo>
                    <a:cubicBezTo>
                      <a:pt x="1" y="283"/>
                      <a:pt x="1" y="283"/>
                      <a:pt x="2" y="283"/>
                    </a:cubicBezTo>
                    <a:cubicBezTo>
                      <a:pt x="3" y="283"/>
                      <a:pt x="5" y="283"/>
                      <a:pt x="7" y="284"/>
                    </a:cubicBezTo>
                    <a:cubicBezTo>
                      <a:pt x="10" y="284"/>
                      <a:pt x="13" y="284"/>
                      <a:pt x="15" y="284"/>
                    </a:cubicBezTo>
                    <a:cubicBezTo>
                      <a:pt x="16" y="284"/>
                      <a:pt x="20" y="284"/>
                      <a:pt x="21" y="283"/>
                    </a:cubicBezTo>
                    <a:cubicBezTo>
                      <a:pt x="22" y="283"/>
                      <a:pt x="23" y="282"/>
                      <a:pt x="23" y="282"/>
                    </a:cubicBezTo>
                    <a:cubicBezTo>
                      <a:pt x="24" y="281"/>
                      <a:pt x="25" y="280"/>
                      <a:pt x="25" y="280"/>
                    </a:cubicBezTo>
                    <a:cubicBezTo>
                      <a:pt x="25" y="279"/>
                      <a:pt x="25" y="279"/>
                      <a:pt x="25" y="279"/>
                    </a:cubicBezTo>
                    <a:cubicBezTo>
                      <a:pt x="26" y="279"/>
                      <a:pt x="28" y="280"/>
                      <a:pt x="28" y="280"/>
                    </a:cubicBezTo>
                    <a:cubicBezTo>
                      <a:pt x="28" y="280"/>
                      <a:pt x="29" y="281"/>
                      <a:pt x="30" y="280"/>
                    </a:cubicBezTo>
                    <a:cubicBezTo>
                      <a:pt x="31" y="280"/>
                      <a:pt x="32" y="280"/>
                      <a:pt x="33" y="280"/>
                    </a:cubicBezTo>
                    <a:cubicBezTo>
                      <a:pt x="34" y="279"/>
                      <a:pt x="35" y="279"/>
                      <a:pt x="36" y="279"/>
                    </a:cubicBezTo>
                    <a:cubicBezTo>
                      <a:pt x="36" y="278"/>
                      <a:pt x="37" y="278"/>
                      <a:pt x="38" y="277"/>
                    </a:cubicBezTo>
                    <a:cubicBezTo>
                      <a:pt x="38" y="277"/>
                      <a:pt x="38" y="277"/>
                      <a:pt x="38" y="276"/>
                    </a:cubicBezTo>
                    <a:cubicBezTo>
                      <a:pt x="38" y="276"/>
                      <a:pt x="37" y="273"/>
                      <a:pt x="37" y="273"/>
                    </a:cubicBezTo>
                    <a:cubicBezTo>
                      <a:pt x="37" y="272"/>
                      <a:pt x="37" y="272"/>
                      <a:pt x="37" y="272"/>
                    </a:cubicBezTo>
                    <a:cubicBezTo>
                      <a:pt x="36" y="272"/>
                      <a:pt x="37" y="272"/>
                      <a:pt x="37" y="271"/>
                    </a:cubicBezTo>
                    <a:cubicBezTo>
                      <a:pt x="37" y="271"/>
                      <a:pt x="37" y="271"/>
                      <a:pt x="37" y="270"/>
                    </a:cubicBezTo>
                    <a:cubicBezTo>
                      <a:pt x="37" y="270"/>
                      <a:pt x="37" y="269"/>
                      <a:pt x="37" y="268"/>
                    </a:cubicBezTo>
                    <a:cubicBezTo>
                      <a:pt x="37" y="268"/>
                      <a:pt x="37" y="268"/>
                      <a:pt x="36" y="268"/>
                    </a:cubicBezTo>
                    <a:cubicBezTo>
                      <a:pt x="36" y="268"/>
                      <a:pt x="36" y="267"/>
                      <a:pt x="36" y="266"/>
                    </a:cubicBezTo>
                    <a:cubicBezTo>
                      <a:pt x="36" y="266"/>
                      <a:pt x="36" y="265"/>
                      <a:pt x="36" y="265"/>
                    </a:cubicBezTo>
                    <a:cubicBezTo>
                      <a:pt x="36" y="264"/>
                      <a:pt x="36" y="264"/>
                      <a:pt x="37" y="263"/>
                    </a:cubicBezTo>
                    <a:cubicBezTo>
                      <a:pt x="37" y="262"/>
                      <a:pt x="38" y="260"/>
                      <a:pt x="38" y="259"/>
                    </a:cubicBezTo>
                    <a:cubicBezTo>
                      <a:pt x="38" y="258"/>
                      <a:pt x="38" y="258"/>
                      <a:pt x="38" y="257"/>
                    </a:cubicBezTo>
                    <a:cubicBezTo>
                      <a:pt x="39" y="257"/>
                      <a:pt x="39" y="256"/>
                      <a:pt x="39" y="254"/>
                    </a:cubicBezTo>
                    <a:cubicBezTo>
                      <a:pt x="40" y="253"/>
                      <a:pt x="40" y="250"/>
                      <a:pt x="40" y="249"/>
                    </a:cubicBezTo>
                    <a:cubicBezTo>
                      <a:pt x="40" y="247"/>
                      <a:pt x="40" y="245"/>
                      <a:pt x="40" y="243"/>
                    </a:cubicBezTo>
                    <a:cubicBezTo>
                      <a:pt x="40" y="242"/>
                      <a:pt x="40" y="239"/>
                      <a:pt x="40" y="238"/>
                    </a:cubicBezTo>
                    <a:cubicBezTo>
                      <a:pt x="40" y="237"/>
                      <a:pt x="40" y="233"/>
                      <a:pt x="40" y="232"/>
                    </a:cubicBezTo>
                    <a:cubicBezTo>
                      <a:pt x="40" y="230"/>
                      <a:pt x="40" y="227"/>
                      <a:pt x="40" y="226"/>
                    </a:cubicBezTo>
                    <a:cubicBezTo>
                      <a:pt x="40" y="224"/>
                      <a:pt x="41" y="221"/>
                      <a:pt x="41" y="219"/>
                    </a:cubicBezTo>
                    <a:cubicBezTo>
                      <a:pt x="41" y="217"/>
                      <a:pt x="41" y="212"/>
                      <a:pt x="42" y="210"/>
                    </a:cubicBezTo>
                    <a:cubicBezTo>
                      <a:pt x="42" y="209"/>
                      <a:pt x="42" y="202"/>
                      <a:pt x="42" y="200"/>
                    </a:cubicBezTo>
                    <a:cubicBezTo>
                      <a:pt x="43" y="198"/>
                      <a:pt x="43" y="196"/>
                      <a:pt x="43" y="195"/>
                    </a:cubicBezTo>
                    <a:cubicBezTo>
                      <a:pt x="43" y="194"/>
                      <a:pt x="43" y="192"/>
                      <a:pt x="44" y="191"/>
                    </a:cubicBezTo>
                    <a:cubicBezTo>
                      <a:pt x="44" y="190"/>
                      <a:pt x="44" y="187"/>
                      <a:pt x="44" y="186"/>
                    </a:cubicBezTo>
                    <a:cubicBezTo>
                      <a:pt x="44" y="186"/>
                      <a:pt x="44" y="185"/>
                      <a:pt x="45" y="183"/>
                    </a:cubicBezTo>
                    <a:cubicBezTo>
                      <a:pt x="45" y="182"/>
                      <a:pt x="45" y="178"/>
                      <a:pt x="45" y="177"/>
                    </a:cubicBezTo>
                    <a:cubicBezTo>
                      <a:pt x="45" y="176"/>
                      <a:pt x="45" y="175"/>
                      <a:pt x="45" y="174"/>
                    </a:cubicBezTo>
                    <a:cubicBezTo>
                      <a:pt x="45" y="174"/>
                      <a:pt x="45" y="174"/>
                      <a:pt x="46" y="172"/>
                    </a:cubicBezTo>
                    <a:cubicBezTo>
                      <a:pt x="46" y="171"/>
                      <a:pt x="46" y="169"/>
                      <a:pt x="46" y="169"/>
                    </a:cubicBezTo>
                    <a:cubicBezTo>
                      <a:pt x="47" y="168"/>
                      <a:pt x="47" y="168"/>
                      <a:pt x="47" y="169"/>
                    </a:cubicBezTo>
                    <a:cubicBezTo>
                      <a:pt x="47" y="169"/>
                      <a:pt x="47" y="169"/>
                      <a:pt x="48" y="170"/>
                    </a:cubicBezTo>
                    <a:cubicBezTo>
                      <a:pt x="48" y="170"/>
                      <a:pt x="48" y="171"/>
                      <a:pt x="48" y="172"/>
                    </a:cubicBezTo>
                    <a:cubicBezTo>
                      <a:pt x="48" y="173"/>
                      <a:pt x="49" y="173"/>
                      <a:pt x="49" y="175"/>
                    </a:cubicBezTo>
                    <a:cubicBezTo>
                      <a:pt x="50" y="176"/>
                      <a:pt x="50" y="178"/>
                      <a:pt x="50" y="178"/>
                    </a:cubicBezTo>
                    <a:cubicBezTo>
                      <a:pt x="50" y="179"/>
                      <a:pt x="51" y="180"/>
                      <a:pt x="51" y="180"/>
                    </a:cubicBezTo>
                    <a:cubicBezTo>
                      <a:pt x="51" y="181"/>
                      <a:pt x="51" y="184"/>
                      <a:pt x="52" y="185"/>
                    </a:cubicBezTo>
                    <a:cubicBezTo>
                      <a:pt x="52" y="186"/>
                      <a:pt x="52" y="189"/>
                      <a:pt x="53" y="191"/>
                    </a:cubicBezTo>
                    <a:cubicBezTo>
                      <a:pt x="53" y="192"/>
                      <a:pt x="54" y="198"/>
                      <a:pt x="54" y="199"/>
                    </a:cubicBezTo>
                    <a:cubicBezTo>
                      <a:pt x="54" y="200"/>
                      <a:pt x="54" y="202"/>
                      <a:pt x="54" y="204"/>
                    </a:cubicBezTo>
                    <a:cubicBezTo>
                      <a:pt x="55" y="205"/>
                      <a:pt x="55" y="209"/>
                      <a:pt x="55" y="210"/>
                    </a:cubicBezTo>
                    <a:cubicBezTo>
                      <a:pt x="55" y="210"/>
                      <a:pt x="55" y="216"/>
                      <a:pt x="55" y="218"/>
                    </a:cubicBezTo>
                    <a:cubicBezTo>
                      <a:pt x="56" y="220"/>
                      <a:pt x="56" y="221"/>
                      <a:pt x="56" y="222"/>
                    </a:cubicBezTo>
                    <a:cubicBezTo>
                      <a:pt x="56" y="223"/>
                      <a:pt x="56" y="225"/>
                      <a:pt x="56" y="226"/>
                    </a:cubicBezTo>
                    <a:cubicBezTo>
                      <a:pt x="56" y="227"/>
                      <a:pt x="57" y="231"/>
                      <a:pt x="57" y="231"/>
                    </a:cubicBezTo>
                    <a:cubicBezTo>
                      <a:pt x="57" y="232"/>
                      <a:pt x="57" y="238"/>
                      <a:pt x="58" y="239"/>
                    </a:cubicBezTo>
                    <a:cubicBezTo>
                      <a:pt x="58" y="240"/>
                      <a:pt x="58" y="246"/>
                      <a:pt x="58" y="246"/>
                    </a:cubicBezTo>
                    <a:cubicBezTo>
                      <a:pt x="59" y="247"/>
                      <a:pt x="59" y="249"/>
                      <a:pt x="59" y="250"/>
                    </a:cubicBezTo>
                    <a:cubicBezTo>
                      <a:pt x="59" y="251"/>
                      <a:pt x="59" y="251"/>
                      <a:pt x="59" y="252"/>
                    </a:cubicBezTo>
                    <a:cubicBezTo>
                      <a:pt x="59" y="254"/>
                      <a:pt x="59" y="255"/>
                      <a:pt x="59" y="256"/>
                    </a:cubicBezTo>
                    <a:cubicBezTo>
                      <a:pt x="59" y="257"/>
                      <a:pt x="60" y="259"/>
                      <a:pt x="60" y="260"/>
                    </a:cubicBezTo>
                    <a:cubicBezTo>
                      <a:pt x="61" y="260"/>
                      <a:pt x="61" y="262"/>
                      <a:pt x="62" y="262"/>
                    </a:cubicBezTo>
                    <a:cubicBezTo>
                      <a:pt x="62" y="263"/>
                      <a:pt x="62" y="264"/>
                      <a:pt x="62" y="265"/>
                    </a:cubicBezTo>
                    <a:cubicBezTo>
                      <a:pt x="63" y="265"/>
                      <a:pt x="63" y="267"/>
                      <a:pt x="64" y="267"/>
                    </a:cubicBezTo>
                    <a:cubicBezTo>
                      <a:pt x="64" y="267"/>
                      <a:pt x="64" y="268"/>
                      <a:pt x="64" y="268"/>
                    </a:cubicBezTo>
                    <a:cubicBezTo>
                      <a:pt x="64" y="268"/>
                      <a:pt x="64" y="268"/>
                      <a:pt x="64" y="268"/>
                    </a:cubicBezTo>
                    <a:cubicBezTo>
                      <a:pt x="64" y="269"/>
                      <a:pt x="65" y="270"/>
                      <a:pt x="65" y="271"/>
                    </a:cubicBezTo>
                    <a:cubicBezTo>
                      <a:pt x="65" y="272"/>
                      <a:pt x="66" y="272"/>
                      <a:pt x="66" y="272"/>
                    </a:cubicBezTo>
                    <a:cubicBezTo>
                      <a:pt x="66" y="272"/>
                      <a:pt x="66" y="272"/>
                      <a:pt x="66" y="273"/>
                    </a:cubicBezTo>
                    <a:cubicBezTo>
                      <a:pt x="66" y="273"/>
                      <a:pt x="66" y="274"/>
                      <a:pt x="66" y="275"/>
                    </a:cubicBezTo>
                    <a:cubicBezTo>
                      <a:pt x="66" y="275"/>
                      <a:pt x="66" y="277"/>
                      <a:pt x="66" y="277"/>
                    </a:cubicBezTo>
                    <a:cubicBezTo>
                      <a:pt x="66" y="278"/>
                      <a:pt x="66" y="278"/>
                      <a:pt x="67" y="278"/>
                    </a:cubicBezTo>
                    <a:cubicBezTo>
                      <a:pt x="67" y="279"/>
                      <a:pt x="67" y="279"/>
                      <a:pt x="67" y="279"/>
                    </a:cubicBezTo>
                    <a:cubicBezTo>
                      <a:pt x="68" y="279"/>
                      <a:pt x="69" y="280"/>
                      <a:pt x="69" y="280"/>
                    </a:cubicBezTo>
                    <a:cubicBezTo>
                      <a:pt x="70" y="280"/>
                      <a:pt x="70" y="280"/>
                      <a:pt x="70" y="280"/>
                    </a:cubicBezTo>
                    <a:cubicBezTo>
                      <a:pt x="71" y="280"/>
                      <a:pt x="71" y="280"/>
                      <a:pt x="71" y="281"/>
                    </a:cubicBezTo>
                    <a:cubicBezTo>
                      <a:pt x="70" y="281"/>
                      <a:pt x="70" y="281"/>
                      <a:pt x="70" y="282"/>
                    </a:cubicBezTo>
                    <a:cubicBezTo>
                      <a:pt x="70" y="283"/>
                      <a:pt x="71" y="283"/>
                      <a:pt x="71" y="284"/>
                    </a:cubicBezTo>
                    <a:cubicBezTo>
                      <a:pt x="72" y="284"/>
                      <a:pt x="72" y="284"/>
                      <a:pt x="72" y="284"/>
                    </a:cubicBezTo>
                    <a:cubicBezTo>
                      <a:pt x="73" y="284"/>
                      <a:pt x="75" y="284"/>
                      <a:pt x="76" y="284"/>
                    </a:cubicBezTo>
                    <a:cubicBezTo>
                      <a:pt x="77" y="284"/>
                      <a:pt x="82" y="284"/>
                      <a:pt x="84" y="284"/>
                    </a:cubicBezTo>
                    <a:cubicBezTo>
                      <a:pt x="87" y="284"/>
                      <a:pt x="88" y="283"/>
                      <a:pt x="89" y="283"/>
                    </a:cubicBezTo>
                    <a:cubicBezTo>
                      <a:pt x="89" y="283"/>
                      <a:pt x="89" y="283"/>
                      <a:pt x="89" y="283"/>
                    </a:cubicBezTo>
                    <a:cubicBezTo>
                      <a:pt x="89" y="283"/>
                      <a:pt x="89" y="282"/>
                      <a:pt x="89" y="282"/>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p:nvSpPr>
            <p:spPr bwMode="auto">
              <a:xfrm>
                <a:off x="6413602" y="3685886"/>
                <a:ext cx="283349" cy="913819"/>
              </a:xfrm>
              <a:custGeom>
                <a:avLst/>
                <a:gdLst>
                  <a:gd name="T0" fmla="*/ 90 w 93"/>
                  <a:gd name="T1" fmla="*/ 249 h 300"/>
                  <a:gd name="T2" fmla="*/ 88 w 93"/>
                  <a:gd name="T3" fmla="*/ 228 h 300"/>
                  <a:gd name="T4" fmla="*/ 84 w 93"/>
                  <a:gd name="T5" fmla="*/ 206 h 300"/>
                  <a:gd name="T6" fmla="*/ 81 w 93"/>
                  <a:gd name="T7" fmla="*/ 171 h 300"/>
                  <a:gd name="T8" fmla="*/ 80 w 93"/>
                  <a:gd name="T9" fmla="*/ 152 h 300"/>
                  <a:gd name="T10" fmla="*/ 78 w 93"/>
                  <a:gd name="T11" fmla="*/ 136 h 300"/>
                  <a:gd name="T12" fmla="*/ 75 w 93"/>
                  <a:gd name="T13" fmla="*/ 127 h 300"/>
                  <a:gd name="T14" fmla="*/ 74 w 93"/>
                  <a:gd name="T15" fmla="*/ 119 h 300"/>
                  <a:gd name="T16" fmla="*/ 77 w 93"/>
                  <a:gd name="T17" fmla="*/ 120 h 300"/>
                  <a:gd name="T18" fmla="*/ 77 w 93"/>
                  <a:gd name="T19" fmla="*/ 112 h 300"/>
                  <a:gd name="T20" fmla="*/ 78 w 93"/>
                  <a:gd name="T21" fmla="*/ 88 h 300"/>
                  <a:gd name="T22" fmla="*/ 83 w 93"/>
                  <a:gd name="T23" fmla="*/ 74 h 300"/>
                  <a:gd name="T24" fmla="*/ 81 w 93"/>
                  <a:gd name="T25" fmla="*/ 60 h 300"/>
                  <a:gd name="T26" fmla="*/ 77 w 93"/>
                  <a:gd name="T27" fmla="*/ 46 h 300"/>
                  <a:gd name="T28" fmla="*/ 66 w 93"/>
                  <a:gd name="T29" fmla="*/ 42 h 300"/>
                  <a:gd name="T30" fmla="*/ 59 w 93"/>
                  <a:gd name="T31" fmla="*/ 38 h 300"/>
                  <a:gd name="T32" fmla="*/ 59 w 93"/>
                  <a:gd name="T33" fmla="*/ 27 h 300"/>
                  <a:gd name="T34" fmla="*/ 62 w 93"/>
                  <a:gd name="T35" fmla="*/ 17 h 300"/>
                  <a:gd name="T36" fmla="*/ 38 w 93"/>
                  <a:gd name="T37" fmla="*/ 4 h 300"/>
                  <a:gd name="T38" fmla="*/ 34 w 93"/>
                  <a:gd name="T39" fmla="*/ 28 h 300"/>
                  <a:gd name="T40" fmla="*/ 38 w 93"/>
                  <a:gd name="T41" fmla="*/ 42 h 300"/>
                  <a:gd name="T42" fmla="*/ 28 w 93"/>
                  <a:gd name="T43" fmla="*/ 47 h 300"/>
                  <a:gd name="T44" fmla="*/ 19 w 93"/>
                  <a:gd name="T45" fmla="*/ 49 h 300"/>
                  <a:gd name="T46" fmla="*/ 12 w 93"/>
                  <a:gd name="T47" fmla="*/ 57 h 300"/>
                  <a:gd name="T48" fmla="*/ 5 w 93"/>
                  <a:gd name="T49" fmla="*/ 73 h 300"/>
                  <a:gd name="T50" fmla="*/ 2 w 93"/>
                  <a:gd name="T51" fmla="*/ 98 h 300"/>
                  <a:gd name="T52" fmla="*/ 16 w 93"/>
                  <a:gd name="T53" fmla="*/ 101 h 300"/>
                  <a:gd name="T54" fmla="*/ 19 w 93"/>
                  <a:gd name="T55" fmla="*/ 117 h 300"/>
                  <a:gd name="T56" fmla="*/ 23 w 93"/>
                  <a:gd name="T57" fmla="*/ 124 h 300"/>
                  <a:gd name="T58" fmla="*/ 22 w 93"/>
                  <a:gd name="T59" fmla="*/ 133 h 300"/>
                  <a:gd name="T60" fmla="*/ 19 w 93"/>
                  <a:gd name="T61" fmla="*/ 143 h 300"/>
                  <a:gd name="T62" fmla="*/ 18 w 93"/>
                  <a:gd name="T63" fmla="*/ 154 h 300"/>
                  <a:gd name="T64" fmla="*/ 19 w 93"/>
                  <a:gd name="T65" fmla="*/ 164 h 300"/>
                  <a:gd name="T66" fmla="*/ 24 w 93"/>
                  <a:gd name="T67" fmla="*/ 195 h 300"/>
                  <a:gd name="T68" fmla="*/ 30 w 93"/>
                  <a:gd name="T69" fmla="*/ 239 h 300"/>
                  <a:gd name="T70" fmla="*/ 33 w 93"/>
                  <a:gd name="T71" fmla="*/ 256 h 300"/>
                  <a:gd name="T72" fmla="*/ 30 w 93"/>
                  <a:gd name="T73" fmla="*/ 270 h 300"/>
                  <a:gd name="T74" fmla="*/ 28 w 93"/>
                  <a:gd name="T75" fmla="*/ 278 h 300"/>
                  <a:gd name="T76" fmla="*/ 18 w 93"/>
                  <a:gd name="T77" fmla="*/ 283 h 300"/>
                  <a:gd name="T78" fmla="*/ 13 w 93"/>
                  <a:gd name="T79" fmla="*/ 290 h 300"/>
                  <a:gd name="T80" fmla="*/ 23 w 93"/>
                  <a:gd name="T81" fmla="*/ 292 h 300"/>
                  <a:gd name="T82" fmla="*/ 28 w 93"/>
                  <a:gd name="T83" fmla="*/ 292 h 300"/>
                  <a:gd name="T84" fmla="*/ 33 w 93"/>
                  <a:gd name="T85" fmla="*/ 291 h 300"/>
                  <a:gd name="T86" fmla="*/ 43 w 93"/>
                  <a:gd name="T87" fmla="*/ 288 h 300"/>
                  <a:gd name="T88" fmla="*/ 51 w 93"/>
                  <a:gd name="T89" fmla="*/ 289 h 300"/>
                  <a:gd name="T90" fmla="*/ 56 w 93"/>
                  <a:gd name="T91" fmla="*/ 288 h 300"/>
                  <a:gd name="T92" fmla="*/ 56 w 93"/>
                  <a:gd name="T93" fmla="*/ 280 h 300"/>
                  <a:gd name="T94" fmla="*/ 58 w 93"/>
                  <a:gd name="T95" fmla="*/ 273 h 300"/>
                  <a:gd name="T96" fmla="*/ 55 w 93"/>
                  <a:gd name="T97" fmla="*/ 257 h 300"/>
                  <a:gd name="T98" fmla="*/ 55 w 93"/>
                  <a:gd name="T99" fmla="*/ 238 h 300"/>
                  <a:gd name="T100" fmla="*/ 54 w 93"/>
                  <a:gd name="T101" fmla="*/ 218 h 300"/>
                  <a:gd name="T102" fmla="*/ 54 w 93"/>
                  <a:gd name="T103" fmla="*/ 196 h 300"/>
                  <a:gd name="T104" fmla="*/ 56 w 93"/>
                  <a:gd name="T105" fmla="*/ 198 h 300"/>
                  <a:gd name="T106" fmla="*/ 59 w 93"/>
                  <a:gd name="T107" fmla="*/ 215 h 300"/>
                  <a:gd name="T108" fmla="*/ 61 w 93"/>
                  <a:gd name="T109" fmla="*/ 230 h 300"/>
                  <a:gd name="T110" fmla="*/ 64 w 93"/>
                  <a:gd name="T111" fmla="*/ 257 h 300"/>
                  <a:gd name="T112" fmla="*/ 70 w 93"/>
                  <a:gd name="T113" fmla="*/ 271 h 300"/>
                  <a:gd name="T114" fmla="*/ 66 w 93"/>
                  <a:gd name="T115" fmla="*/ 282 h 300"/>
                  <a:gd name="T116" fmla="*/ 72 w 93"/>
                  <a:gd name="T117" fmla="*/ 290 h 300"/>
                  <a:gd name="T118" fmla="*/ 70 w 93"/>
                  <a:gd name="T119" fmla="*/ 299 h 300"/>
                  <a:gd name="T120" fmla="*/ 90 w 93"/>
                  <a:gd name="T121" fmla="*/ 297 h 300"/>
                  <a:gd name="T122" fmla="*/ 89 w 93"/>
                  <a:gd name="T123" fmla="*/ 288 h 300"/>
                  <a:gd name="T124" fmla="*/ 93 w 93"/>
                  <a:gd name="T125"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300">
                    <a:moveTo>
                      <a:pt x="93" y="276"/>
                    </a:moveTo>
                    <a:cubicBezTo>
                      <a:pt x="92" y="276"/>
                      <a:pt x="92" y="275"/>
                      <a:pt x="92" y="275"/>
                    </a:cubicBezTo>
                    <a:cubicBezTo>
                      <a:pt x="92" y="275"/>
                      <a:pt x="92" y="273"/>
                      <a:pt x="92" y="272"/>
                    </a:cubicBezTo>
                    <a:cubicBezTo>
                      <a:pt x="92" y="272"/>
                      <a:pt x="92" y="267"/>
                      <a:pt x="92" y="266"/>
                    </a:cubicBezTo>
                    <a:cubicBezTo>
                      <a:pt x="91" y="265"/>
                      <a:pt x="91" y="264"/>
                      <a:pt x="91" y="262"/>
                    </a:cubicBezTo>
                    <a:cubicBezTo>
                      <a:pt x="91" y="260"/>
                      <a:pt x="91" y="257"/>
                      <a:pt x="91" y="255"/>
                    </a:cubicBezTo>
                    <a:cubicBezTo>
                      <a:pt x="91" y="254"/>
                      <a:pt x="90" y="249"/>
                      <a:pt x="90" y="249"/>
                    </a:cubicBezTo>
                    <a:cubicBezTo>
                      <a:pt x="90" y="248"/>
                      <a:pt x="90" y="247"/>
                      <a:pt x="90" y="246"/>
                    </a:cubicBezTo>
                    <a:cubicBezTo>
                      <a:pt x="90" y="245"/>
                      <a:pt x="89" y="243"/>
                      <a:pt x="89" y="243"/>
                    </a:cubicBezTo>
                    <a:cubicBezTo>
                      <a:pt x="89" y="242"/>
                      <a:pt x="89" y="241"/>
                      <a:pt x="89" y="241"/>
                    </a:cubicBezTo>
                    <a:cubicBezTo>
                      <a:pt x="89" y="241"/>
                      <a:pt x="89" y="239"/>
                      <a:pt x="89" y="239"/>
                    </a:cubicBezTo>
                    <a:cubicBezTo>
                      <a:pt x="89" y="239"/>
                      <a:pt x="89" y="238"/>
                      <a:pt x="88" y="237"/>
                    </a:cubicBezTo>
                    <a:cubicBezTo>
                      <a:pt x="88" y="237"/>
                      <a:pt x="88" y="233"/>
                      <a:pt x="88" y="232"/>
                    </a:cubicBezTo>
                    <a:cubicBezTo>
                      <a:pt x="88" y="231"/>
                      <a:pt x="88" y="230"/>
                      <a:pt x="88" y="228"/>
                    </a:cubicBezTo>
                    <a:cubicBezTo>
                      <a:pt x="87" y="227"/>
                      <a:pt x="87" y="225"/>
                      <a:pt x="87" y="224"/>
                    </a:cubicBezTo>
                    <a:cubicBezTo>
                      <a:pt x="87" y="223"/>
                      <a:pt x="87" y="222"/>
                      <a:pt x="87" y="221"/>
                    </a:cubicBezTo>
                    <a:cubicBezTo>
                      <a:pt x="87" y="220"/>
                      <a:pt x="87" y="218"/>
                      <a:pt x="87" y="216"/>
                    </a:cubicBezTo>
                    <a:cubicBezTo>
                      <a:pt x="87" y="215"/>
                      <a:pt x="86" y="214"/>
                      <a:pt x="86" y="213"/>
                    </a:cubicBezTo>
                    <a:cubicBezTo>
                      <a:pt x="86" y="212"/>
                      <a:pt x="85" y="210"/>
                      <a:pt x="85" y="210"/>
                    </a:cubicBezTo>
                    <a:cubicBezTo>
                      <a:pt x="84" y="209"/>
                      <a:pt x="84" y="209"/>
                      <a:pt x="84" y="209"/>
                    </a:cubicBezTo>
                    <a:cubicBezTo>
                      <a:pt x="84" y="209"/>
                      <a:pt x="84" y="207"/>
                      <a:pt x="84" y="206"/>
                    </a:cubicBezTo>
                    <a:cubicBezTo>
                      <a:pt x="84" y="204"/>
                      <a:pt x="84" y="201"/>
                      <a:pt x="84" y="200"/>
                    </a:cubicBezTo>
                    <a:cubicBezTo>
                      <a:pt x="84" y="198"/>
                      <a:pt x="85" y="195"/>
                      <a:pt x="85" y="194"/>
                    </a:cubicBezTo>
                    <a:cubicBezTo>
                      <a:pt x="85" y="193"/>
                      <a:pt x="85" y="192"/>
                      <a:pt x="84" y="191"/>
                    </a:cubicBezTo>
                    <a:cubicBezTo>
                      <a:pt x="84" y="190"/>
                      <a:pt x="84" y="187"/>
                      <a:pt x="83" y="185"/>
                    </a:cubicBezTo>
                    <a:cubicBezTo>
                      <a:pt x="83" y="183"/>
                      <a:pt x="82" y="179"/>
                      <a:pt x="82" y="178"/>
                    </a:cubicBezTo>
                    <a:cubicBezTo>
                      <a:pt x="82" y="177"/>
                      <a:pt x="82" y="174"/>
                      <a:pt x="82" y="173"/>
                    </a:cubicBezTo>
                    <a:cubicBezTo>
                      <a:pt x="82" y="173"/>
                      <a:pt x="81" y="171"/>
                      <a:pt x="81" y="171"/>
                    </a:cubicBezTo>
                    <a:cubicBezTo>
                      <a:pt x="81" y="171"/>
                      <a:pt x="81" y="170"/>
                      <a:pt x="81" y="170"/>
                    </a:cubicBezTo>
                    <a:cubicBezTo>
                      <a:pt x="81" y="169"/>
                      <a:pt x="81" y="167"/>
                      <a:pt x="81" y="167"/>
                    </a:cubicBezTo>
                    <a:cubicBezTo>
                      <a:pt x="81" y="167"/>
                      <a:pt x="81" y="164"/>
                      <a:pt x="81" y="162"/>
                    </a:cubicBezTo>
                    <a:cubicBezTo>
                      <a:pt x="81" y="161"/>
                      <a:pt x="81" y="161"/>
                      <a:pt x="81" y="160"/>
                    </a:cubicBezTo>
                    <a:cubicBezTo>
                      <a:pt x="81" y="160"/>
                      <a:pt x="80" y="158"/>
                      <a:pt x="80" y="157"/>
                    </a:cubicBezTo>
                    <a:cubicBezTo>
                      <a:pt x="80" y="156"/>
                      <a:pt x="80" y="154"/>
                      <a:pt x="80" y="154"/>
                    </a:cubicBezTo>
                    <a:cubicBezTo>
                      <a:pt x="80" y="153"/>
                      <a:pt x="80" y="152"/>
                      <a:pt x="80" y="152"/>
                    </a:cubicBezTo>
                    <a:cubicBezTo>
                      <a:pt x="80" y="152"/>
                      <a:pt x="80" y="151"/>
                      <a:pt x="80" y="150"/>
                    </a:cubicBezTo>
                    <a:cubicBezTo>
                      <a:pt x="81" y="149"/>
                      <a:pt x="81" y="147"/>
                      <a:pt x="81" y="146"/>
                    </a:cubicBezTo>
                    <a:cubicBezTo>
                      <a:pt x="80" y="145"/>
                      <a:pt x="80" y="144"/>
                      <a:pt x="80" y="143"/>
                    </a:cubicBezTo>
                    <a:cubicBezTo>
                      <a:pt x="80" y="142"/>
                      <a:pt x="79" y="139"/>
                      <a:pt x="79" y="139"/>
                    </a:cubicBezTo>
                    <a:cubicBezTo>
                      <a:pt x="79" y="138"/>
                      <a:pt x="78" y="137"/>
                      <a:pt x="78" y="137"/>
                    </a:cubicBezTo>
                    <a:cubicBezTo>
                      <a:pt x="78" y="137"/>
                      <a:pt x="78" y="137"/>
                      <a:pt x="78" y="137"/>
                    </a:cubicBezTo>
                    <a:cubicBezTo>
                      <a:pt x="78" y="137"/>
                      <a:pt x="78" y="136"/>
                      <a:pt x="78" y="136"/>
                    </a:cubicBezTo>
                    <a:cubicBezTo>
                      <a:pt x="78" y="136"/>
                      <a:pt x="78" y="135"/>
                      <a:pt x="78" y="135"/>
                    </a:cubicBezTo>
                    <a:cubicBezTo>
                      <a:pt x="78" y="135"/>
                      <a:pt x="78" y="134"/>
                      <a:pt x="77" y="134"/>
                    </a:cubicBezTo>
                    <a:cubicBezTo>
                      <a:pt x="77" y="134"/>
                      <a:pt x="77" y="134"/>
                      <a:pt x="77" y="133"/>
                    </a:cubicBezTo>
                    <a:cubicBezTo>
                      <a:pt x="77" y="133"/>
                      <a:pt x="76" y="131"/>
                      <a:pt x="76" y="130"/>
                    </a:cubicBezTo>
                    <a:cubicBezTo>
                      <a:pt x="76" y="130"/>
                      <a:pt x="76" y="129"/>
                      <a:pt x="76" y="129"/>
                    </a:cubicBezTo>
                    <a:cubicBezTo>
                      <a:pt x="75" y="129"/>
                      <a:pt x="75" y="128"/>
                      <a:pt x="75" y="128"/>
                    </a:cubicBezTo>
                    <a:cubicBezTo>
                      <a:pt x="75" y="127"/>
                      <a:pt x="75" y="127"/>
                      <a:pt x="75" y="127"/>
                    </a:cubicBezTo>
                    <a:cubicBezTo>
                      <a:pt x="75" y="126"/>
                      <a:pt x="75" y="126"/>
                      <a:pt x="75" y="126"/>
                    </a:cubicBezTo>
                    <a:cubicBezTo>
                      <a:pt x="75" y="125"/>
                      <a:pt x="74" y="124"/>
                      <a:pt x="74" y="124"/>
                    </a:cubicBezTo>
                    <a:cubicBezTo>
                      <a:pt x="74" y="124"/>
                      <a:pt x="74" y="124"/>
                      <a:pt x="74" y="124"/>
                    </a:cubicBezTo>
                    <a:cubicBezTo>
                      <a:pt x="74" y="123"/>
                      <a:pt x="74" y="123"/>
                      <a:pt x="74" y="123"/>
                    </a:cubicBezTo>
                    <a:cubicBezTo>
                      <a:pt x="74" y="123"/>
                      <a:pt x="74" y="119"/>
                      <a:pt x="73" y="119"/>
                    </a:cubicBezTo>
                    <a:cubicBezTo>
                      <a:pt x="73" y="119"/>
                      <a:pt x="73" y="119"/>
                      <a:pt x="73" y="119"/>
                    </a:cubicBezTo>
                    <a:cubicBezTo>
                      <a:pt x="73" y="119"/>
                      <a:pt x="73" y="119"/>
                      <a:pt x="74" y="119"/>
                    </a:cubicBezTo>
                    <a:cubicBezTo>
                      <a:pt x="74" y="119"/>
                      <a:pt x="74" y="119"/>
                      <a:pt x="74" y="119"/>
                    </a:cubicBezTo>
                    <a:cubicBezTo>
                      <a:pt x="74" y="119"/>
                      <a:pt x="74" y="122"/>
                      <a:pt x="74" y="122"/>
                    </a:cubicBezTo>
                    <a:cubicBezTo>
                      <a:pt x="74" y="122"/>
                      <a:pt x="74" y="122"/>
                      <a:pt x="74" y="122"/>
                    </a:cubicBezTo>
                    <a:cubicBezTo>
                      <a:pt x="74" y="122"/>
                      <a:pt x="74" y="122"/>
                      <a:pt x="75" y="121"/>
                    </a:cubicBezTo>
                    <a:cubicBezTo>
                      <a:pt x="75" y="121"/>
                      <a:pt x="76" y="121"/>
                      <a:pt x="76" y="121"/>
                    </a:cubicBezTo>
                    <a:cubicBezTo>
                      <a:pt x="76" y="121"/>
                      <a:pt x="76" y="120"/>
                      <a:pt x="76" y="120"/>
                    </a:cubicBezTo>
                    <a:cubicBezTo>
                      <a:pt x="77" y="120"/>
                      <a:pt x="77" y="120"/>
                      <a:pt x="77" y="120"/>
                    </a:cubicBezTo>
                    <a:cubicBezTo>
                      <a:pt x="77" y="119"/>
                      <a:pt x="77" y="119"/>
                      <a:pt x="78" y="118"/>
                    </a:cubicBezTo>
                    <a:cubicBezTo>
                      <a:pt x="78" y="118"/>
                      <a:pt x="79" y="117"/>
                      <a:pt x="79" y="117"/>
                    </a:cubicBezTo>
                    <a:cubicBezTo>
                      <a:pt x="80" y="117"/>
                      <a:pt x="80" y="116"/>
                      <a:pt x="80" y="116"/>
                    </a:cubicBezTo>
                    <a:cubicBezTo>
                      <a:pt x="80" y="116"/>
                      <a:pt x="80" y="116"/>
                      <a:pt x="80" y="115"/>
                    </a:cubicBezTo>
                    <a:cubicBezTo>
                      <a:pt x="80" y="115"/>
                      <a:pt x="80" y="115"/>
                      <a:pt x="79" y="115"/>
                    </a:cubicBezTo>
                    <a:cubicBezTo>
                      <a:pt x="79" y="115"/>
                      <a:pt x="78" y="114"/>
                      <a:pt x="78" y="114"/>
                    </a:cubicBezTo>
                    <a:cubicBezTo>
                      <a:pt x="78" y="114"/>
                      <a:pt x="77" y="113"/>
                      <a:pt x="77" y="112"/>
                    </a:cubicBezTo>
                    <a:cubicBezTo>
                      <a:pt x="77" y="112"/>
                      <a:pt x="76" y="109"/>
                      <a:pt x="76" y="108"/>
                    </a:cubicBezTo>
                    <a:cubicBezTo>
                      <a:pt x="75" y="108"/>
                      <a:pt x="76" y="107"/>
                      <a:pt x="76" y="107"/>
                    </a:cubicBezTo>
                    <a:cubicBezTo>
                      <a:pt x="76" y="106"/>
                      <a:pt x="75" y="104"/>
                      <a:pt x="75" y="103"/>
                    </a:cubicBezTo>
                    <a:cubicBezTo>
                      <a:pt x="75" y="103"/>
                      <a:pt x="75" y="98"/>
                      <a:pt x="75" y="97"/>
                    </a:cubicBezTo>
                    <a:cubicBezTo>
                      <a:pt x="75" y="97"/>
                      <a:pt x="75" y="97"/>
                      <a:pt x="75" y="96"/>
                    </a:cubicBezTo>
                    <a:cubicBezTo>
                      <a:pt x="75" y="96"/>
                      <a:pt x="76" y="93"/>
                      <a:pt x="77" y="92"/>
                    </a:cubicBezTo>
                    <a:cubicBezTo>
                      <a:pt x="77" y="91"/>
                      <a:pt x="78" y="88"/>
                      <a:pt x="78" y="88"/>
                    </a:cubicBezTo>
                    <a:cubicBezTo>
                      <a:pt x="78" y="87"/>
                      <a:pt x="78" y="86"/>
                      <a:pt x="79" y="86"/>
                    </a:cubicBezTo>
                    <a:cubicBezTo>
                      <a:pt x="79" y="85"/>
                      <a:pt x="79" y="85"/>
                      <a:pt x="79" y="84"/>
                    </a:cubicBezTo>
                    <a:cubicBezTo>
                      <a:pt x="80" y="83"/>
                      <a:pt x="80" y="81"/>
                      <a:pt x="81" y="81"/>
                    </a:cubicBezTo>
                    <a:cubicBezTo>
                      <a:pt x="81" y="80"/>
                      <a:pt x="81" y="79"/>
                      <a:pt x="81" y="79"/>
                    </a:cubicBezTo>
                    <a:cubicBezTo>
                      <a:pt x="81" y="78"/>
                      <a:pt x="82" y="77"/>
                      <a:pt x="82" y="77"/>
                    </a:cubicBezTo>
                    <a:cubicBezTo>
                      <a:pt x="82" y="76"/>
                      <a:pt x="82" y="76"/>
                      <a:pt x="82" y="76"/>
                    </a:cubicBezTo>
                    <a:cubicBezTo>
                      <a:pt x="82" y="75"/>
                      <a:pt x="83" y="74"/>
                      <a:pt x="83" y="74"/>
                    </a:cubicBezTo>
                    <a:cubicBezTo>
                      <a:pt x="83" y="74"/>
                      <a:pt x="83" y="74"/>
                      <a:pt x="83" y="73"/>
                    </a:cubicBezTo>
                    <a:cubicBezTo>
                      <a:pt x="83" y="73"/>
                      <a:pt x="83" y="72"/>
                      <a:pt x="83" y="72"/>
                    </a:cubicBezTo>
                    <a:cubicBezTo>
                      <a:pt x="83" y="71"/>
                      <a:pt x="83" y="71"/>
                      <a:pt x="83" y="70"/>
                    </a:cubicBezTo>
                    <a:cubicBezTo>
                      <a:pt x="83" y="70"/>
                      <a:pt x="83" y="69"/>
                      <a:pt x="83" y="69"/>
                    </a:cubicBezTo>
                    <a:cubicBezTo>
                      <a:pt x="83" y="69"/>
                      <a:pt x="83" y="67"/>
                      <a:pt x="82" y="66"/>
                    </a:cubicBezTo>
                    <a:cubicBezTo>
                      <a:pt x="82" y="65"/>
                      <a:pt x="82" y="62"/>
                      <a:pt x="81" y="61"/>
                    </a:cubicBezTo>
                    <a:cubicBezTo>
                      <a:pt x="81" y="61"/>
                      <a:pt x="81" y="60"/>
                      <a:pt x="81" y="60"/>
                    </a:cubicBezTo>
                    <a:cubicBezTo>
                      <a:pt x="81" y="60"/>
                      <a:pt x="81" y="59"/>
                      <a:pt x="81" y="58"/>
                    </a:cubicBezTo>
                    <a:cubicBezTo>
                      <a:pt x="81" y="57"/>
                      <a:pt x="81" y="55"/>
                      <a:pt x="81" y="54"/>
                    </a:cubicBezTo>
                    <a:cubicBezTo>
                      <a:pt x="81" y="53"/>
                      <a:pt x="81" y="52"/>
                      <a:pt x="81" y="52"/>
                    </a:cubicBezTo>
                    <a:cubicBezTo>
                      <a:pt x="80" y="52"/>
                      <a:pt x="80" y="51"/>
                      <a:pt x="80" y="51"/>
                    </a:cubicBezTo>
                    <a:cubicBezTo>
                      <a:pt x="79" y="50"/>
                      <a:pt x="79" y="50"/>
                      <a:pt x="79" y="50"/>
                    </a:cubicBezTo>
                    <a:cubicBezTo>
                      <a:pt x="79" y="49"/>
                      <a:pt x="78" y="49"/>
                      <a:pt x="78" y="48"/>
                    </a:cubicBezTo>
                    <a:cubicBezTo>
                      <a:pt x="78" y="48"/>
                      <a:pt x="78" y="47"/>
                      <a:pt x="77" y="46"/>
                    </a:cubicBezTo>
                    <a:cubicBezTo>
                      <a:pt x="76" y="46"/>
                      <a:pt x="75" y="45"/>
                      <a:pt x="75" y="45"/>
                    </a:cubicBezTo>
                    <a:cubicBezTo>
                      <a:pt x="74" y="45"/>
                      <a:pt x="74" y="44"/>
                      <a:pt x="73" y="44"/>
                    </a:cubicBezTo>
                    <a:cubicBezTo>
                      <a:pt x="73" y="44"/>
                      <a:pt x="72" y="44"/>
                      <a:pt x="72" y="44"/>
                    </a:cubicBezTo>
                    <a:cubicBezTo>
                      <a:pt x="71" y="44"/>
                      <a:pt x="71" y="44"/>
                      <a:pt x="71" y="44"/>
                    </a:cubicBezTo>
                    <a:cubicBezTo>
                      <a:pt x="71" y="44"/>
                      <a:pt x="70" y="43"/>
                      <a:pt x="70" y="43"/>
                    </a:cubicBezTo>
                    <a:cubicBezTo>
                      <a:pt x="69" y="43"/>
                      <a:pt x="68" y="43"/>
                      <a:pt x="68" y="43"/>
                    </a:cubicBezTo>
                    <a:cubicBezTo>
                      <a:pt x="68" y="43"/>
                      <a:pt x="67" y="42"/>
                      <a:pt x="66" y="42"/>
                    </a:cubicBezTo>
                    <a:cubicBezTo>
                      <a:pt x="65" y="42"/>
                      <a:pt x="65" y="42"/>
                      <a:pt x="64" y="42"/>
                    </a:cubicBezTo>
                    <a:cubicBezTo>
                      <a:pt x="64" y="42"/>
                      <a:pt x="63" y="42"/>
                      <a:pt x="62" y="41"/>
                    </a:cubicBezTo>
                    <a:cubicBezTo>
                      <a:pt x="62" y="41"/>
                      <a:pt x="62" y="41"/>
                      <a:pt x="61" y="41"/>
                    </a:cubicBezTo>
                    <a:cubicBezTo>
                      <a:pt x="61" y="40"/>
                      <a:pt x="60" y="40"/>
                      <a:pt x="60" y="41"/>
                    </a:cubicBezTo>
                    <a:cubicBezTo>
                      <a:pt x="60" y="41"/>
                      <a:pt x="60" y="41"/>
                      <a:pt x="60" y="41"/>
                    </a:cubicBezTo>
                    <a:cubicBezTo>
                      <a:pt x="60" y="40"/>
                      <a:pt x="59" y="40"/>
                      <a:pt x="59" y="39"/>
                    </a:cubicBezTo>
                    <a:cubicBezTo>
                      <a:pt x="59" y="39"/>
                      <a:pt x="59" y="39"/>
                      <a:pt x="59" y="38"/>
                    </a:cubicBezTo>
                    <a:cubicBezTo>
                      <a:pt x="59" y="38"/>
                      <a:pt x="59" y="37"/>
                      <a:pt x="58" y="37"/>
                    </a:cubicBezTo>
                    <a:cubicBezTo>
                      <a:pt x="58" y="36"/>
                      <a:pt x="58" y="35"/>
                      <a:pt x="58" y="35"/>
                    </a:cubicBezTo>
                    <a:cubicBezTo>
                      <a:pt x="58" y="35"/>
                      <a:pt x="58" y="35"/>
                      <a:pt x="57" y="35"/>
                    </a:cubicBezTo>
                    <a:cubicBezTo>
                      <a:pt x="57" y="35"/>
                      <a:pt x="57" y="35"/>
                      <a:pt x="57" y="34"/>
                    </a:cubicBezTo>
                    <a:cubicBezTo>
                      <a:pt x="57" y="34"/>
                      <a:pt x="58" y="32"/>
                      <a:pt x="58" y="31"/>
                    </a:cubicBezTo>
                    <a:cubicBezTo>
                      <a:pt x="58" y="30"/>
                      <a:pt x="58" y="27"/>
                      <a:pt x="58" y="27"/>
                    </a:cubicBezTo>
                    <a:cubicBezTo>
                      <a:pt x="58" y="27"/>
                      <a:pt x="58" y="27"/>
                      <a:pt x="59" y="27"/>
                    </a:cubicBezTo>
                    <a:cubicBezTo>
                      <a:pt x="60" y="27"/>
                      <a:pt x="60" y="26"/>
                      <a:pt x="60" y="26"/>
                    </a:cubicBezTo>
                    <a:cubicBezTo>
                      <a:pt x="60" y="26"/>
                      <a:pt x="61" y="25"/>
                      <a:pt x="61" y="25"/>
                    </a:cubicBezTo>
                    <a:cubicBezTo>
                      <a:pt x="61" y="25"/>
                      <a:pt x="61" y="25"/>
                      <a:pt x="61" y="25"/>
                    </a:cubicBezTo>
                    <a:cubicBezTo>
                      <a:pt x="61" y="24"/>
                      <a:pt x="61" y="24"/>
                      <a:pt x="62" y="23"/>
                    </a:cubicBezTo>
                    <a:cubicBezTo>
                      <a:pt x="62" y="23"/>
                      <a:pt x="62" y="22"/>
                      <a:pt x="62" y="21"/>
                    </a:cubicBezTo>
                    <a:cubicBezTo>
                      <a:pt x="62" y="21"/>
                      <a:pt x="62" y="21"/>
                      <a:pt x="62" y="20"/>
                    </a:cubicBezTo>
                    <a:cubicBezTo>
                      <a:pt x="62" y="18"/>
                      <a:pt x="62" y="17"/>
                      <a:pt x="62" y="17"/>
                    </a:cubicBezTo>
                    <a:cubicBezTo>
                      <a:pt x="61" y="16"/>
                      <a:pt x="61" y="16"/>
                      <a:pt x="61" y="16"/>
                    </a:cubicBezTo>
                    <a:cubicBezTo>
                      <a:pt x="61" y="16"/>
                      <a:pt x="61" y="16"/>
                      <a:pt x="61" y="15"/>
                    </a:cubicBezTo>
                    <a:cubicBezTo>
                      <a:pt x="61" y="15"/>
                      <a:pt x="61" y="11"/>
                      <a:pt x="61" y="11"/>
                    </a:cubicBezTo>
                    <a:cubicBezTo>
                      <a:pt x="59" y="6"/>
                      <a:pt x="55" y="3"/>
                      <a:pt x="52" y="1"/>
                    </a:cubicBezTo>
                    <a:cubicBezTo>
                      <a:pt x="49" y="0"/>
                      <a:pt x="47" y="0"/>
                      <a:pt x="44" y="1"/>
                    </a:cubicBezTo>
                    <a:cubicBezTo>
                      <a:pt x="42" y="1"/>
                      <a:pt x="39" y="3"/>
                      <a:pt x="39" y="3"/>
                    </a:cubicBezTo>
                    <a:cubicBezTo>
                      <a:pt x="39" y="3"/>
                      <a:pt x="39" y="3"/>
                      <a:pt x="38" y="4"/>
                    </a:cubicBezTo>
                    <a:cubicBezTo>
                      <a:pt x="37" y="4"/>
                      <a:pt x="36" y="6"/>
                      <a:pt x="36" y="7"/>
                    </a:cubicBezTo>
                    <a:cubicBezTo>
                      <a:pt x="35" y="8"/>
                      <a:pt x="34" y="10"/>
                      <a:pt x="34" y="11"/>
                    </a:cubicBezTo>
                    <a:cubicBezTo>
                      <a:pt x="34" y="12"/>
                      <a:pt x="34" y="14"/>
                      <a:pt x="34" y="15"/>
                    </a:cubicBezTo>
                    <a:cubicBezTo>
                      <a:pt x="34" y="16"/>
                      <a:pt x="34" y="16"/>
                      <a:pt x="34" y="17"/>
                    </a:cubicBezTo>
                    <a:cubicBezTo>
                      <a:pt x="34" y="18"/>
                      <a:pt x="34" y="19"/>
                      <a:pt x="34" y="20"/>
                    </a:cubicBezTo>
                    <a:cubicBezTo>
                      <a:pt x="34" y="21"/>
                      <a:pt x="34" y="22"/>
                      <a:pt x="34" y="23"/>
                    </a:cubicBezTo>
                    <a:cubicBezTo>
                      <a:pt x="34" y="24"/>
                      <a:pt x="34" y="26"/>
                      <a:pt x="34" y="28"/>
                    </a:cubicBezTo>
                    <a:cubicBezTo>
                      <a:pt x="34" y="30"/>
                      <a:pt x="34" y="31"/>
                      <a:pt x="35" y="32"/>
                    </a:cubicBezTo>
                    <a:cubicBezTo>
                      <a:pt x="35" y="34"/>
                      <a:pt x="37" y="35"/>
                      <a:pt x="37" y="36"/>
                    </a:cubicBezTo>
                    <a:cubicBezTo>
                      <a:pt x="38" y="36"/>
                      <a:pt x="38" y="37"/>
                      <a:pt x="38" y="37"/>
                    </a:cubicBezTo>
                    <a:cubicBezTo>
                      <a:pt x="39" y="37"/>
                      <a:pt x="39" y="37"/>
                      <a:pt x="39" y="38"/>
                    </a:cubicBezTo>
                    <a:cubicBezTo>
                      <a:pt x="39" y="38"/>
                      <a:pt x="39" y="38"/>
                      <a:pt x="38" y="38"/>
                    </a:cubicBezTo>
                    <a:cubicBezTo>
                      <a:pt x="38" y="39"/>
                      <a:pt x="38" y="40"/>
                      <a:pt x="38" y="41"/>
                    </a:cubicBezTo>
                    <a:cubicBezTo>
                      <a:pt x="38" y="41"/>
                      <a:pt x="38" y="42"/>
                      <a:pt x="38" y="42"/>
                    </a:cubicBezTo>
                    <a:cubicBezTo>
                      <a:pt x="38" y="42"/>
                      <a:pt x="38" y="42"/>
                      <a:pt x="38" y="43"/>
                    </a:cubicBezTo>
                    <a:cubicBezTo>
                      <a:pt x="38" y="43"/>
                      <a:pt x="38" y="43"/>
                      <a:pt x="38" y="43"/>
                    </a:cubicBezTo>
                    <a:cubicBezTo>
                      <a:pt x="38" y="43"/>
                      <a:pt x="37" y="43"/>
                      <a:pt x="37" y="44"/>
                    </a:cubicBezTo>
                    <a:cubicBezTo>
                      <a:pt x="36" y="44"/>
                      <a:pt x="35" y="45"/>
                      <a:pt x="34" y="45"/>
                    </a:cubicBezTo>
                    <a:cubicBezTo>
                      <a:pt x="33" y="46"/>
                      <a:pt x="33" y="46"/>
                      <a:pt x="32" y="47"/>
                    </a:cubicBezTo>
                    <a:cubicBezTo>
                      <a:pt x="32" y="47"/>
                      <a:pt x="31" y="47"/>
                      <a:pt x="30" y="47"/>
                    </a:cubicBezTo>
                    <a:cubicBezTo>
                      <a:pt x="29" y="47"/>
                      <a:pt x="29" y="47"/>
                      <a:pt x="28" y="47"/>
                    </a:cubicBezTo>
                    <a:cubicBezTo>
                      <a:pt x="27" y="47"/>
                      <a:pt x="26" y="47"/>
                      <a:pt x="25" y="47"/>
                    </a:cubicBezTo>
                    <a:cubicBezTo>
                      <a:pt x="25" y="47"/>
                      <a:pt x="24" y="48"/>
                      <a:pt x="24" y="48"/>
                    </a:cubicBezTo>
                    <a:cubicBezTo>
                      <a:pt x="23" y="48"/>
                      <a:pt x="23" y="48"/>
                      <a:pt x="23" y="48"/>
                    </a:cubicBezTo>
                    <a:cubicBezTo>
                      <a:pt x="22" y="48"/>
                      <a:pt x="22" y="48"/>
                      <a:pt x="22" y="48"/>
                    </a:cubicBezTo>
                    <a:cubicBezTo>
                      <a:pt x="21" y="48"/>
                      <a:pt x="21" y="48"/>
                      <a:pt x="21" y="48"/>
                    </a:cubicBezTo>
                    <a:cubicBezTo>
                      <a:pt x="20" y="48"/>
                      <a:pt x="19" y="49"/>
                      <a:pt x="19" y="49"/>
                    </a:cubicBezTo>
                    <a:cubicBezTo>
                      <a:pt x="19" y="49"/>
                      <a:pt x="19" y="49"/>
                      <a:pt x="19" y="49"/>
                    </a:cubicBezTo>
                    <a:cubicBezTo>
                      <a:pt x="18" y="49"/>
                      <a:pt x="17" y="50"/>
                      <a:pt x="17" y="50"/>
                    </a:cubicBezTo>
                    <a:cubicBezTo>
                      <a:pt x="17" y="50"/>
                      <a:pt x="17" y="50"/>
                      <a:pt x="16" y="50"/>
                    </a:cubicBezTo>
                    <a:cubicBezTo>
                      <a:pt x="16" y="50"/>
                      <a:pt x="15" y="51"/>
                      <a:pt x="15" y="51"/>
                    </a:cubicBezTo>
                    <a:cubicBezTo>
                      <a:pt x="15" y="51"/>
                      <a:pt x="15" y="51"/>
                      <a:pt x="15" y="52"/>
                    </a:cubicBezTo>
                    <a:cubicBezTo>
                      <a:pt x="14" y="52"/>
                      <a:pt x="14" y="53"/>
                      <a:pt x="14" y="53"/>
                    </a:cubicBezTo>
                    <a:cubicBezTo>
                      <a:pt x="14" y="54"/>
                      <a:pt x="13" y="54"/>
                      <a:pt x="13" y="54"/>
                    </a:cubicBezTo>
                    <a:cubicBezTo>
                      <a:pt x="12" y="55"/>
                      <a:pt x="12" y="56"/>
                      <a:pt x="12" y="57"/>
                    </a:cubicBezTo>
                    <a:cubicBezTo>
                      <a:pt x="12" y="58"/>
                      <a:pt x="11" y="60"/>
                      <a:pt x="11" y="60"/>
                    </a:cubicBezTo>
                    <a:cubicBezTo>
                      <a:pt x="11" y="60"/>
                      <a:pt x="11" y="60"/>
                      <a:pt x="10" y="61"/>
                    </a:cubicBezTo>
                    <a:cubicBezTo>
                      <a:pt x="9" y="62"/>
                      <a:pt x="9" y="62"/>
                      <a:pt x="9" y="63"/>
                    </a:cubicBezTo>
                    <a:cubicBezTo>
                      <a:pt x="8" y="63"/>
                      <a:pt x="8" y="65"/>
                      <a:pt x="8" y="66"/>
                    </a:cubicBezTo>
                    <a:cubicBezTo>
                      <a:pt x="8" y="67"/>
                      <a:pt x="7" y="68"/>
                      <a:pt x="7" y="69"/>
                    </a:cubicBezTo>
                    <a:cubicBezTo>
                      <a:pt x="7" y="69"/>
                      <a:pt x="7" y="69"/>
                      <a:pt x="6" y="70"/>
                    </a:cubicBezTo>
                    <a:cubicBezTo>
                      <a:pt x="6" y="70"/>
                      <a:pt x="5" y="73"/>
                      <a:pt x="5" y="73"/>
                    </a:cubicBezTo>
                    <a:cubicBezTo>
                      <a:pt x="5" y="74"/>
                      <a:pt x="4" y="76"/>
                      <a:pt x="4" y="76"/>
                    </a:cubicBezTo>
                    <a:cubicBezTo>
                      <a:pt x="4" y="77"/>
                      <a:pt x="3" y="78"/>
                      <a:pt x="3" y="78"/>
                    </a:cubicBezTo>
                    <a:cubicBezTo>
                      <a:pt x="3" y="79"/>
                      <a:pt x="3" y="79"/>
                      <a:pt x="2" y="80"/>
                    </a:cubicBezTo>
                    <a:cubicBezTo>
                      <a:pt x="2" y="81"/>
                      <a:pt x="2" y="83"/>
                      <a:pt x="1" y="85"/>
                    </a:cubicBezTo>
                    <a:cubicBezTo>
                      <a:pt x="1" y="87"/>
                      <a:pt x="0" y="90"/>
                      <a:pt x="0" y="91"/>
                    </a:cubicBezTo>
                    <a:cubicBezTo>
                      <a:pt x="0" y="93"/>
                      <a:pt x="1" y="95"/>
                      <a:pt x="1" y="96"/>
                    </a:cubicBezTo>
                    <a:cubicBezTo>
                      <a:pt x="1" y="97"/>
                      <a:pt x="2" y="97"/>
                      <a:pt x="2" y="98"/>
                    </a:cubicBezTo>
                    <a:cubicBezTo>
                      <a:pt x="3" y="98"/>
                      <a:pt x="3" y="98"/>
                      <a:pt x="4" y="99"/>
                    </a:cubicBezTo>
                    <a:cubicBezTo>
                      <a:pt x="5" y="99"/>
                      <a:pt x="6" y="99"/>
                      <a:pt x="7" y="99"/>
                    </a:cubicBezTo>
                    <a:cubicBezTo>
                      <a:pt x="7" y="99"/>
                      <a:pt x="7" y="99"/>
                      <a:pt x="7" y="99"/>
                    </a:cubicBezTo>
                    <a:cubicBezTo>
                      <a:pt x="8" y="99"/>
                      <a:pt x="8" y="99"/>
                      <a:pt x="9" y="99"/>
                    </a:cubicBezTo>
                    <a:cubicBezTo>
                      <a:pt x="9" y="99"/>
                      <a:pt x="10" y="100"/>
                      <a:pt x="11" y="100"/>
                    </a:cubicBezTo>
                    <a:cubicBezTo>
                      <a:pt x="11" y="100"/>
                      <a:pt x="12" y="100"/>
                      <a:pt x="13" y="100"/>
                    </a:cubicBezTo>
                    <a:cubicBezTo>
                      <a:pt x="14" y="101"/>
                      <a:pt x="15" y="101"/>
                      <a:pt x="16" y="101"/>
                    </a:cubicBezTo>
                    <a:cubicBezTo>
                      <a:pt x="16" y="101"/>
                      <a:pt x="17" y="101"/>
                      <a:pt x="17" y="101"/>
                    </a:cubicBezTo>
                    <a:cubicBezTo>
                      <a:pt x="17" y="101"/>
                      <a:pt x="18" y="101"/>
                      <a:pt x="18" y="101"/>
                    </a:cubicBezTo>
                    <a:cubicBezTo>
                      <a:pt x="19" y="101"/>
                      <a:pt x="19" y="101"/>
                      <a:pt x="20" y="101"/>
                    </a:cubicBezTo>
                    <a:cubicBezTo>
                      <a:pt x="20" y="101"/>
                      <a:pt x="20" y="101"/>
                      <a:pt x="20" y="101"/>
                    </a:cubicBezTo>
                    <a:cubicBezTo>
                      <a:pt x="20" y="102"/>
                      <a:pt x="20" y="102"/>
                      <a:pt x="20" y="103"/>
                    </a:cubicBezTo>
                    <a:cubicBezTo>
                      <a:pt x="20" y="104"/>
                      <a:pt x="19" y="107"/>
                      <a:pt x="19" y="109"/>
                    </a:cubicBezTo>
                    <a:cubicBezTo>
                      <a:pt x="19" y="111"/>
                      <a:pt x="19" y="115"/>
                      <a:pt x="19" y="117"/>
                    </a:cubicBezTo>
                    <a:cubicBezTo>
                      <a:pt x="19" y="118"/>
                      <a:pt x="19" y="120"/>
                      <a:pt x="19" y="120"/>
                    </a:cubicBezTo>
                    <a:cubicBezTo>
                      <a:pt x="19" y="121"/>
                      <a:pt x="20" y="121"/>
                      <a:pt x="20" y="121"/>
                    </a:cubicBezTo>
                    <a:cubicBezTo>
                      <a:pt x="20" y="122"/>
                      <a:pt x="21" y="122"/>
                      <a:pt x="21" y="123"/>
                    </a:cubicBezTo>
                    <a:cubicBezTo>
                      <a:pt x="21" y="123"/>
                      <a:pt x="22" y="123"/>
                      <a:pt x="22" y="123"/>
                    </a:cubicBezTo>
                    <a:cubicBezTo>
                      <a:pt x="22" y="123"/>
                      <a:pt x="22" y="123"/>
                      <a:pt x="22" y="123"/>
                    </a:cubicBezTo>
                    <a:cubicBezTo>
                      <a:pt x="22" y="124"/>
                      <a:pt x="23" y="124"/>
                      <a:pt x="23" y="124"/>
                    </a:cubicBezTo>
                    <a:cubicBezTo>
                      <a:pt x="23" y="124"/>
                      <a:pt x="23" y="124"/>
                      <a:pt x="23" y="124"/>
                    </a:cubicBezTo>
                    <a:cubicBezTo>
                      <a:pt x="22" y="125"/>
                      <a:pt x="23" y="125"/>
                      <a:pt x="23" y="125"/>
                    </a:cubicBezTo>
                    <a:cubicBezTo>
                      <a:pt x="23" y="125"/>
                      <a:pt x="23" y="125"/>
                      <a:pt x="23" y="125"/>
                    </a:cubicBezTo>
                    <a:cubicBezTo>
                      <a:pt x="22" y="126"/>
                      <a:pt x="22" y="126"/>
                      <a:pt x="23" y="126"/>
                    </a:cubicBezTo>
                    <a:cubicBezTo>
                      <a:pt x="23" y="127"/>
                      <a:pt x="23" y="128"/>
                      <a:pt x="23" y="128"/>
                    </a:cubicBezTo>
                    <a:cubicBezTo>
                      <a:pt x="22" y="128"/>
                      <a:pt x="22" y="128"/>
                      <a:pt x="21" y="129"/>
                    </a:cubicBezTo>
                    <a:cubicBezTo>
                      <a:pt x="21" y="129"/>
                      <a:pt x="21" y="130"/>
                      <a:pt x="21" y="131"/>
                    </a:cubicBezTo>
                    <a:cubicBezTo>
                      <a:pt x="21" y="132"/>
                      <a:pt x="21" y="132"/>
                      <a:pt x="22" y="133"/>
                    </a:cubicBezTo>
                    <a:cubicBezTo>
                      <a:pt x="22" y="133"/>
                      <a:pt x="22" y="133"/>
                      <a:pt x="21" y="133"/>
                    </a:cubicBezTo>
                    <a:cubicBezTo>
                      <a:pt x="21" y="134"/>
                      <a:pt x="21" y="135"/>
                      <a:pt x="21" y="135"/>
                    </a:cubicBezTo>
                    <a:cubicBezTo>
                      <a:pt x="21" y="136"/>
                      <a:pt x="21" y="137"/>
                      <a:pt x="21" y="137"/>
                    </a:cubicBezTo>
                    <a:cubicBezTo>
                      <a:pt x="20" y="138"/>
                      <a:pt x="20" y="138"/>
                      <a:pt x="20" y="139"/>
                    </a:cubicBezTo>
                    <a:cubicBezTo>
                      <a:pt x="20" y="140"/>
                      <a:pt x="20" y="140"/>
                      <a:pt x="20" y="140"/>
                    </a:cubicBezTo>
                    <a:cubicBezTo>
                      <a:pt x="20" y="141"/>
                      <a:pt x="20" y="142"/>
                      <a:pt x="19" y="142"/>
                    </a:cubicBezTo>
                    <a:cubicBezTo>
                      <a:pt x="19" y="142"/>
                      <a:pt x="19" y="143"/>
                      <a:pt x="19" y="143"/>
                    </a:cubicBezTo>
                    <a:cubicBezTo>
                      <a:pt x="19" y="144"/>
                      <a:pt x="18" y="145"/>
                      <a:pt x="18" y="146"/>
                    </a:cubicBezTo>
                    <a:cubicBezTo>
                      <a:pt x="18" y="147"/>
                      <a:pt x="18" y="148"/>
                      <a:pt x="18" y="148"/>
                    </a:cubicBezTo>
                    <a:cubicBezTo>
                      <a:pt x="18" y="148"/>
                      <a:pt x="18" y="149"/>
                      <a:pt x="18" y="150"/>
                    </a:cubicBezTo>
                    <a:cubicBezTo>
                      <a:pt x="18" y="150"/>
                      <a:pt x="18" y="151"/>
                      <a:pt x="18" y="151"/>
                    </a:cubicBezTo>
                    <a:cubicBezTo>
                      <a:pt x="17" y="152"/>
                      <a:pt x="18" y="152"/>
                      <a:pt x="18" y="152"/>
                    </a:cubicBezTo>
                    <a:cubicBezTo>
                      <a:pt x="18" y="153"/>
                      <a:pt x="18" y="153"/>
                      <a:pt x="18" y="154"/>
                    </a:cubicBezTo>
                    <a:cubicBezTo>
                      <a:pt x="18" y="154"/>
                      <a:pt x="18" y="154"/>
                      <a:pt x="18" y="154"/>
                    </a:cubicBezTo>
                    <a:cubicBezTo>
                      <a:pt x="18" y="155"/>
                      <a:pt x="18" y="155"/>
                      <a:pt x="18" y="155"/>
                    </a:cubicBezTo>
                    <a:cubicBezTo>
                      <a:pt x="18" y="156"/>
                      <a:pt x="19" y="156"/>
                      <a:pt x="19" y="156"/>
                    </a:cubicBezTo>
                    <a:cubicBezTo>
                      <a:pt x="19" y="157"/>
                      <a:pt x="19" y="157"/>
                      <a:pt x="19" y="157"/>
                    </a:cubicBezTo>
                    <a:cubicBezTo>
                      <a:pt x="19" y="158"/>
                      <a:pt x="19" y="158"/>
                      <a:pt x="19" y="158"/>
                    </a:cubicBezTo>
                    <a:cubicBezTo>
                      <a:pt x="19" y="159"/>
                      <a:pt x="19" y="160"/>
                      <a:pt x="19" y="160"/>
                    </a:cubicBezTo>
                    <a:cubicBezTo>
                      <a:pt x="20" y="161"/>
                      <a:pt x="20" y="162"/>
                      <a:pt x="19" y="162"/>
                    </a:cubicBezTo>
                    <a:cubicBezTo>
                      <a:pt x="19" y="162"/>
                      <a:pt x="19" y="163"/>
                      <a:pt x="19" y="164"/>
                    </a:cubicBezTo>
                    <a:cubicBezTo>
                      <a:pt x="19" y="165"/>
                      <a:pt x="19" y="166"/>
                      <a:pt x="19" y="167"/>
                    </a:cubicBezTo>
                    <a:cubicBezTo>
                      <a:pt x="19" y="169"/>
                      <a:pt x="20" y="171"/>
                      <a:pt x="20" y="173"/>
                    </a:cubicBezTo>
                    <a:cubicBezTo>
                      <a:pt x="20" y="175"/>
                      <a:pt x="20" y="176"/>
                      <a:pt x="21" y="177"/>
                    </a:cubicBezTo>
                    <a:cubicBezTo>
                      <a:pt x="21" y="179"/>
                      <a:pt x="22" y="182"/>
                      <a:pt x="22" y="183"/>
                    </a:cubicBezTo>
                    <a:cubicBezTo>
                      <a:pt x="22" y="184"/>
                      <a:pt x="23" y="186"/>
                      <a:pt x="23" y="187"/>
                    </a:cubicBezTo>
                    <a:cubicBezTo>
                      <a:pt x="23" y="187"/>
                      <a:pt x="23" y="189"/>
                      <a:pt x="23" y="190"/>
                    </a:cubicBezTo>
                    <a:cubicBezTo>
                      <a:pt x="23" y="191"/>
                      <a:pt x="24" y="194"/>
                      <a:pt x="24" y="195"/>
                    </a:cubicBezTo>
                    <a:cubicBezTo>
                      <a:pt x="24" y="196"/>
                      <a:pt x="24" y="202"/>
                      <a:pt x="24" y="203"/>
                    </a:cubicBezTo>
                    <a:cubicBezTo>
                      <a:pt x="25" y="204"/>
                      <a:pt x="25" y="209"/>
                      <a:pt x="25" y="211"/>
                    </a:cubicBezTo>
                    <a:cubicBezTo>
                      <a:pt x="25" y="212"/>
                      <a:pt x="26" y="217"/>
                      <a:pt x="26" y="219"/>
                    </a:cubicBezTo>
                    <a:cubicBezTo>
                      <a:pt x="26" y="221"/>
                      <a:pt x="27" y="225"/>
                      <a:pt x="27" y="226"/>
                    </a:cubicBezTo>
                    <a:cubicBezTo>
                      <a:pt x="27" y="226"/>
                      <a:pt x="28" y="229"/>
                      <a:pt x="28" y="230"/>
                    </a:cubicBezTo>
                    <a:cubicBezTo>
                      <a:pt x="28" y="230"/>
                      <a:pt x="29" y="233"/>
                      <a:pt x="29" y="235"/>
                    </a:cubicBezTo>
                    <a:cubicBezTo>
                      <a:pt x="29" y="236"/>
                      <a:pt x="30" y="238"/>
                      <a:pt x="30" y="239"/>
                    </a:cubicBezTo>
                    <a:cubicBezTo>
                      <a:pt x="30" y="241"/>
                      <a:pt x="31" y="241"/>
                      <a:pt x="31" y="242"/>
                    </a:cubicBezTo>
                    <a:cubicBezTo>
                      <a:pt x="31" y="242"/>
                      <a:pt x="32" y="244"/>
                      <a:pt x="32" y="244"/>
                    </a:cubicBezTo>
                    <a:cubicBezTo>
                      <a:pt x="32" y="245"/>
                      <a:pt x="33" y="247"/>
                      <a:pt x="33" y="248"/>
                    </a:cubicBezTo>
                    <a:cubicBezTo>
                      <a:pt x="33" y="248"/>
                      <a:pt x="34" y="251"/>
                      <a:pt x="35" y="252"/>
                    </a:cubicBezTo>
                    <a:cubicBezTo>
                      <a:pt x="35" y="252"/>
                      <a:pt x="35" y="252"/>
                      <a:pt x="35" y="252"/>
                    </a:cubicBezTo>
                    <a:cubicBezTo>
                      <a:pt x="35" y="253"/>
                      <a:pt x="35" y="253"/>
                      <a:pt x="35" y="253"/>
                    </a:cubicBezTo>
                    <a:cubicBezTo>
                      <a:pt x="34" y="253"/>
                      <a:pt x="34" y="255"/>
                      <a:pt x="33" y="256"/>
                    </a:cubicBezTo>
                    <a:cubicBezTo>
                      <a:pt x="32" y="257"/>
                      <a:pt x="32" y="258"/>
                      <a:pt x="32" y="259"/>
                    </a:cubicBezTo>
                    <a:cubicBezTo>
                      <a:pt x="32" y="259"/>
                      <a:pt x="31" y="261"/>
                      <a:pt x="31" y="262"/>
                    </a:cubicBezTo>
                    <a:cubicBezTo>
                      <a:pt x="31" y="263"/>
                      <a:pt x="31" y="263"/>
                      <a:pt x="30" y="264"/>
                    </a:cubicBezTo>
                    <a:cubicBezTo>
                      <a:pt x="30" y="265"/>
                      <a:pt x="29" y="266"/>
                      <a:pt x="29" y="267"/>
                    </a:cubicBezTo>
                    <a:cubicBezTo>
                      <a:pt x="29" y="267"/>
                      <a:pt x="29" y="267"/>
                      <a:pt x="29" y="268"/>
                    </a:cubicBezTo>
                    <a:cubicBezTo>
                      <a:pt x="29" y="268"/>
                      <a:pt x="29" y="269"/>
                      <a:pt x="29" y="269"/>
                    </a:cubicBezTo>
                    <a:cubicBezTo>
                      <a:pt x="29" y="269"/>
                      <a:pt x="30" y="270"/>
                      <a:pt x="30" y="270"/>
                    </a:cubicBezTo>
                    <a:cubicBezTo>
                      <a:pt x="30" y="270"/>
                      <a:pt x="32" y="270"/>
                      <a:pt x="32" y="270"/>
                    </a:cubicBezTo>
                    <a:cubicBezTo>
                      <a:pt x="32" y="270"/>
                      <a:pt x="32" y="271"/>
                      <a:pt x="32" y="271"/>
                    </a:cubicBezTo>
                    <a:cubicBezTo>
                      <a:pt x="32" y="271"/>
                      <a:pt x="31" y="272"/>
                      <a:pt x="31" y="272"/>
                    </a:cubicBezTo>
                    <a:cubicBezTo>
                      <a:pt x="31" y="272"/>
                      <a:pt x="31" y="273"/>
                      <a:pt x="30" y="273"/>
                    </a:cubicBezTo>
                    <a:cubicBezTo>
                      <a:pt x="30" y="273"/>
                      <a:pt x="30" y="274"/>
                      <a:pt x="30" y="274"/>
                    </a:cubicBezTo>
                    <a:cubicBezTo>
                      <a:pt x="30" y="274"/>
                      <a:pt x="29" y="275"/>
                      <a:pt x="29" y="276"/>
                    </a:cubicBezTo>
                    <a:cubicBezTo>
                      <a:pt x="28" y="277"/>
                      <a:pt x="28" y="278"/>
                      <a:pt x="28" y="278"/>
                    </a:cubicBezTo>
                    <a:cubicBezTo>
                      <a:pt x="28" y="278"/>
                      <a:pt x="28" y="278"/>
                      <a:pt x="28" y="278"/>
                    </a:cubicBezTo>
                    <a:cubicBezTo>
                      <a:pt x="28" y="278"/>
                      <a:pt x="28" y="278"/>
                      <a:pt x="28" y="278"/>
                    </a:cubicBezTo>
                    <a:cubicBezTo>
                      <a:pt x="28" y="279"/>
                      <a:pt x="27" y="279"/>
                      <a:pt x="27" y="279"/>
                    </a:cubicBezTo>
                    <a:cubicBezTo>
                      <a:pt x="27" y="280"/>
                      <a:pt x="27" y="280"/>
                      <a:pt x="26" y="280"/>
                    </a:cubicBezTo>
                    <a:cubicBezTo>
                      <a:pt x="26" y="281"/>
                      <a:pt x="25" y="281"/>
                      <a:pt x="25" y="282"/>
                    </a:cubicBezTo>
                    <a:cubicBezTo>
                      <a:pt x="24" y="282"/>
                      <a:pt x="23" y="282"/>
                      <a:pt x="22" y="282"/>
                    </a:cubicBezTo>
                    <a:cubicBezTo>
                      <a:pt x="21" y="282"/>
                      <a:pt x="19" y="283"/>
                      <a:pt x="18" y="283"/>
                    </a:cubicBezTo>
                    <a:cubicBezTo>
                      <a:pt x="17" y="284"/>
                      <a:pt x="16" y="284"/>
                      <a:pt x="15" y="284"/>
                    </a:cubicBezTo>
                    <a:cubicBezTo>
                      <a:pt x="15" y="285"/>
                      <a:pt x="14" y="286"/>
                      <a:pt x="14" y="286"/>
                    </a:cubicBezTo>
                    <a:cubicBezTo>
                      <a:pt x="14" y="286"/>
                      <a:pt x="14" y="286"/>
                      <a:pt x="14" y="287"/>
                    </a:cubicBezTo>
                    <a:cubicBezTo>
                      <a:pt x="14" y="287"/>
                      <a:pt x="14" y="287"/>
                      <a:pt x="13" y="287"/>
                    </a:cubicBezTo>
                    <a:cubicBezTo>
                      <a:pt x="13" y="287"/>
                      <a:pt x="13" y="287"/>
                      <a:pt x="13" y="287"/>
                    </a:cubicBezTo>
                    <a:cubicBezTo>
                      <a:pt x="13" y="288"/>
                      <a:pt x="13" y="287"/>
                      <a:pt x="13" y="288"/>
                    </a:cubicBezTo>
                    <a:cubicBezTo>
                      <a:pt x="13" y="288"/>
                      <a:pt x="13" y="289"/>
                      <a:pt x="13" y="290"/>
                    </a:cubicBezTo>
                    <a:cubicBezTo>
                      <a:pt x="13" y="290"/>
                      <a:pt x="13" y="290"/>
                      <a:pt x="13" y="290"/>
                    </a:cubicBezTo>
                    <a:cubicBezTo>
                      <a:pt x="13" y="291"/>
                      <a:pt x="14" y="291"/>
                      <a:pt x="15" y="291"/>
                    </a:cubicBezTo>
                    <a:cubicBezTo>
                      <a:pt x="16" y="291"/>
                      <a:pt x="17" y="292"/>
                      <a:pt x="17" y="292"/>
                    </a:cubicBezTo>
                    <a:cubicBezTo>
                      <a:pt x="18" y="292"/>
                      <a:pt x="18" y="292"/>
                      <a:pt x="18" y="292"/>
                    </a:cubicBezTo>
                    <a:cubicBezTo>
                      <a:pt x="19" y="292"/>
                      <a:pt x="20" y="292"/>
                      <a:pt x="20" y="292"/>
                    </a:cubicBezTo>
                    <a:cubicBezTo>
                      <a:pt x="21" y="292"/>
                      <a:pt x="22" y="292"/>
                      <a:pt x="22" y="292"/>
                    </a:cubicBezTo>
                    <a:cubicBezTo>
                      <a:pt x="23" y="292"/>
                      <a:pt x="23" y="292"/>
                      <a:pt x="23" y="292"/>
                    </a:cubicBezTo>
                    <a:cubicBezTo>
                      <a:pt x="23" y="292"/>
                      <a:pt x="24" y="292"/>
                      <a:pt x="24" y="292"/>
                    </a:cubicBezTo>
                    <a:cubicBezTo>
                      <a:pt x="24" y="292"/>
                      <a:pt x="24" y="292"/>
                      <a:pt x="25" y="292"/>
                    </a:cubicBezTo>
                    <a:cubicBezTo>
                      <a:pt x="25" y="292"/>
                      <a:pt x="25" y="292"/>
                      <a:pt x="26" y="292"/>
                    </a:cubicBezTo>
                    <a:cubicBezTo>
                      <a:pt x="26" y="292"/>
                      <a:pt x="26" y="292"/>
                      <a:pt x="26" y="292"/>
                    </a:cubicBezTo>
                    <a:cubicBezTo>
                      <a:pt x="26" y="292"/>
                      <a:pt x="27" y="292"/>
                      <a:pt x="27" y="292"/>
                    </a:cubicBezTo>
                    <a:cubicBezTo>
                      <a:pt x="28" y="292"/>
                      <a:pt x="28" y="292"/>
                      <a:pt x="28" y="292"/>
                    </a:cubicBezTo>
                    <a:cubicBezTo>
                      <a:pt x="28" y="291"/>
                      <a:pt x="28" y="292"/>
                      <a:pt x="28" y="292"/>
                    </a:cubicBezTo>
                    <a:cubicBezTo>
                      <a:pt x="29" y="292"/>
                      <a:pt x="29" y="292"/>
                      <a:pt x="29" y="292"/>
                    </a:cubicBezTo>
                    <a:cubicBezTo>
                      <a:pt x="30" y="292"/>
                      <a:pt x="30" y="292"/>
                      <a:pt x="30" y="292"/>
                    </a:cubicBezTo>
                    <a:cubicBezTo>
                      <a:pt x="30" y="291"/>
                      <a:pt x="30" y="292"/>
                      <a:pt x="30" y="292"/>
                    </a:cubicBezTo>
                    <a:cubicBezTo>
                      <a:pt x="30" y="292"/>
                      <a:pt x="31" y="292"/>
                      <a:pt x="31" y="292"/>
                    </a:cubicBezTo>
                    <a:cubicBezTo>
                      <a:pt x="32" y="292"/>
                      <a:pt x="32" y="292"/>
                      <a:pt x="32" y="291"/>
                    </a:cubicBezTo>
                    <a:cubicBezTo>
                      <a:pt x="32" y="291"/>
                      <a:pt x="32" y="291"/>
                      <a:pt x="32" y="291"/>
                    </a:cubicBezTo>
                    <a:cubicBezTo>
                      <a:pt x="32" y="291"/>
                      <a:pt x="33" y="291"/>
                      <a:pt x="33" y="291"/>
                    </a:cubicBezTo>
                    <a:cubicBezTo>
                      <a:pt x="33" y="291"/>
                      <a:pt x="34" y="291"/>
                      <a:pt x="34" y="291"/>
                    </a:cubicBezTo>
                    <a:cubicBezTo>
                      <a:pt x="34" y="291"/>
                      <a:pt x="34" y="291"/>
                      <a:pt x="34" y="291"/>
                    </a:cubicBezTo>
                    <a:cubicBezTo>
                      <a:pt x="34" y="291"/>
                      <a:pt x="34" y="291"/>
                      <a:pt x="35" y="291"/>
                    </a:cubicBezTo>
                    <a:cubicBezTo>
                      <a:pt x="36" y="291"/>
                      <a:pt x="36" y="291"/>
                      <a:pt x="36" y="290"/>
                    </a:cubicBezTo>
                    <a:cubicBezTo>
                      <a:pt x="36" y="290"/>
                      <a:pt x="36" y="290"/>
                      <a:pt x="36" y="290"/>
                    </a:cubicBezTo>
                    <a:cubicBezTo>
                      <a:pt x="37" y="290"/>
                      <a:pt x="37" y="290"/>
                      <a:pt x="38" y="289"/>
                    </a:cubicBezTo>
                    <a:cubicBezTo>
                      <a:pt x="40" y="289"/>
                      <a:pt x="42" y="288"/>
                      <a:pt x="43" y="288"/>
                    </a:cubicBezTo>
                    <a:cubicBezTo>
                      <a:pt x="43" y="288"/>
                      <a:pt x="43" y="288"/>
                      <a:pt x="44" y="288"/>
                    </a:cubicBezTo>
                    <a:cubicBezTo>
                      <a:pt x="45" y="288"/>
                      <a:pt x="45" y="289"/>
                      <a:pt x="46" y="289"/>
                    </a:cubicBezTo>
                    <a:cubicBezTo>
                      <a:pt x="47" y="290"/>
                      <a:pt x="47" y="290"/>
                      <a:pt x="47" y="290"/>
                    </a:cubicBezTo>
                    <a:cubicBezTo>
                      <a:pt x="48" y="290"/>
                      <a:pt x="49" y="289"/>
                      <a:pt x="49" y="289"/>
                    </a:cubicBezTo>
                    <a:cubicBezTo>
                      <a:pt x="50" y="289"/>
                      <a:pt x="50" y="289"/>
                      <a:pt x="50" y="289"/>
                    </a:cubicBezTo>
                    <a:cubicBezTo>
                      <a:pt x="50" y="289"/>
                      <a:pt x="50" y="289"/>
                      <a:pt x="50" y="289"/>
                    </a:cubicBezTo>
                    <a:cubicBezTo>
                      <a:pt x="50" y="289"/>
                      <a:pt x="50" y="289"/>
                      <a:pt x="51" y="289"/>
                    </a:cubicBezTo>
                    <a:cubicBezTo>
                      <a:pt x="52" y="289"/>
                      <a:pt x="52" y="289"/>
                      <a:pt x="52" y="289"/>
                    </a:cubicBezTo>
                    <a:cubicBezTo>
                      <a:pt x="52" y="289"/>
                      <a:pt x="52" y="289"/>
                      <a:pt x="52" y="289"/>
                    </a:cubicBezTo>
                    <a:cubicBezTo>
                      <a:pt x="52" y="289"/>
                      <a:pt x="53" y="289"/>
                      <a:pt x="53" y="289"/>
                    </a:cubicBezTo>
                    <a:cubicBezTo>
                      <a:pt x="54" y="289"/>
                      <a:pt x="54" y="289"/>
                      <a:pt x="54" y="289"/>
                    </a:cubicBezTo>
                    <a:cubicBezTo>
                      <a:pt x="54" y="288"/>
                      <a:pt x="54" y="288"/>
                      <a:pt x="54" y="288"/>
                    </a:cubicBezTo>
                    <a:cubicBezTo>
                      <a:pt x="55" y="288"/>
                      <a:pt x="55" y="288"/>
                      <a:pt x="55" y="288"/>
                    </a:cubicBezTo>
                    <a:cubicBezTo>
                      <a:pt x="56" y="288"/>
                      <a:pt x="56" y="288"/>
                      <a:pt x="56" y="288"/>
                    </a:cubicBezTo>
                    <a:cubicBezTo>
                      <a:pt x="56" y="288"/>
                      <a:pt x="56" y="288"/>
                      <a:pt x="57" y="288"/>
                    </a:cubicBezTo>
                    <a:cubicBezTo>
                      <a:pt x="57" y="287"/>
                      <a:pt x="57" y="287"/>
                      <a:pt x="57" y="287"/>
                    </a:cubicBezTo>
                    <a:cubicBezTo>
                      <a:pt x="57" y="286"/>
                      <a:pt x="57" y="285"/>
                      <a:pt x="57" y="284"/>
                    </a:cubicBezTo>
                    <a:cubicBezTo>
                      <a:pt x="57" y="283"/>
                      <a:pt x="57" y="283"/>
                      <a:pt x="56" y="283"/>
                    </a:cubicBezTo>
                    <a:cubicBezTo>
                      <a:pt x="56" y="283"/>
                      <a:pt x="56" y="282"/>
                      <a:pt x="56" y="282"/>
                    </a:cubicBezTo>
                    <a:cubicBezTo>
                      <a:pt x="56" y="282"/>
                      <a:pt x="56" y="282"/>
                      <a:pt x="56" y="281"/>
                    </a:cubicBezTo>
                    <a:cubicBezTo>
                      <a:pt x="56" y="281"/>
                      <a:pt x="56" y="281"/>
                      <a:pt x="56" y="280"/>
                    </a:cubicBezTo>
                    <a:cubicBezTo>
                      <a:pt x="56" y="280"/>
                      <a:pt x="56" y="280"/>
                      <a:pt x="56" y="280"/>
                    </a:cubicBezTo>
                    <a:cubicBezTo>
                      <a:pt x="56" y="279"/>
                      <a:pt x="56" y="278"/>
                      <a:pt x="56" y="278"/>
                    </a:cubicBezTo>
                    <a:cubicBezTo>
                      <a:pt x="56" y="277"/>
                      <a:pt x="56" y="277"/>
                      <a:pt x="56" y="276"/>
                    </a:cubicBezTo>
                    <a:cubicBezTo>
                      <a:pt x="56" y="276"/>
                      <a:pt x="56" y="276"/>
                      <a:pt x="56" y="276"/>
                    </a:cubicBezTo>
                    <a:cubicBezTo>
                      <a:pt x="56" y="276"/>
                      <a:pt x="56" y="276"/>
                      <a:pt x="56" y="275"/>
                    </a:cubicBezTo>
                    <a:cubicBezTo>
                      <a:pt x="56" y="275"/>
                      <a:pt x="56" y="275"/>
                      <a:pt x="56" y="275"/>
                    </a:cubicBezTo>
                    <a:cubicBezTo>
                      <a:pt x="57" y="275"/>
                      <a:pt x="57" y="274"/>
                      <a:pt x="58" y="273"/>
                    </a:cubicBezTo>
                    <a:cubicBezTo>
                      <a:pt x="58" y="272"/>
                      <a:pt x="59" y="272"/>
                      <a:pt x="59" y="271"/>
                    </a:cubicBezTo>
                    <a:cubicBezTo>
                      <a:pt x="59" y="271"/>
                      <a:pt x="60" y="270"/>
                      <a:pt x="60" y="270"/>
                    </a:cubicBezTo>
                    <a:cubicBezTo>
                      <a:pt x="60" y="269"/>
                      <a:pt x="60" y="268"/>
                      <a:pt x="60" y="268"/>
                    </a:cubicBezTo>
                    <a:cubicBezTo>
                      <a:pt x="60" y="267"/>
                      <a:pt x="60" y="267"/>
                      <a:pt x="60" y="266"/>
                    </a:cubicBezTo>
                    <a:cubicBezTo>
                      <a:pt x="59" y="266"/>
                      <a:pt x="58" y="263"/>
                      <a:pt x="58" y="262"/>
                    </a:cubicBezTo>
                    <a:cubicBezTo>
                      <a:pt x="57" y="261"/>
                      <a:pt x="57" y="260"/>
                      <a:pt x="56" y="260"/>
                    </a:cubicBezTo>
                    <a:cubicBezTo>
                      <a:pt x="56" y="259"/>
                      <a:pt x="55" y="257"/>
                      <a:pt x="55" y="257"/>
                    </a:cubicBezTo>
                    <a:cubicBezTo>
                      <a:pt x="54" y="257"/>
                      <a:pt x="54" y="256"/>
                      <a:pt x="54" y="256"/>
                    </a:cubicBezTo>
                    <a:cubicBezTo>
                      <a:pt x="54" y="256"/>
                      <a:pt x="54" y="256"/>
                      <a:pt x="54" y="255"/>
                    </a:cubicBezTo>
                    <a:cubicBezTo>
                      <a:pt x="54" y="255"/>
                      <a:pt x="54" y="255"/>
                      <a:pt x="54" y="254"/>
                    </a:cubicBezTo>
                    <a:cubicBezTo>
                      <a:pt x="54" y="253"/>
                      <a:pt x="54" y="251"/>
                      <a:pt x="55" y="251"/>
                    </a:cubicBezTo>
                    <a:cubicBezTo>
                      <a:pt x="55" y="250"/>
                      <a:pt x="55" y="245"/>
                      <a:pt x="55" y="244"/>
                    </a:cubicBezTo>
                    <a:cubicBezTo>
                      <a:pt x="55" y="243"/>
                      <a:pt x="55" y="241"/>
                      <a:pt x="55" y="240"/>
                    </a:cubicBezTo>
                    <a:cubicBezTo>
                      <a:pt x="55" y="240"/>
                      <a:pt x="55" y="238"/>
                      <a:pt x="55" y="238"/>
                    </a:cubicBezTo>
                    <a:cubicBezTo>
                      <a:pt x="55" y="237"/>
                      <a:pt x="55" y="235"/>
                      <a:pt x="55" y="235"/>
                    </a:cubicBezTo>
                    <a:cubicBezTo>
                      <a:pt x="55" y="234"/>
                      <a:pt x="55" y="233"/>
                      <a:pt x="55" y="233"/>
                    </a:cubicBezTo>
                    <a:cubicBezTo>
                      <a:pt x="55" y="233"/>
                      <a:pt x="55" y="232"/>
                      <a:pt x="55" y="232"/>
                    </a:cubicBezTo>
                    <a:cubicBezTo>
                      <a:pt x="55" y="232"/>
                      <a:pt x="55" y="229"/>
                      <a:pt x="55" y="228"/>
                    </a:cubicBezTo>
                    <a:cubicBezTo>
                      <a:pt x="55" y="227"/>
                      <a:pt x="54" y="223"/>
                      <a:pt x="54" y="222"/>
                    </a:cubicBezTo>
                    <a:cubicBezTo>
                      <a:pt x="54" y="221"/>
                      <a:pt x="54" y="220"/>
                      <a:pt x="54" y="219"/>
                    </a:cubicBezTo>
                    <a:cubicBezTo>
                      <a:pt x="54" y="219"/>
                      <a:pt x="54" y="218"/>
                      <a:pt x="54" y="218"/>
                    </a:cubicBezTo>
                    <a:cubicBezTo>
                      <a:pt x="54" y="217"/>
                      <a:pt x="54" y="216"/>
                      <a:pt x="54" y="215"/>
                    </a:cubicBezTo>
                    <a:cubicBezTo>
                      <a:pt x="54" y="215"/>
                      <a:pt x="55" y="212"/>
                      <a:pt x="55" y="211"/>
                    </a:cubicBezTo>
                    <a:cubicBezTo>
                      <a:pt x="55" y="210"/>
                      <a:pt x="55" y="208"/>
                      <a:pt x="55" y="208"/>
                    </a:cubicBezTo>
                    <a:cubicBezTo>
                      <a:pt x="55" y="208"/>
                      <a:pt x="55" y="206"/>
                      <a:pt x="55" y="205"/>
                    </a:cubicBezTo>
                    <a:cubicBezTo>
                      <a:pt x="55" y="204"/>
                      <a:pt x="55" y="201"/>
                      <a:pt x="55" y="201"/>
                    </a:cubicBezTo>
                    <a:cubicBezTo>
                      <a:pt x="55" y="200"/>
                      <a:pt x="55" y="199"/>
                      <a:pt x="55" y="198"/>
                    </a:cubicBezTo>
                    <a:cubicBezTo>
                      <a:pt x="54" y="198"/>
                      <a:pt x="54" y="197"/>
                      <a:pt x="54" y="196"/>
                    </a:cubicBezTo>
                    <a:cubicBezTo>
                      <a:pt x="54" y="196"/>
                      <a:pt x="54" y="195"/>
                      <a:pt x="54" y="194"/>
                    </a:cubicBezTo>
                    <a:cubicBezTo>
                      <a:pt x="54" y="193"/>
                      <a:pt x="54" y="191"/>
                      <a:pt x="54" y="191"/>
                    </a:cubicBezTo>
                    <a:cubicBezTo>
                      <a:pt x="54" y="191"/>
                      <a:pt x="54" y="191"/>
                      <a:pt x="54" y="191"/>
                    </a:cubicBezTo>
                    <a:cubicBezTo>
                      <a:pt x="54" y="191"/>
                      <a:pt x="54" y="192"/>
                      <a:pt x="54" y="192"/>
                    </a:cubicBezTo>
                    <a:cubicBezTo>
                      <a:pt x="54" y="193"/>
                      <a:pt x="55" y="194"/>
                      <a:pt x="55" y="194"/>
                    </a:cubicBezTo>
                    <a:cubicBezTo>
                      <a:pt x="55" y="195"/>
                      <a:pt x="55" y="197"/>
                      <a:pt x="55" y="197"/>
                    </a:cubicBezTo>
                    <a:cubicBezTo>
                      <a:pt x="55" y="198"/>
                      <a:pt x="56" y="198"/>
                      <a:pt x="56" y="198"/>
                    </a:cubicBezTo>
                    <a:cubicBezTo>
                      <a:pt x="56" y="198"/>
                      <a:pt x="56" y="199"/>
                      <a:pt x="56" y="200"/>
                    </a:cubicBezTo>
                    <a:cubicBezTo>
                      <a:pt x="56" y="201"/>
                      <a:pt x="57" y="202"/>
                      <a:pt x="57" y="203"/>
                    </a:cubicBezTo>
                    <a:cubicBezTo>
                      <a:pt x="57" y="204"/>
                      <a:pt x="57" y="205"/>
                      <a:pt x="57" y="206"/>
                    </a:cubicBezTo>
                    <a:cubicBezTo>
                      <a:pt x="57" y="206"/>
                      <a:pt x="58" y="208"/>
                      <a:pt x="58" y="208"/>
                    </a:cubicBezTo>
                    <a:cubicBezTo>
                      <a:pt x="58" y="209"/>
                      <a:pt x="58" y="210"/>
                      <a:pt x="59" y="211"/>
                    </a:cubicBezTo>
                    <a:cubicBezTo>
                      <a:pt x="59" y="211"/>
                      <a:pt x="59" y="213"/>
                      <a:pt x="59" y="213"/>
                    </a:cubicBezTo>
                    <a:cubicBezTo>
                      <a:pt x="59" y="214"/>
                      <a:pt x="59" y="215"/>
                      <a:pt x="59" y="215"/>
                    </a:cubicBezTo>
                    <a:cubicBezTo>
                      <a:pt x="59" y="216"/>
                      <a:pt x="59" y="216"/>
                      <a:pt x="59" y="217"/>
                    </a:cubicBezTo>
                    <a:cubicBezTo>
                      <a:pt x="59" y="217"/>
                      <a:pt x="60" y="219"/>
                      <a:pt x="60" y="219"/>
                    </a:cubicBezTo>
                    <a:cubicBezTo>
                      <a:pt x="60" y="219"/>
                      <a:pt x="60" y="220"/>
                      <a:pt x="60" y="221"/>
                    </a:cubicBezTo>
                    <a:cubicBezTo>
                      <a:pt x="60" y="222"/>
                      <a:pt x="60" y="223"/>
                      <a:pt x="60" y="224"/>
                    </a:cubicBezTo>
                    <a:cubicBezTo>
                      <a:pt x="60" y="225"/>
                      <a:pt x="60" y="225"/>
                      <a:pt x="60" y="226"/>
                    </a:cubicBezTo>
                    <a:cubicBezTo>
                      <a:pt x="60" y="226"/>
                      <a:pt x="60" y="227"/>
                      <a:pt x="60" y="228"/>
                    </a:cubicBezTo>
                    <a:cubicBezTo>
                      <a:pt x="61" y="228"/>
                      <a:pt x="61" y="229"/>
                      <a:pt x="61" y="230"/>
                    </a:cubicBezTo>
                    <a:cubicBezTo>
                      <a:pt x="61" y="231"/>
                      <a:pt x="61" y="232"/>
                      <a:pt x="61" y="232"/>
                    </a:cubicBezTo>
                    <a:cubicBezTo>
                      <a:pt x="61" y="233"/>
                      <a:pt x="61" y="233"/>
                      <a:pt x="61" y="234"/>
                    </a:cubicBezTo>
                    <a:cubicBezTo>
                      <a:pt x="61" y="235"/>
                      <a:pt x="61" y="235"/>
                      <a:pt x="61" y="235"/>
                    </a:cubicBezTo>
                    <a:cubicBezTo>
                      <a:pt x="61" y="236"/>
                      <a:pt x="62" y="239"/>
                      <a:pt x="62" y="240"/>
                    </a:cubicBezTo>
                    <a:cubicBezTo>
                      <a:pt x="62" y="241"/>
                      <a:pt x="62" y="244"/>
                      <a:pt x="62" y="245"/>
                    </a:cubicBezTo>
                    <a:cubicBezTo>
                      <a:pt x="62" y="247"/>
                      <a:pt x="62" y="249"/>
                      <a:pt x="62" y="251"/>
                    </a:cubicBezTo>
                    <a:cubicBezTo>
                      <a:pt x="62" y="252"/>
                      <a:pt x="63" y="256"/>
                      <a:pt x="64" y="257"/>
                    </a:cubicBezTo>
                    <a:cubicBezTo>
                      <a:pt x="64" y="258"/>
                      <a:pt x="64" y="260"/>
                      <a:pt x="65" y="261"/>
                    </a:cubicBezTo>
                    <a:cubicBezTo>
                      <a:pt x="65" y="262"/>
                      <a:pt x="65" y="263"/>
                      <a:pt x="66" y="264"/>
                    </a:cubicBezTo>
                    <a:cubicBezTo>
                      <a:pt x="66" y="265"/>
                      <a:pt x="67" y="267"/>
                      <a:pt x="67" y="267"/>
                    </a:cubicBezTo>
                    <a:cubicBezTo>
                      <a:pt x="67" y="268"/>
                      <a:pt x="67" y="268"/>
                      <a:pt x="68" y="269"/>
                    </a:cubicBezTo>
                    <a:cubicBezTo>
                      <a:pt x="69" y="269"/>
                      <a:pt x="70" y="270"/>
                      <a:pt x="70" y="270"/>
                    </a:cubicBezTo>
                    <a:cubicBezTo>
                      <a:pt x="71" y="270"/>
                      <a:pt x="71" y="270"/>
                      <a:pt x="70" y="270"/>
                    </a:cubicBezTo>
                    <a:cubicBezTo>
                      <a:pt x="70" y="270"/>
                      <a:pt x="70" y="271"/>
                      <a:pt x="70" y="271"/>
                    </a:cubicBezTo>
                    <a:cubicBezTo>
                      <a:pt x="69" y="271"/>
                      <a:pt x="68" y="272"/>
                      <a:pt x="68" y="272"/>
                    </a:cubicBezTo>
                    <a:cubicBezTo>
                      <a:pt x="67" y="272"/>
                      <a:pt x="67" y="273"/>
                      <a:pt x="67" y="273"/>
                    </a:cubicBezTo>
                    <a:cubicBezTo>
                      <a:pt x="67" y="274"/>
                      <a:pt x="66" y="275"/>
                      <a:pt x="66" y="276"/>
                    </a:cubicBezTo>
                    <a:cubicBezTo>
                      <a:pt x="65" y="276"/>
                      <a:pt x="65" y="277"/>
                      <a:pt x="65" y="277"/>
                    </a:cubicBezTo>
                    <a:cubicBezTo>
                      <a:pt x="64" y="278"/>
                      <a:pt x="64" y="278"/>
                      <a:pt x="64" y="279"/>
                    </a:cubicBezTo>
                    <a:cubicBezTo>
                      <a:pt x="64" y="280"/>
                      <a:pt x="65" y="281"/>
                      <a:pt x="65" y="281"/>
                    </a:cubicBezTo>
                    <a:cubicBezTo>
                      <a:pt x="65" y="281"/>
                      <a:pt x="65" y="282"/>
                      <a:pt x="66" y="282"/>
                    </a:cubicBezTo>
                    <a:cubicBezTo>
                      <a:pt x="66" y="282"/>
                      <a:pt x="66" y="283"/>
                      <a:pt x="67" y="283"/>
                    </a:cubicBezTo>
                    <a:cubicBezTo>
                      <a:pt x="67" y="284"/>
                      <a:pt x="68" y="284"/>
                      <a:pt x="68" y="285"/>
                    </a:cubicBezTo>
                    <a:cubicBezTo>
                      <a:pt x="68" y="285"/>
                      <a:pt x="69" y="286"/>
                      <a:pt x="69" y="286"/>
                    </a:cubicBezTo>
                    <a:cubicBezTo>
                      <a:pt x="69" y="286"/>
                      <a:pt x="70" y="286"/>
                      <a:pt x="70" y="287"/>
                    </a:cubicBezTo>
                    <a:cubicBezTo>
                      <a:pt x="70" y="287"/>
                      <a:pt x="70" y="287"/>
                      <a:pt x="71" y="288"/>
                    </a:cubicBezTo>
                    <a:cubicBezTo>
                      <a:pt x="71" y="288"/>
                      <a:pt x="72" y="289"/>
                      <a:pt x="72" y="289"/>
                    </a:cubicBezTo>
                    <a:cubicBezTo>
                      <a:pt x="72" y="289"/>
                      <a:pt x="72" y="289"/>
                      <a:pt x="72" y="290"/>
                    </a:cubicBezTo>
                    <a:cubicBezTo>
                      <a:pt x="72" y="290"/>
                      <a:pt x="71" y="290"/>
                      <a:pt x="71" y="291"/>
                    </a:cubicBezTo>
                    <a:cubicBezTo>
                      <a:pt x="71" y="292"/>
                      <a:pt x="71" y="294"/>
                      <a:pt x="71" y="294"/>
                    </a:cubicBezTo>
                    <a:cubicBezTo>
                      <a:pt x="71" y="294"/>
                      <a:pt x="71" y="295"/>
                      <a:pt x="71" y="295"/>
                    </a:cubicBezTo>
                    <a:cubicBezTo>
                      <a:pt x="71" y="295"/>
                      <a:pt x="71" y="295"/>
                      <a:pt x="71" y="295"/>
                    </a:cubicBezTo>
                    <a:cubicBezTo>
                      <a:pt x="71" y="295"/>
                      <a:pt x="71" y="295"/>
                      <a:pt x="71" y="296"/>
                    </a:cubicBezTo>
                    <a:cubicBezTo>
                      <a:pt x="70" y="296"/>
                      <a:pt x="70" y="296"/>
                      <a:pt x="70" y="297"/>
                    </a:cubicBezTo>
                    <a:cubicBezTo>
                      <a:pt x="70" y="298"/>
                      <a:pt x="70" y="299"/>
                      <a:pt x="70" y="299"/>
                    </a:cubicBezTo>
                    <a:cubicBezTo>
                      <a:pt x="70" y="299"/>
                      <a:pt x="71" y="300"/>
                      <a:pt x="71" y="300"/>
                    </a:cubicBezTo>
                    <a:cubicBezTo>
                      <a:pt x="71" y="300"/>
                      <a:pt x="72" y="300"/>
                      <a:pt x="73" y="300"/>
                    </a:cubicBezTo>
                    <a:cubicBezTo>
                      <a:pt x="73" y="300"/>
                      <a:pt x="74" y="300"/>
                      <a:pt x="75" y="300"/>
                    </a:cubicBezTo>
                    <a:cubicBezTo>
                      <a:pt x="76" y="300"/>
                      <a:pt x="81" y="300"/>
                      <a:pt x="82" y="300"/>
                    </a:cubicBezTo>
                    <a:cubicBezTo>
                      <a:pt x="83" y="300"/>
                      <a:pt x="86" y="300"/>
                      <a:pt x="87" y="300"/>
                    </a:cubicBezTo>
                    <a:cubicBezTo>
                      <a:pt x="88" y="299"/>
                      <a:pt x="89" y="299"/>
                      <a:pt x="89" y="299"/>
                    </a:cubicBezTo>
                    <a:cubicBezTo>
                      <a:pt x="90" y="298"/>
                      <a:pt x="90" y="298"/>
                      <a:pt x="90" y="297"/>
                    </a:cubicBezTo>
                    <a:cubicBezTo>
                      <a:pt x="90" y="297"/>
                      <a:pt x="90" y="296"/>
                      <a:pt x="90" y="295"/>
                    </a:cubicBezTo>
                    <a:cubicBezTo>
                      <a:pt x="90" y="294"/>
                      <a:pt x="89" y="294"/>
                      <a:pt x="89" y="294"/>
                    </a:cubicBezTo>
                    <a:cubicBezTo>
                      <a:pt x="89" y="293"/>
                      <a:pt x="89" y="293"/>
                      <a:pt x="89" y="292"/>
                    </a:cubicBezTo>
                    <a:cubicBezTo>
                      <a:pt x="90" y="292"/>
                      <a:pt x="89" y="290"/>
                      <a:pt x="89" y="290"/>
                    </a:cubicBezTo>
                    <a:cubicBezTo>
                      <a:pt x="89" y="289"/>
                      <a:pt x="89" y="289"/>
                      <a:pt x="89" y="289"/>
                    </a:cubicBezTo>
                    <a:cubicBezTo>
                      <a:pt x="89" y="289"/>
                      <a:pt x="89" y="288"/>
                      <a:pt x="88" y="288"/>
                    </a:cubicBezTo>
                    <a:cubicBezTo>
                      <a:pt x="88" y="288"/>
                      <a:pt x="89" y="288"/>
                      <a:pt x="89" y="288"/>
                    </a:cubicBezTo>
                    <a:cubicBezTo>
                      <a:pt x="89" y="288"/>
                      <a:pt x="89" y="287"/>
                      <a:pt x="89" y="287"/>
                    </a:cubicBezTo>
                    <a:cubicBezTo>
                      <a:pt x="89" y="286"/>
                      <a:pt x="90" y="285"/>
                      <a:pt x="90" y="284"/>
                    </a:cubicBezTo>
                    <a:cubicBezTo>
                      <a:pt x="90" y="284"/>
                      <a:pt x="90" y="283"/>
                      <a:pt x="90" y="283"/>
                    </a:cubicBezTo>
                    <a:cubicBezTo>
                      <a:pt x="90" y="283"/>
                      <a:pt x="90" y="283"/>
                      <a:pt x="91" y="283"/>
                    </a:cubicBezTo>
                    <a:cubicBezTo>
                      <a:pt x="91" y="282"/>
                      <a:pt x="91" y="282"/>
                      <a:pt x="91" y="282"/>
                    </a:cubicBezTo>
                    <a:cubicBezTo>
                      <a:pt x="91" y="281"/>
                      <a:pt x="92" y="279"/>
                      <a:pt x="92" y="279"/>
                    </a:cubicBezTo>
                    <a:cubicBezTo>
                      <a:pt x="93" y="279"/>
                      <a:pt x="93" y="278"/>
                      <a:pt x="93" y="278"/>
                    </a:cubicBezTo>
                    <a:cubicBezTo>
                      <a:pt x="93" y="278"/>
                      <a:pt x="93" y="278"/>
                      <a:pt x="93" y="277"/>
                    </a:cubicBezTo>
                    <a:cubicBezTo>
                      <a:pt x="93" y="277"/>
                      <a:pt x="93" y="276"/>
                      <a:pt x="93" y="276"/>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3" name="Freeform 18"/>
              <p:cNvSpPr>
                <a:spLocks noEditPoints="1"/>
              </p:cNvSpPr>
              <p:nvPr/>
            </p:nvSpPr>
            <p:spPr bwMode="auto">
              <a:xfrm>
                <a:off x="5781212" y="3441613"/>
                <a:ext cx="384079" cy="919616"/>
              </a:xfrm>
              <a:custGeom>
                <a:avLst/>
                <a:gdLst>
                  <a:gd name="T0" fmla="*/ 110 w 126"/>
                  <a:gd name="T1" fmla="*/ 63 h 302"/>
                  <a:gd name="T2" fmla="*/ 104 w 126"/>
                  <a:gd name="T3" fmla="*/ 55 h 302"/>
                  <a:gd name="T4" fmla="*/ 98 w 126"/>
                  <a:gd name="T5" fmla="*/ 44 h 302"/>
                  <a:gd name="T6" fmla="*/ 72 w 126"/>
                  <a:gd name="T7" fmla="*/ 39 h 302"/>
                  <a:gd name="T8" fmla="*/ 70 w 126"/>
                  <a:gd name="T9" fmla="*/ 30 h 302"/>
                  <a:gd name="T10" fmla="*/ 71 w 126"/>
                  <a:gd name="T11" fmla="*/ 19 h 302"/>
                  <a:gd name="T12" fmla="*/ 66 w 126"/>
                  <a:gd name="T13" fmla="*/ 4 h 302"/>
                  <a:gd name="T14" fmla="*/ 46 w 126"/>
                  <a:gd name="T15" fmla="*/ 12 h 302"/>
                  <a:gd name="T16" fmla="*/ 44 w 126"/>
                  <a:gd name="T17" fmla="*/ 27 h 302"/>
                  <a:gd name="T18" fmla="*/ 47 w 126"/>
                  <a:gd name="T19" fmla="*/ 36 h 302"/>
                  <a:gd name="T20" fmla="*/ 39 w 126"/>
                  <a:gd name="T21" fmla="*/ 42 h 302"/>
                  <a:gd name="T22" fmla="*/ 26 w 126"/>
                  <a:gd name="T23" fmla="*/ 45 h 302"/>
                  <a:gd name="T24" fmla="*/ 16 w 126"/>
                  <a:gd name="T25" fmla="*/ 54 h 302"/>
                  <a:gd name="T26" fmla="*/ 13 w 126"/>
                  <a:gd name="T27" fmla="*/ 66 h 302"/>
                  <a:gd name="T28" fmla="*/ 6 w 126"/>
                  <a:gd name="T29" fmla="*/ 81 h 302"/>
                  <a:gd name="T30" fmla="*/ 2 w 126"/>
                  <a:gd name="T31" fmla="*/ 99 h 302"/>
                  <a:gd name="T32" fmla="*/ 13 w 126"/>
                  <a:gd name="T33" fmla="*/ 121 h 302"/>
                  <a:gd name="T34" fmla="*/ 16 w 126"/>
                  <a:gd name="T35" fmla="*/ 126 h 302"/>
                  <a:gd name="T36" fmla="*/ 19 w 126"/>
                  <a:gd name="T37" fmla="*/ 132 h 302"/>
                  <a:gd name="T38" fmla="*/ 20 w 126"/>
                  <a:gd name="T39" fmla="*/ 140 h 302"/>
                  <a:gd name="T40" fmla="*/ 22 w 126"/>
                  <a:gd name="T41" fmla="*/ 168 h 302"/>
                  <a:gd name="T42" fmla="*/ 30 w 126"/>
                  <a:gd name="T43" fmla="*/ 173 h 302"/>
                  <a:gd name="T44" fmla="*/ 35 w 126"/>
                  <a:gd name="T45" fmla="*/ 208 h 302"/>
                  <a:gd name="T46" fmla="*/ 38 w 126"/>
                  <a:gd name="T47" fmla="*/ 242 h 302"/>
                  <a:gd name="T48" fmla="*/ 40 w 126"/>
                  <a:gd name="T49" fmla="*/ 267 h 302"/>
                  <a:gd name="T50" fmla="*/ 42 w 126"/>
                  <a:gd name="T51" fmla="*/ 272 h 302"/>
                  <a:gd name="T52" fmla="*/ 40 w 126"/>
                  <a:gd name="T53" fmla="*/ 279 h 302"/>
                  <a:gd name="T54" fmla="*/ 39 w 126"/>
                  <a:gd name="T55" fmla="*/ 284 h 302"/>
                  <a:gd name="T56" fmla="*/ 31 w 126"/>
                  <a:gd name="T57" fmla="*/ 289 h 302"/>
                  <a:gd name="T58" fmla="*/ 41 w 126"/>
                  <a:gd name="T59" fmla="*/ 295 h 302"/>
                  <a:gd name="T60" fmla="*/ 61 w 126"/>
                  <a:gd name="T61" fmla="*/ 287 h 302"/>
                  <a:gd name="T62" fmla="*/ 63 w 126"/>
                  <a:gd name="T63" fmla="*/ 277 h 302"/>
                  <a:gd name="T64" fmla="*/ 67 w 126"/>
                  <a:gd name="T65" fmla="*/ 283 h 302"/>
                  <a:gd name="T66" fmla="*/ 65 w 126"/>
                  <a:gd name="T67" fmla="*/ 289 h 302"/>
                  <a:gd name="T68" fmla="*/ 62 w 126"/>
                  <a:gd name="T69" fmla="*/ 295 h 302"/>
                  <a:gd name="T70" fmla="*/ 60 w 126"/>
                  <a:gd name="T71" fmla="*/ 301 h 302"/>
                  <a:gd name="T72" fmla="*/ 83 w 126"/>
                  <a:gd name="T73" fmla="*/ 297 h 302"/>
                  <a:gd name="T74" fmla="*/ 85 w 126"/>
                  <a:gd name="T75" fmla="*/ 288 h 302"/>
                  <a:gd name="T76" fmla="*/ 87 w 126"/>
                  <a:gd name="T77" fmla="*/ 282 h 302"/>
                  <a:gd name="T78" fmla="*/ 90 w 126"/>
                  <a:gd name="T79" fmla="*/ 266 h 302"/>
                  <a:gd name="T80" fmla="*/ 91 w 126"/>
                  <a:gd name="T81" fmla="*/ 212 h 302"/>
                  <a:gd name="T82" fmla="*/ 93 w 126"/>
                  <a:gd name="T83" fmla="*/ 169 h 302"/>
                  <a:gd name="T84" fmla="*/ 107 w 126"/>
                  <a:gd name="T85" fmla="*/ 167 h 302"/>
                  <a:gd name="T86" fmla="*/ 107 w 126"/>
                  <a:gd name="T87" fmla="*/ 149 h 302"/>
                  <a:gd name="T88" fmla="*/ 105 w 126"/>
                  <a:gd name="T89" fmla="*/ 129 h 302"/>
                  <a:gd name="T90" fmla="*/ 104 w 126"/>
                  <a:gd name="T91" fmla="*/ 120 h 302"/>
                  <a:gd name="T92" fmla="*/ 124 w 126"/>
                  <a:gd name="T93" fmla="*/ 93 h 302"/>
                  <a:gd name="T94" fmla="*/ 21 w 126"/>
                  <a:gd name="T95" fmla="*/ 98 h 302"/>
                  <a:gd name="T96" fmla="*/ 22 w 126"/>
                  <a:gd name="T97" fmla="*/ 87 h 302"/>
                  <a:gd name="T98" fmla="*/ 41 w 126"/>
                  <a:gd name="T99" fmla="*/ 279 h 302"/>
                  <a:gd name="T100" fmla="*/ 65 w 126"/>
                  <a:gd name="T101" fmla="*/ 251 h 302"/>
                  <a:gd name="T102" fmla="*/ 60 w 126"/>
                  <a:gd name="T103" fmla="*/ 249 h 302"/>
                  <a:gd name="T104" fmla="*/ 61 w 126"/>
                  <a:gd name="T105" fmla="*/ 224 h 302"/>
                  <a:gd name="T106" fmla="*/ 62 w 126"/>
                  <a:gd name="T107" fmla="*/ 202 h 302"/>
                  <a:gd name="T108" fmla="*/ 66 w 126"/>
                  <a:gd name="T109" fmla="*/ 220 h 302"/>
                  <a:gd name="T110" fmla="*/ 69 w 126"/>
                  <a:gd name="T111" fmla="*/ 235 h 302"/>
                  <a:gd name="T112" fmla="*/ 99 w 126"/>
                  <a:gd name="T113" fmla="*/ 98 h 302"/>
                  <a:gd name="T114" fmla="*/ 99 w 126"/>
                  <a:gd name="T115" fmla="*/ 8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 h="302">
                    <a:moveTo>
                      <a:pt x="124" y="83"/>
                    </a:moveTo>
                    <a:cubicBezTo>
                      <a:pt x="122" y="78"/>
                      <a:pt x="118" y="74"/>
                      <a:pt x="117" y="73"/>
                    </a:cubicBezTo>
                    <a:cubicBezTo>
                      <a:pt x="117" y="71"/>
                      <a:pt x="115" y="69"/>
                      <a:pt x="114" y="68"/>
                    </a:cubicBezTo>
                    <a:cubicBezTo>
                      <a:pt x="114" y="67"/>
                      <a:pt x="113" y="67"/>
                      <a:pt x="113" y="67"/>
                    </a:cubicBezTo>
                    <a:cubicBezTo>
                      <a:pt x="113" y="67"/>
                      <a:pt x="113" y="67"/>
                      <a:pt x="112" y="66"/>
                    </a:cubicBezTo>
                    <a:cubicBezTo>
                      <a:pt x="111" y="65"/>
                      <a:pt x="110" y="64"/>
                      <a:pt x="110" y="63"/>
                    </a:cubicBezTo>
                    <a:cubicBezTo>
                      <a:pt x="109" y="63"/>
                      <a:pt x="109" y="62"/>
                      <a:pt x="109" y="62"/>
                    </a:cubicBezTo>
                    <a:cubicBezTo>
                      <a:pt x="108" y="61"/>
                      <a:pt x="108" y="61"/>
                      <a:pt x="108" y="60"/>
                    </a:cubicBezTo>
                    <a:cubicBezTo>
                      <a:pt x="108" y="60"/>
                      <a:pt x="108" y="59"/>
                      <a:pt x="107" y="59"/>
                    </a:cubicBezTo>
                    <a:cubicBezTo>
                      <a:pt x="106" y="58"/>
                      <a:pt x="105" y="57"/>
                      <a:pt x="105" y="57"/>
                    </a:cubicBezTo>
                    <a:cubicBezTo>
                      <a:pt x="105" y="57"/>
                      <a:pt x="104" y="57"/>
                      <a:pt x="104" y="57"/>
                    </a:cubicBezTo>
                    <a:cubicBezTo>
                      <a:pt x="104" y="56"/>
                      <a:pt x="104" y="56"/>
                      <a:pt x="104" y="55"/>
                    </a:cubicBezTo>
                    <a:cubicBezTo>
                      <a:pt x="103" y="55"/>
                      <a:pt x="103" y="55"/>
                      <a:pt x="103" y="54"/>
                    </a:cubicBezTo>
                    <a:cubicBezTo>
                      <a:pt x="103" y="53"/>
                      <a:pt x="103" y="53"/>
                      <a:pt x="103" y="52"/>
                    </a:cubicBezTo>
                    <a:cubicBezTo>
                      <a:pt x="103" y="52"/>
                      <a:pt x="102" y="51"/>
                      <a:pt x="102" y="50"/>
                    </a:cubicBezTo>
                    <a:cubicBezTo>
                      <a:pt x="102" y="50"/>
                      <a:pt x="101" y="48"/>
                      <a:pt x="101" y="47"/>
                    </a:cubicBezTo>
                    <a:cubicBezTo>
                      <a:pt x="100" y="45"/>
                      <a:pt x="99" y="44"/>
                      <a:pt x="99" y="44"/>
                    </a:cubicBezTo>
                    <a:cubicBezTo>
                      <a:pt x="98" y="44"/>
                      <a:pt x="98" y="44"/>
                      <a:pt x="98" y="44"/>
                    </a:cubicBezTo>
                    <a:cubicBezTo>
                      <a:pt x="98" y="44"/>
                      <a:pt x="97" y="44"/>
                      <a:pt x="96" y="44"/>
                    </a:cubicBezTo>
                    <a:cubicBezTo>
                      <a:pt x="95" y="43"/>
                      <a:pt x="94" y="43"/>
                      <a:pt x="94" y="43"/>
                    </a:cubicBezTo>
                    <a:cubicBezTo>
                      <a:pt x="92" y="43"/>
                      <a:pt x="89" y="42"/>
                      <a:pt x="88" y="42"/>
                    </a:cubicBezTo>
                    <a:cubicBezTo>
                      <a:pt x="87" y="42"/>
                      <a:pt x="83" y="41"/>
                      <a:pt x="81" y="41"/>
                    </a:cubicBezTo>
                    <a:cubicBezTo>
                      <a:pt x="80" y="41"/>
                      <a:pt x="76" y="40"/>
                      <a:pt x="75" y="39"/>
                    </a:cubicBezTo>
                    <a:cubicBezTo>
                      <a:pt x="73" y="39"/>
                      <a:pt x="73" y="39"/>
                      <a:pt x="72" y="39"/>
                    </a:cubicBezTo>
                    <a:cubicBezTo>
                      <a:pt x="72" y="39"/>
                      <a:pt x="71" y="39"/>
                      <a:pt x="71" y="38"/>
                    </a:cubicBezTo>
                    <a:cubicBezTo>
                      <a:pt x="70" y="38"/>
                      <a:pt x="68" y="37"/>
                      <a:pt x="68" y="37"/>
                    </a:cubicBezTo>
                    <a:cubicBezTo>
                      <a:pt x="67" y="36"/>
                      <a:pt x="67" y="36"/>
                      <a:pt x="68" y="35"/>
                    </a:cubicBezTo>
                    <a:cubicBezTo>
                      <a:pt x="68" y="34"/>
                      <a:pt x="69" y="30"/>
                      <a:pt x="69" y="30"/>
                    </a:cubicBezTo>
                    <a:cubicBezTo>
                      <a:pt x="69" y="30"/>
                      <a:pt x="69" y="30"/>
                      <a:pt x="69" y="30"/>
                    </a:cubicBezTo>
                    <a:cubicBezTo>
                      <a:pt x="69" y="30"/>
                      <a:pt x="69" y="30"/>
                      <a:pt x="70" y="30"/>
                    </a:cubicBezTo>
                    <a:cubicBezTo>
                      <a:pt x="70" y="29"/>
                      <a:pt x="70" y="29"/>
                      <a:pt x="70" y="28"/>
                    </a:cubicBezTo>
                    <a:cubicBezTo>
                      <a:pt x="71" y="27"/>
                      <a:pt x="71" y="24"/>
                      <a:pt x="71" y="23"/>
                    </a:cubicBezTo>
                    <a:cubicBezTo>
                      <a:pt x="71" y="23"/>
                      <a:pt x="71" y="22"/>
                      <a:pt x="71" y="21"/>
                    </a:cubicBezTo>
                    <a:cubicBezTo>
                      <a:pt x="71" y="21"/>
                      <a:pt x="71" y="21"/>
                      <a:pt x="72" y="20"/>
                    </a:cubicBezTo>
                    <a:cubicBezTo>
                      <a:pt x="72" y="20"/>
                      <a:pt x="71" y="19"/>
                      <a:pt x="71" y="19"/>
                    </a:cubicBezTo>
                    <a:cubicBezTo>
                      <a:pt x="71" y="19"/>
                      <a:pt x="71" y="19"/>
                      <a:pt x="71" y="19"/>
                    </a:cubicBezTo>
                    <a:cubicBezTo>
                      <a:pt x="71" y="19"/>
                      <a:pt x="71" y="18"/>
                      <a:pt x="71" y="18"/>
                    </a:cubicBezTo>
                    <a:cubicBezTo>
                      <a:pt x="71" y="17"/>
                      <a:pt x="71" y="16"/>
                      <a:pt x="71" y="16"/>
                    </a:cubicBezTo>
                    <a:cubicBezTo>
                      <a:pt x="71" y="15"/>
                      <a:pt x="71" y="15"/>
                      <a:pt x="71" y="15"/>
                    </a:cubicBezTo>
                    <a:cubicBezTo>
                      <a:pt x="71" y="15"/>
                      <a:pt x="71" y="14"/>
                      <a:pt x="71" y="13"/>
                    </a:cubicBezTo>
                    <a:cubicBezTo>
                      <a:pt x="71" y="10"/>
                      <a:pt x="71" y="9"/>
                      <a:pt x="70" y="7"/>
                    </a:cubicBezTo>
                    <a:cubicBezTo>
                      <a:pt x="69" y="5"/>
                      <a:pt x="66" y="4"/>
                      <a:pt x="66" y="4"/>
                    </a:cubicBezTo>
                    <a:cubicBezTo>
                      <a:pt x="65" y="4"/>
                      <a:pt x="65" y="2"/>
                      <a:pt x="63" y="2"/>
                    </a:cubicBezTo>
                    <a:cubicBezTo>
                      <a:pt x="64" y="2"/>
                      <a:pt x="59" y="0"/>
                      <a:pt x="53" y="2"/>
                    </a:cubicBezTo>
                    <a:cubicBezTo>
                      <a:pt x="52" y="2"/>
                      <a:pt x="51" y="3"/>
                      <a:pt x="51" y="3"/>
                    </a:cubicBezTo>
                    <a:cubicBezTo>
                      <a:pt x="49" y="3"/>
                      <a:pt x="49" y="4"/>
                      <a:pt x="48" y="5"/>
                    </a:cubicBezTo>
                    <a:cubicBezTo>
                      <a:pt x="48" y="5"/>
                      <a:pt x="47" y="6"/>
                      <a:pt x="46" y="7"/>
                    </a:cubicBezTo>
                    <a:cubicBezTo>
                      <a:pt x="45" y="8"/>
                      <a:pt x="46" y="11"/>
                      <a:pt x="46" y="12"/>
                    </a:cubicBezTo>
                    <a:cubicBezTo>
                      <a:pt x="45" y="14"/>
                      <a:pt x="45" y="18"/>
                      <a:pt x="45" y="18"/>
                    </a:cubicBezTo>
                    <a:cubicBezTo>
                      <a:pt x="45" y="18"/>
                      <a:pt x="45" y="18"/>
                      <a:pt x="44" y="17"/>
                    </a:cubicBezTo>
                    <a:cubicBezTo>
                      <a:pt x="44" y="17"/>
                      <a:pt x="44" y="17"/>
                      <a:pt x="44" y="17"/>
                    </a:cubicBezTo>
                    <a:cubicBezTo>
                      <a:pt x="43" y="17"/>
                      <a:pt x="42" y="19"/>
                      <a:pt x="43" y="20"/>
                    </a:cubicBezTo>
                    <a:cubicBezTo>
                      <a:pt x="43" y="21"/>
                      <a:pt x="42" y="23"/>
                      <a:pt x="43" y="26"/>
                    </a:cubicBezTo>
                    <a:cubicBezTo>
                      <a:pt x="43" y="26"/>
                      <a:pt x="44" y="27"/>
                      <a:pt x="44" y="27"/>
                    </a:cubicBezTo>
                    <a:cubicBezTo>
                      <a:pt x="44" y="28"/>
                      <a:pt x="45" y="28"/>
                      <a:pt x="45" y="28"/>
                    </a:cubicBezTo>
                    <a:cubicBezTo>
                      <a:pt x="46" y="28"/>
                      <a:pt x="46" y="28"/>
                      <a:pt x="46" y="28"/>
                    </a:cubicBezTo>
                    <a:cubicBezTo>
                      <a:pt x="46" y="28"/>
                      <a:pt x="46" y="28"/>
                      <a:pt x="46" y="29"/>
                    </a:cubicBezTo>
                    <a:cubicBezTo>
                      <a:pt x="46" y="30"/>
                      <a:pt x="46" y="31"/>
                      <a:pt x="46" y="32"/>
                    </a:cubicBezTo>
                    <a:cubicBezTo>
                      <a:pt x="47" y="33"/>
                      <a:pt x="47" y="35"/>
                      <a:pt x="47" y="35"/>
                    </a:cubicBezTo>
                    <a:cubicBezTo>
                      <a:pt x="47" y="36"/>
                      <a:pt x="47" y="36"/>
                      <a:pt x="47" y="36"/>
                    </a:cubicBezTo>
                    <a:cubicBezTo>
                      <a:pt x="46" y="36"/>
                      <a:pt x="46" y="37"/>
                      <a:pt x="45" y="37"/>
                    </a:cubicBezTo>
                    <a:cubicBezTo>
                      <a:pt x="45" y="38"/>
                      <a:pt x="45" y="39"/>
                      <a:pt x="45" y="39"/>
                    </a:cubicBezTo>
                    <a:cubicBezTo>
                      <a:pt x="45" y="39"/>
                      <a:pt x="45" y="40"/>
                      <a:pt x="44" y="40"/>
                    </a:cubicBezTo>
                    <a:cubicBezTo>
                      <a:pt x="44" y="40"/>
                      <a:pt x="43" y="41"/>
                      <a:pt x="43" y="41"/>
                    </a:cubicBezTo>
                    <a:cubicBezTo>
                      <a:pt x="42" y="41"/>
                      <a:pt x="42" y="41"/>
                      <a:pt x="41" y="41"/>
                    </a:cubicBezTo>
                    <a:cubicBezTo>
                      <a:pt x="41" y="42"/>
                      <a:pt x="40" y="42"/>
                      <a:pt x="39" y="42"/>
                    </a:cubicBezTo>
                    <a:cubicBezTo>
                      <a:pt x="38" y="42"/>
                      <a:pt x="37" y="43"/>
                      <a:pt x="36" y="43"/>
                    </a:cubicBezTo>
                    <a:cubicBezTo>
                      <a:pt x="35" y="43"/>
                      <a:pt x="35" y="43"/>
                      <a:pt x="34" y="43"/>
                    </a:cubicBezTo>
                    <a:cubicBezTo>
                      <a:pt x="33" y="44"/>
                      <a:pt x="33" y="44"/>
                      <a:pt x="32" y="44"/>
                    </a:cubicBezTo>
                    <a:cubicBezTo>
                      <a:pt x="31" y="44"/>
                      <a:pt x="30" y="44"/>
                      <a:pt x="29" y="45"/>
                    </a:cubicBezTo>
                    <a:cubicBezTo>
                      <a:pt x="28" y="45"/>
                      <a:pt x="27" y="45"/>
                      <a:pt x="27" y="45"/>
                    </a:cubicBezTo>
                    <a:cubicBezTo>
                      <a:pt x="27" y="45"/>
                      <a:pt x="27" y="45"/>
                      <a:pt x="26" y="45"/>
                    </a:cubicBezTo>
                    <a:cubicBezTo>
                      <a:pt x="25" y="45"/>
                      <a:pt x="25" y="46"/>
                      <a:pt x="24" y="46"/>
                    </a:cubicBezTo>
                    <a:cubicBezTo>
                      <a:pt x="23" y="46"/>
                      <a:pt x="21" y="47"/>
                      <a:pt x="20" y="48"/>
                    </a:cubicBezTo>
                    <a:cubicBezTo>
                      <a:pt x="20" y="48"/>
                      <a:pt x="20" y="48"/>
                      <a:pt x="19" y="48"/>
                    </a:cubicBezTo>
                    <a:cubicBezTo>
                      <a:pt x="19" y="48"/>
                      <a:pt x="19" y="48"/>
                      <a:pt x="18" y="49"/>
                    </a:cubicBezTo>
                    <a:cubicBezTo>
                      <a:pt x="18" y="49"/>
                      <a:pt x="17" y="51"/>
                      <a:pt x="17" y="52"/>
                    </a:cubicBezTo>
                    <a:cubicBezTo>
                      <a:pt x="17" y="53"/>
                      <a:pt x="16" y="54"/>
                      <a:pt x="16" y="54"/>
                    </a:cubicBezTo>
                    <a:cubicBezTo>
                      <a:pt x="16" y="55"/>
                      <a:pt x="16" y="55"/>
                      <a:pt x="16" y="56"/>
                    </a:cubicBezTo>
                    <a:cubicBezTo>
                      <a:pt x="15" y="56"/>
                      <a:pt x="15" y="58"/>
                      <a:pt x="14" y="59"/>
                    </a:cubicBezTo>
                    <a:cubicBezTo>
                      <a:pt x="14" y="60"/>
                      <a:pt x="14" y="61"/>
                      <a:pt x="14" y="61"/>
                    </a:cubicBezTo>
                    <a:cubicBezTo>
                      <a:pt x="14" y="61"/>
                      <a:pt x="14" y="61"/>
                      <a:pt x="14" y="62"/>
                    </a:cubicBezTo>
                    <a:cubicBezTo>
                      <a:pt x="14" y="62"/>
                      <a:pt x="13" y="64"/>
                      <a:pt x="13" y="64"/>
                    </a:cubicBezTo>
                    <a:cubicBezTo>
                      <a:pt x="13" y="65"/>
                      <a:pt x="13" y="66"/>
                      <a:pt x="13" y="66"/>
                    </a:cubicBezTo>
                    <a:cubicBezTo>
                      <a:pt x="13" y="67"/>
                      <a:pt x="12" y="68"/>
                      <a:pt x="11" y="69"/>
                    </a:cubicBezTo>
                    <a:cubicBezTo>
                      <a:pt x="11" y="69"/>
                      <a:pt x="11" y="70"/>
                      <a:pt x="11" y="71"/>
                    </a:cubicBezTo>
                    <a:cubicBezTo>
                      <a:pt x="11" y="71"/>
                      <a:pt x="10" y="71"/>
                      <a:pt x="10" y="72"/>
                    </a:cubicBezTo>
                    <a:cubicBezTo>
                      <a:pt x="9" y="72"/>
                      <a:pt x="9" y="74"/>
                      <a:pt x="9" y="74"/>
                    </a:cubicBezTo>
                    <a:cubicBezTo>
                      <a:pt x="8" y="75"/>
                      <a:pt x="8" y="75"/>
                      <a:pt x="8" y="76"/>
                    </a:cubicBezTo>
                    <a:cubicBezTo>
                      <a:pt x="7" y="77"/>
                      <a:pt x="6" y="80"/>
                      <a:pt x="6" y="81"/>
                    </a:cubicBezTo>
                    <a:cubicBezTo>
                      <a:pt x="5" y="81"/>
                      <a:pt x="5" y="82"/>
                      <a:pt x="4" y="82"/>
                    </a:cubicBezTo>
                    <a:cubicBezTo>
                      <a:pt x="4" y="83"/>
                      <a:pt x="3" y="83"/>
                      <a:pt x="2" y="84"/>
                    </a:cubicBezTo>
                    <a:cubicBezTo>
                      <a:pt x="2" y="85"/>
                      <a:pt x="2" y="87"/>
                      <a:pt x="2" y="88"/>
                    </a:cubicBezTo>
                    <a:cubicBezTo>
                      <a:pt x="2" y="89"/>
                      <a:pt x="1" y="91"/>
                      <a:pt x="1" y="92"/>
                    </a:cubicBezTo>
                    <a:cubicBezTo>
                      <a:pt x="0" y="93"/>
                      <a:pt x="1" y="93"/>
                      <a:pt x="1" y="94"/>
                    </a:cubicBezTo>
                    <a:cubicBezTo>
                      <a:pt x="2" y="96"/>
                      <a:pt x="2" y="98"/>
                      <a:pt x="2" y="99"/>
                    </a:cubicBezTo>
                    <a:cubicBezTo>
                      <a:pt x="2" y="100"/>
                      <a:pt x="2" y="101"/>
                      <a:pt x="3" y="101"/>
                    </a:cubicBezTo>
                    <a:cubicBezTo>
                      <a:pt x="3" y="102"/>
                      <a:pt x="3" y="104"/>
                      <a:pt x="3" y="104"/>
                    </a:cubicBezTo>
                    <a:cubicBezTo>
                      <a:pt x="4" y="106"/>
                      <a:pt x="7" y="110"/>
                      <a:pt x="7" y="112"/>
                    </a:cubicBezTo>
                    <a:cubicBezTo>
                      <a:pt x="8" y="113"/>
                      <a:pt x="12" y="119"/>
                      <a:pt x="12" y="120"/>
                    </a:cubicBezTo>
                    <a:cubicBezTo>
                      <a:pt x="12" y="120"/>
                      <a:pt x="12" y="120"/>
                      <a:pt x="12" y="120"/>
                    </a:cubicBezTo>
                    <a:cubicBezTo>
                      <a:pt x="12" y="120"/>
                      <a:pt x="12" y="121"/>
                      <a:pt x="13" y="121"/>
                    </a:cubicBezTo>
                    <a:cubicBezTo>
                      <a:pt x="13" y="122"/>
                      <a:pt x="13" y="122"/>
                      <a:pt x="13" y="122"/>
                    </a:cubicBezTo>
                    <a:cubicBezTo>
                      <a:pt x="13" y="122"/>
                      <a:pt x="13" y="122"/>
                      <a:pt x="14" y="123"/>
                    </a:cubicBezTo>
                    <a:cubicBezTo>
                      <a:pt x="14" y="123"/>
                      <a:pt x="14" y="123"/>
                      <a:pt x="14" y="124"/>
                    </a:cubicBezTo>
                    <a:cubicBezTo>
                      <a:pt x="14" y="124"/>
                      <a:pt x="15" y="125"/>
                      <a:pt x="15" y="125"/>
                    </a:cubicBezTo>
                    <a:cubicBezTo>
                      <a:pt x="15" y="125"/>
                      <a:pt x="15" y="125"/>
                      <a:pt x="15" y="125"/>
                    </a:cubicBezTo>
                    <a:cubicBezTo>
                      <a:pt x="15" y="125"/>
                      <a:pt x="16" y="126"/>
                      <a:pt x="16" y="126"/>
                    </a:cubicBezTo>
                    <a:cubicBezTo>
                      <a:pt x="16" y="126"/>
                      <a:pt x="16" y="126"/>
                      <a:pt x="16" y="126"/>
                    </a:cubicBezTo>
                    <a:cubicBezTo>
                      <a:pt x="16" y="127"/>
                      <a:pt x="16" y="127"/>
                      <a:pt x="16" y="127"/>
                    </a:cubicBezTo>
                    <a:cubicBezTo>
                      <a:pt x="16" y="127"/>
                      <a:pt x="16" y="127"/>
                      <a:pt x="17" y="127"/>
                    </a:cubicBezTo>
                    <a:cubicBezTo>
                      <a:pt x="17" y="127"/>
                      <a:pt x="17" y="127"/>
                      <a:pt x="17" y="128"/>
                    </a:cubicBezTo>
                    <a:cubicBezTo>
                      <a:pt x="17" y="128"/>
                      <a:pt x="18" y="129"/>
                      <a:pt x="18" y="129"/>
                    </a:cubicBezTo>
                    <a:cubicBezTo>
                      <a:pt x="18" y="130"/>
                      <a:pt x="19" y="131"/>
                      <a:pt x="19" y="132"/>
                    </a:cubicBezTo>
                    <a:cubicBezTo>
                      <a:pt x="19" y="132"/>
                      <a:pt x="19" y="132"/>
                      <a:pt x="19" y="132"/>
                    </a:cubicBezTo>
                    <a:cubicBezTo>
                      <a:pt x="20" y="132"/>
                      <a:pt x="19" y="132"/>
                      <a:pt x="19" y="131"/>
                    </a:cubicBezTo>
                    <a:cubicBezTo>
                      <a:pt x="19" y="130"/>
                      <a:pt x="20" y="131"/>
                      <a:pt x="20" y="132"/>
                    </a:cubicBezTo>
                    <a:cubicBezTo>
                      <a:pt x="20" y="132"/>
                      <a:pt x="20" y="132"/>
                      <a:pt x="21" y="132"/>
                    </a:cubicBezTo>
                    <a:cubicBezTo>
                      <a:pt x="21" y="132"/>
                      <a:pt x="21" y="132"/>
                      <a:pt x="21" y="133"/>
                    </a:cubicBezTo>
                    <a:cubicBezTo>
                      <a:pt x="21" y="135"/>
                      <a:pt x="20" y="137"/>
                      <a:pt x="20" y="140"/>
                    </a:cubicBezTo>
                    <a:cubicBezTo>
                      <a:pt x="20" y="142"/>
                      <a:pt x="20" y="149"/>
                      <a:pt x="20" y="150"/>
                    </a:cubicBezTo>
                    <a:cubicBezTo>
                      <a:pt x="20" y="151"/>
                      <a:pt x="20" y="152"/>
                      <a:pt x="20" y="155"/>
                    </a:cubicBezTo>
                    <a:cubicBezTo>
                      <a:pt x="20" y="157"/>
                      <a:pt x="20" y="165"/>
                      <a:pt x="20" y="165"/>
                    </a:cubicBezTo>
                    <a:cubicBezTo>
                      <a:pt x="20" y="166"/>
                      <a:pt x="20" y="166"/>
                      <a:pt x="20" y="167"/>
                    </a:cubicBezTo>
                    <a:cubicBezTo>
                      <a:pt x="20" y="167"/>
                      <a:pt x="21" y="167"/>
                      <a:pt x="21" y="167"/>
                    </a:cubicBezTo>
                    <a:cubicBezTo>
                      <a:pt x="21" y="167"/>
                      <a:pt x="22" y="168"/>
                      <a:pt x="22" y="168"/>
                    </a:cubicBezTo>
                    <a:cubicBezTo>
                      <a:pt x="23" y="168"/>
                      <a:pt x="23" y="169"/>
                      <a:pt x="23" y="169"/>
                    </a:cubicBezTo>
                    <a:cubicBezTo>
                      <a:pt x="24" y="169"/>
                      <a:pt x="25" y="170"/>
                      <a:pt x="25" y="170"/>
                    </a:cubicBezTo>
                    <a:cubicBezTo>
                      <a:pt x="26" y="170"/>
                      <a:pt x="27" y="170"/>
                      <a:pt x="27" y="171"/>
                    </a:cubicBezTo>
                    <a:cubicBezTo>
                      <a:pt x="28" y="171"/>
                      <a:pt x="29" y="171"/>
                      <a:pt x="29" y="171"/>
                    </a:cubicBezTo>
                    <a:cubicBezTo>
                      <a:pt x="30" y="171"/>
                      <a:pt x="30" y="171"/>
                      <a:pt x="30" y="171"/>
                    </a:cubicBezTo>
                    <a:cubicBezTo>
                      <a:pt x="30" y="171"/>
                      <a:pt x="30" y="172"/>
                      <a:pt x="30" y="173"/>
                    </a:cubicBezTo>
                    <a:cubicBezTo>
                      <a:pt x="30" y="174"/>
                      <a:pt x="30" y="176"/>
                      <a:pt x="30" y="178"/>
                    </a:cubicBezTo>
                    <a:cubicBezTo>
                      <a:pt x="31" y="179"/>
                      <a:pt x="31" y="183"/>
                      <a:pt x="31" y="184"/>
                    </a:cubicBezTo>
                    <a:cubicBezTo>
                      <a:pt x="32" y="184"/>
                      <a:pt x="32" y="184"/>
                      <a:pt x="32" y="186"/>
                    </a:cubicBezTo>
                    <a:cubicBezTo>
                      <a:pt x="32" y="187"/>
                      <a:pt x="33" y="192"/>
                      <a:pt x="33" y="195"/>
                    </a:cubicBezTo>
                    <a:cubicBezTo>
                      <a:pt x="33" y="197"/>
                      <a:pt x="34" y="202"/>
                      <a:pt x="35" y="205"/>
                    </a:cubicBezTo>
                    <a:cubicBezTo>
                      <a:pt x="35" y="206"/>
                      <a:pt x="35" y="207"/>
                      <a:pt x="35" y="208"/>
                    </a:cubicBezTo>
                    <a:cubicBezTo>
                      <a:pt x="35" y="208"/>
                      <a:pt x="36" y="212"/>
                      <a:pt x="36" y="214"/>
                    </a:cubicBezTo>
                    <a:cubicBezTo>
                      <a:pt x="36" y="215"/>
                      <a:pt x="36" y="219"/>
                      <a:pt x="36" y="220"/>
                    </a:cubicBezTo>
                    <a:cubicBezTo>
                      <a:pt x="36" y="221"/>
                      <a:pt x="36" y="222"/>
                      <a:pt x="36" y="223"/>
                    </a:cubicBezTo>
                    <a:cubicBezTo>
                      <a:pt x="36" y="224"/>
                      <a:pt x="37" y="232"/>
                      <a:pt x="37" y="234"/>
                    </a:cubicBezTo>
                    <a:cubicBezTo>
                      <a:pt x="37" y="235"/>
                      <a:pt x="37" y="235"/>
                      <a:pt x="37" y="236"/>
                    </a:cubicBezTo>
                    <a:cubicBezTo>
                      <a:pt x="37" y="237"/>
                      <a:pt x="38" y="241"/>
                      <a:pt x="38" y="242"/>
                    </a:cubicBezTo>
                    <a:cubicBezTo>
                      <a:pt x="38" y="244"/>
                      <a:pt x="39" y="246"/>
                      <a:pt x="39" y="247"/>
                    </a:cubicBezTo>
                    <a:cubicBezTo>
                      <a:pt x="39" y="248"/>
                      <a:pt x="39" y="252"/>
                      <a:pt x="39" y="253"/>
                    </a:cubicBezTo>
                    <a:cubicBezTo>
                      <a:pt x="40" y="255"/>
                      <a:pt x="40" y="257"/>
                      <a:pt x="40" y="257"/>
                    </a:cubicBezTo>
                    <a:cubicBezTo>
                      <a:pt x="40" y="258"/>
                      <a:pt x="40" y="259"/>
                      <a:pt x="40" y="261"/>
                    </a:cubicBezTo>
                    <a:cubicBezTo>
                      <a:pt x="41" y="262"/>
                      <a:pt x="41" y="266"/>
                      <a:pt x="41" y="267"/>
                    </a:cubicBezTo>
                    <a:cubicBezTo>
                      <a:pt x="41" y="267"/>
                      <a:pt x="41" y="267"/>
                      <a:pt x="40" y="267"/>
                    </a:cubicBezTo>
                    <a:cubicBezTo>
                      <a:pt x="40" y="267"/>
                      <a:pt x="40" y="267"/>
                      <a:pt x="39" y="268"/>
                    </a:cubicBezTo>
                    <a:cubicBezTo>
                      <a:pt x="39" y="268"/>
                      <a:pt x="39" y="269"/>
                      <a:pt x="40" y="269"/>
                    </a:cubicBezTo>
                    <a:cubicBezTo>
                      <a:pt x="40" y="270"/>
                      <a:pt x="41" y="270"/>
                      <a:pt x="42" y="270"/>
                    </a:cubicBezTo>
                    <a:cubicBezTo>
                      <a:pt x="42" y="270"/>
                      <a:pt x="42" y="270"/>
                      <a:pt x="42" y="270"/>
                    </a:cubicBezTo>
                    <a:cubicBezTo>
                      <a:pt x="42" y="271"/>
                      <a:pt x="42" y="272"/>
                      <a:pt x="42" y="272"/>
                    </a:cubicBezTo>
                    <a:cubicBezTo>
                      <a:pt x="42" y="272"/>
                      <a:pt x="42" y="272"/>
                      <a:pt x="42" y="272"/>
                    </a:cubicBezTo>
                    <a:cubicBezTo>
                      <a:pt x="42" y="272"/>
                      <a:pt x="42" y="273"/>
                      <a:pt x="42" y="273"/>
                    </a:cubicBezTo>
                    <a:cubicBezTo>
                      <a:pt x="42" y="274"/>
                      <a:pt x="41" y="276"/>
                      <a:pt x="41" y="276"/>
                    </a:cubicBezTo>
                    <a:cubicBezTo>
                      <a:pt x="41" y="277"/>
                      <a:pt x="41" y="277"/>
                      <a:pt x="41" y="278"/>
                    </a:cubicBezTo>
                    <a:cubicBezTo>
                      <a:pt x="41" y="278"/>
                      <a:pt x="41" y="278"/>
                      <a:pt x="41" y="278"/>
                    </a:cubicBezTo>
                    <a:cubicBezTo>
                      <a:pt x="41" y="278"/>
                      <a:pt x="41" y="278"/>
                      <a:pt x="41" y="278"/>
                    </a:cubicBezTo>
                    <a:cubicBezTo>
                      <a:pt x="41" y="279"/>
                      <a:pt x="40" y="279"/>
                      <a:pt x="40" y="279"/>
                    </a:cubicBezTo>
                    <a:cubicBezTo>
                      <a:pt x="40" y="280"/>
                      <a:pt x="40" y="280"/>
                      <a:pt x="40" y="280"/>
                    </a:cubicBezTo>
                    <a:cubicBezTo>
                      <a:pt x="41" y="280"/>
                      <a:pt x="40" y="281"/>
                      <a:pt x="40" y="281"/>
                    </a:cubicBezTo>
                    <a:cubicBezTo>
                      <a:pt x="40" y="281"/>
                      <a:pt x="39" y="282"/>
                      <a:pt x="39" y="282"/>
                    </a:cubicBezTo>
                    <a:cubicBezTo>
                      <a:pt x="39" y="283"/>
                      <a:pt x="39" y="283"/>
                      <a:pt x="39" y="283"/>
                    </a:cubicBezTo>
                    <a:cubicBezTo>
                      <a:pt x="39" y="283"/>
                      <a:pt x="39" y="283"/>
                      <a:pt x="39" y="283"/>
                    </a:cubicBezTo>
                    <a:cubicBezTo>
                      <a:pt x="39" y="283"/>
                      <a:pt x="39" y="283"/>
                      <a:pt x="39" y="284"/>
                    </a:cubicBezTo>
                    <a:cubicBezTo>
                      <a:pt x="38" y="284"/>
                      <a:pt x="39" y="284"/>
                      <a:pt x="38" y="284"/>
                    </a:cubicBezTo>
                    <a:cubicBezTo>
                      <a:pt x="38" y="285"/>
                      <a:pt x="37" y="285"/>
                      <a:pt x="36" y="286"/>
                    </a:cubicBezTo>
                    <a:cubicBezTo>
                      <a:pt x="35" y="286"/>
                      <a:pt x="35" y="287"/>
                      <a:pt x="34" y="287"/>
                    </a:cubicBezTo>
                    <a:cubicBezTo>
                      <a:pt x="34" y="287"/>
                      <a:pt x="33" y="287"/>
                      <a:pt x="33" y="288"/>
                    </a:cubicBezTo>
                    <a:cubicBezTo>
                      <a:pt x="32" y="288"/>
                      <a:pt x="32" y="288"/>
                      <a:pt x="32" y="288"/>
                    </a:cubicBezTo>
                    <a:cubicBezTo>
                      <a:pt x="32" y="288"/>
                      <a:pt x="32" y="289"/>
                      <a:pt x="31" y="289"/>
                    </a:cubicBezTo>
                    <a:cubicBezTo>
                      <a:pt x="31" y="290"/>
                      <a:pt x="31" y="291"/>
                      <a:pt x="31" y="291"/>
                    </a:cubicBezTo>
                    <a:cubicBezTo>
                      <a:pt x="31" y="291"/>
                      <a:pt x="31" y="292"/>
                      <a:pt x="31" y="292"/>
                    </a:cubicBezTo>
                    <a:cubicBezTo>
                      <a:pt x="30" y="292"/>
                      <a:pt x="30" y="292"/>
                      <a:pt x="30" y="292"/>
                    </a:cubicBezTo>
                    <a:cubicBezTo>
                      <a:pt x="30" y="292"/>
                      <a:pt x="29" y="293"/>
                      <a:pt x="30" y="294"/>
                    </a:cubicBezTo>
                    <a:cubicBezTo>
                      <a:pt x="30" y="294"/>
                      <a:pt x="30" y="294"/>
                      <a:pt x="32" y="295"/>
                    </a:cubicBezTo>
                    <a:cubicBezTo>
                      <a:pt x="33" y="295"/>
                      <a:pt x="39" y="295"/>
                      <a:pt x="41" y="295"/>
                    </a:cubicBezTo>
                    <a:cubicBezTo>
                      <a:pt x="44" y="295"/>
                      <a:pt x="48" y="294"/>
                      <a:pt x="48" y="293"/>
                    </a:cubicBezTo>
                    <a:cubicBezTo>
                      <a:pt x="51" y="293"/>
                      <a:pt x="52" y="291"/>
                      <a:pt x="52" y="290"/>
                    </a:cubicBezTo>
                    <a:cubicBezTo>
                      <a:pt x="53" y="289"/>
                      <a:pt x="54" y="288"/>
                      <a:pt x="54" y="288"/>
                    </a:cubicBezTo>
                    <a:cubicBezTo>
                      <a:pt x="54" y="288"/>
                      <a:pt x="54" y="288"/>
                      <a:pt x="55" y="288"/>
                    </a:cubicBezTo>
                    <a:cubicBezTo>
                      <a:pt x="55" y="288"/>
                      <a:pt x="56" y="288"/>
                      <a:pt x="57" y="288"/>
                    </a:cubicBezTo>
                    <a:cubicBezTo>
                      <a:pt x="58" y="288"/>
                      <a:pt x="61" y="287"/>
                      <a:pt x="61" y="287"/>
                    </a:cubicBezTo>
                    <a:cubicBezTo>
                      <a:pt x="64" y="285"/>
                      <a:pt x="65" y="285"/>
                      <a:pt x="65" y="284"/>
                    </a:cubicBezTo>
                    <a:cubicBezTo>
                      <a:pt x="65" y="284"/>
                      <a:pt x="64" y="281"/>
                      <a:pt x="64" y="280"/>
                    </a:cubicBezTo>
                    <a:cubicBezTo>
                      <a:pt x="64" y="280"/>
                      <a:pt x="64" y="280"/>
                      <a:pt x="64" y="279"/>
                    </a:cubicBezTo>
                    <a:cubicBezTo>
                      <a:pt x="63" y="279"/>
                      <a:pt x="63" y="279"/>
                      <a:pt x="63" y="279"/>
                    </a:cubicBezTo>
                    <a:cubicBezTo>
                      <a:pt x="63" y="279"/>
                      <a:pt x="63" y="278"/>
                      <a:pt x="63" y="277"/>
                    </a:cubicBezTo>
                    <a:cubicBezTo>
                      <a:pt x="63" y="277"/>
                      <a:pt x="63" y="277"/>
                      <a:pt x="63" y="277"/>
                    </a:cubicBezTo>
                    <a:cubicBezTo>
                      <a:pt x="63" y="277"/>
                      <a:pt x="64" y="277"/>
                      <a:pt x="64" y="277"/>
                    </a:cubicBezTo>
                    <a:cubicBezTo>
                      <a:pt x="64" y="277"/>
                      <a:pt x="65" y="278"/>
                      <a:pt x="65" y="278"/>
                    </a:cubicBezTo>
                    <a:cubicBezTo>
                      <a:pt x="65" y="278"/>
                      <a:pt x="65" y="279"/>
                      <a:pt x="66" y="280"/>
                    </a:cubicBezTo>
                    <a:cubicBezTo>
                      <a:pt x="66" y="280"/>
                      <a:pt x="66" y="281"/>
                      <a:pt x="66" y="281"/>
                    </a:cubicBezTo>
                    <a:cubicBezTo>
                      <a:pt x="66" y="281"/>
                      <a:pt x="66" y="281"/>
                      <a:pt x="66" y="282"/>
                    </a:cubicBezTo>
                    <a:cubicBezTo>
                      <a:pt x="66" y="282"/>
                      <a:pt x="67" y="283"/>
                      <a:pt x="67" y="283"/>
                    </a:cubicBezTo>
                    <a:cubicBezTo>
                      <a:pt x="67" y="283"/>
                      <a:pt x="67" y="284"/>
                      <a:pt x="67" y="284"/>
                    </a:cubicBezTo>
                    <a:cubicBezTo>
                      <a:pt x="67" y="284"/>
                      <a:pt x="67" y="285"/>
                      <a:pt x="67" y="285"/>
                    </a:cubicBezTo>
                    <a:cubicBezTo>
                      <a:pt x="67" y="285"/>
                      <a:pt x="67" y="285"/>
                      <a:pt x="67" y="286"/>
                    </a:cubicBezTo>
                    <a:cubicBezTo>
                      <a:pt x="67" y="286"/>
                      <a:pt x="66" y="287"/>
                      <a:pt x="66" y="287"/>
                    </a:cubicBezTo>
                    <a:cubicBezTo>
                      <a:pt x="66" y="287"/>
                      <a:pt x="66" y="288"/>
                      <a:pt x="65" y="288"/>
                    </a:cubicBezTo>
                    <a:cubicBezTo>
                      <a:pt x="65" y="289"/>
                      <a:pt x="65" y="289"/>
                      <a:pt x="65" y="289"/>
                    </a:cubicBezTo>
                    <a:cubicBezTo>
                      <a:pt x="65" y="289"/>
                      <a:pt x="65" y="289"/>
                      <a:pt x="65" y="290"/>
                    </a:cubicBezTo>
                    <a:cubicBezTo>
                      <a:pt x="65" y="290"/>
                      <a:pt x="64" y="290"/>
                      <a:pt x="63" y="291"/>
                    </a:cubicBezTo>
                    <a:cubicBezTo>
                      <a:pt x="63" y="291"/>
                      <a:pt x="63" y="292"/>
                      <a:pt x="63" y="292"/>
                    </a:cubicBezTo>
                    <a:cubicBezTo>
                      <a:pt x="63" y="293"/>
                      <a:pt x="62" y="293"/>
                      <a:pt x="62" y="294"/>
                    </a:cubicBezTo>
                    <a:cubicBezTo>
                      <a:pt x="62" y="294"/>
                      <a:pt x="62" y="294"/>
                      <a:pt x="62" y="294"/>
                    </a:cubicBezTo>
                    <a:cubicBezTo>
                      <a:pt x="62" y="294"/>
                      <a:pt x="62" y="295"/>
                      <a:pt x="62" y="295"/>
                    </a:cubicBezTo>
                    <a:cubicBezTo>
                      <a:pt x="62" y="295"/>
                      <a:pt x="61" y="295"/>
                      <a:pt x="61" y="295"/>
                    </a:cubicBezTo>
                    <a:cubicBezTo>
                      <a:pt x="61" y="296"/>
                      <a:pt x="61" y="296"/>
                      <a:pt x="61" y="297"/>
                    </a:cubicBezTo>
                    <a:cubicBezTo>
                      <a:pt x="61" y="298"/>
                      <a:pt x="61" y="298"/>
                      <a:pt x="61" y="298"/>
                    </a:cubicBezTo>
                    <a:cubicBezTo>
                      <a:pt x="60" y="298"/>
                      <a:pt x="60" y="299"/>
                      <a:pt x="60" y="299"/>
                    </a:cubicBezTo>
                    <a:cubicBezTo>
                      <a:pt x="59" y="299"/>
                      <a:pt x="60" y="299"/>
                      <a:pt x="60" y="300"/>
                    </a:cubicBezTo>
                    <a:cubicBezTo>
                      <a:pt x="59" y="300"/>
                      <a:pt x="59" y="301"/>
                      <a:pt x="60" y="301"/>
                    </a:cubicBezTo>
                    <a:cubicBezTo>
                      <a:pt x="60" y="301"/>
                      <a:pt x="60" y="301"/>
                      <a:pt x="62" y="302"/>
                    </a:cubicBezTo>
                    <a:cubicBezTo>
                      <a:pt x="64" y="302"/>
                      <a:pt x="65" y="302"/>
                      <a:pt x="67" y="302"/>
                    </a:cubicBezTo>
                    <a:cubicBezTo>
                      <a:pt x="69" y="302"/>
                      <a:pt x="70" y="302"/>
                      <a:pt x="70" y="301"/>
                    </a:cubicBezTo>
                    <a:cubicBezTo>
                      <a:pt x="70" y="301"/>
                      <a:pt x="70" y="301"/>
                      <a:pt x="71" y="301"/>
                    </a:cubicBezTo>
                    <a:cubicBezTo>
                      <a:pt x="72" y="301"/>
                      <a:pt x="76" y="301"/>
                      <a:pt x="77" y="301"/>
                    </a:cubicBezTo>
                    <a:cubicBezTo>
                      <a:pt x="83" y="299"/>
                      <a:pt x="83" y="297"/>
                      <a:pt x="83" y="297"/>
                    </a:cubicBezTo>
                    <a:cubicBezTo>
                      <a:pt x="83" y="296"/>
                      <a:pt x="83" y="296"/>
                      <a:pt x="83" y="296"/>
                    </a:cubicBezTo>
                    <a:cubicBezTo>
                      <a:pt x="84" y="296"/>
                      <a:pt x="84" y="296"/>
                      <a:pt x="84" y="296"/>
                    </a:cubicBezTo>
                    <a:cubicBezTo>
                      <a:pt x="84" y="296"/>
                      <a:pt x="85" y="295"/>
                      <a:pt x="86" y="294"/>
                    </a:cubicBezTo>
                    <a:cubicBezTo>
                      <a:pt x="86" y="294"/>
                      <a:pt x="86" y="293"/>
                      <a:pt x="86" y="293"/>
                    </a:cubicBezTo>
                    <a:cubicBezTo>
                      <a:pt x="86" y="292"/>
                      <a:pt x="86" y="290"/>
                      <a:pt x="86" y="289"/>
                    </a:cubicBezTo>
                    <a:cubicBezTo>
                      <a:pt x="86" y="288"/>
                      <a:pt x="86" y="288"/>
                      <a:pt x="85" y="288"/>
                    </a:cubicBezTo>
                    <a:cubicBezTo>
                      <a:pt x="85" y="288"/>
                      <a:pt x="85" y="288"/>
                      <a:pt x="85" y="288"/>
                    </a:cubicBezTo>
                    <a:cubicBezTo>
                      <a:pt x="85" y="288"/>
                      <a:pt x="85" y="288"/>
                      <a:pt x="86" y="287"/>
                    </a:cubicBezTo>
                    <a:cubicBezTo>
                      <a:pt x="86" y="287"/>
                      <a:pt x="86" y="287"/>
                      <a:pt x="86" y="287"/>
                    </a:cubicBezTo>
                    <a:cubicBezTo>
                      <a:pt x="86" y="286"/>
                      <a:pt x="86" y="286"/>
                      <a:pt x="86" y="286"/>
                    </a:cubicBezTo>
                    <a:cubicBezTo>
                      <a:pt x="86" y="285"/>
                      <a:pt x="86" y="283"/>
                      <a:pt x="86" y="283"/>
                    </a:cubicBezTo>
                    <a:cubicBezTo>
                      <a:pt x="87" y="282"/>
                      <a:pt x="87" y="282"/>
                      <a:pt x="87" y="282"/>
                    </a:cubicBezTo>
                    <a:cubicBezTo>
                      <a:pt x="87" y="282"/>
                      <a:pt x="87" y="282"/>
                      <a:pt x="87" y="281"/>
                    </a:cubicBezTo>
                    <a:cubicBezTo>
                      <a:pt x="87" y="281"/>
                      <a:pt x="87" y="280"/>
                      <a:pt x="88" y="279"/>
                    </a:cubicBezTo>
                    <a:cubicBezTo>
                      <a:pt x="88" y="277"/>
                      <a:pt x="88" y="277"/>
                      <a:pt x="88" y="277"/>
                    </a:cubicBezTo>
                    <a:cubicBezTo>
                      <a:pt x="88" y="277"/>
                      <a:pt x="89" y="277"/>
                      <a:pt x="89" y="276"/>
                    </a:cubicBezTo>
                    <a:cubicBezTo>
                      <a:pt x="89" y="276"/>
                      <a:pt x="89" y="273"/>
                      <a:pt x="89" y="272"/>
                    </a:cubicBezTo>
                    <a:cubicBezTo>
                      <a:pt x="90" y="270"/>
                      <a:pt x="90" y="267"/>
                      <a:pt x="90" y="266"/>
                    </a:cubicBezTo>
                    <a:cubicBezTo>
                      <a:pt x="90" y="265"/>
                      <a:pt x="90" y="261"/>
                      <a:pt x="90" y="259"/>
                    </a:cubicBezTo>
                    <a:cubicBezTo>
                      <a:pt x="90" y="258"/>
                      <a:pt x="91" y="250"/>
                      <a:pt x="91" y="247"/>
                    </a:cubicBezTo>
                    <a:cubicBezTo>
                      <a:pt x="91" y="245"/>
                      <a:pt x="91" y="236"/>
                      <a:pt x="91" y="235"/>
                    </a:cubicBezTo>
                    <a:cubicBezTo>
                      <a:pt x="91" y="234"/>
                      <a:pt x="91" y="223"/>
                      <a:pt x="91" y="221"/>
                    </a:cubicBezTo>
                    <a:cubicBezTo>
                      <a:pt x="91" y="219"/>
                      <a:pt x="91" y="213"/>
                      <a:pt x="91" y="213"/>
                    </a:cubicBezTo>
                    <a:cubicBezTo>
                      <a:pt x="91" y="213"/>
                      <a:pt x="91" y="212"/>
                      <a:pt x="91" y="212"/>
                    </a:cubicBezTo>
                    <a:cubicBezTo>
                      <a:pt x="91" y="211"/>
                      <a:pt x="91" y="198"/>
                      <a:pt x="91" y="196"/>
                    </a:cubicBezTo>
                    <a:cubicBezTo>
                      <a:pt x="91" y="194"/>
                      <a:pt x="90" y="184"/>
                      <a:pt x="90" y="183"/>
                    </a:cubicBezTo>
                    <a:cubicBezTo>
                      <a:pt x="90" y="182"/>
                      <a:pt x="90" y="167"/>
                      <a:pt x="90" y="166"/>
                    </a:cubicBezTo>
                    <a:cubicBezTo>
                      <a:pt x="90" y="166"/>
                      <a:pt x="90" y="166"/>
                      <a:pt x="90" y="166"/>
                    </a:cubicBezTo>
                    <a:cubicBezTo>
                      <a:pt x="90" y="167"/>
                      <a:pt x="91" y="168"/>
                      <a:pt x="91" y="168"/>
                    </a:cubicBezTo>
                    <a:cubicBezTo>
                      <a:pt x="92" y="169"/>
                      <a:pt x="92" y="169"/>
                      <a:pt x="93" y="169"/>
                    </a:cubicBezTo>
                    <a:cubicBezTo>
                      <a:pt x="93" y="169"/>
                      <a:pt x="94" y="170"/>
                      <a:pt x="94" y="170"/>
                    </a:cubicBezTo>
                    <a:cubicBezTo>
                      <a:pt x="95" y="170"/>
                      <a:pt x="96" y="170"/>
                      <a:pt x="97" y="170"/>
                    </a:cubicBezTo>
                    <a:cubicBezTo>
                      <a:pt x="98" y="170"/>
                      <a:pt x="100" y="170"/>
                      <a:pt x="100" y="170"/>
                    </a:cubicBezTo>
                    <a:cubicBezTo>
                      <a:pt x="101" y="170"/>
                      <a:pt x="103" y="169"/>
                      <a:pt x="103" y="169"/>
                    </a:cubicBezTo>
                    <a:cubicBezTo>
                      <a:pt x="104" y="169"/>
                      <a:pt x="105" y="168"/>
                      <a:pt x="106" y="168"/>
                    </a:cubicBezTo>
                    <a:cubicBezTo>
                      <a:pt x="106" y="168"/>
                      <a:pt x="107" y="168"/>
                      <a:pt x="107" y="167"/>
                    </a:cubicBezTo>
                    <a:cubicBezTo>
                      <a:pt x="108" y="167"/>
                      <a:pt x="108" y="167"/>
                      <a:pt x="108" y="167"/>
                    </a:cubicBezTo>
                    <a:cubicBezTo>
                      <a:pt x="108" y="166"/>
                      <a:pt x="107" y="164"/>
                      <a:pt x="107" y="163"/>
                    </a:cubicBezTo>
                    <a:cubicBezTo>
                      <a:pt x="107" y="163"/>
                      <a:pt x="107" y="161"/>
                      <a:pt x="107" y="160"/>
                    </a:cubicBezTo>
                    <a:cubicBezTo>
                      <a:pt x="107" y="159"/>
                      <a:pt x="107" y="158"/>
                      <a:pt x="107" y="156"/>
                    </a:cubicBezTo>
                    <a:cubicBezTo>
                      <a:pt x="107" y="155"/>
                      <a:pt x="107" y="153"/>
                      <a:pt x="107" y="152"/>
                    </a:cubicBezTo>
                    <a:cubicBezTo>
                      <a:pt x="107" y="152"/>
                      <a:pt x="107" y="150"/>
                      <a:pt x="107" y="149"/>
                    </a:cubicBezTo>
                    <a:cubicBezTo>
                      <a:pt x="107" y="148"/>
                      <a:pt x="107" y="147"/>
                      <a:pt x="106" y="145"/>
                    </a:cubicBezTo>
                    <a:cubicBezTo>
                      <a:pt x="106" y="144"/>
                      <a:pt x="106" y="142"/>
                      <a:pt x="106" y="142"/>
                    </a:cubicBezTo>
                    <a:cubicBezTo>
                      <a:pt x="106" y="141"/>
                      <a:pt x="106" y="140"/>
                      <a:pt x="106" y="139"/>
                    </a:cubicBezTo>
                    <a:cubicBezTo>
                      <a:pt x="106" y="137"/>
                      <a:pt x="105" y="132"/>
                      <a:pt x="105" y="131"/>
                    </a:cubicBezTo>
                    <a:cubicBezTo>
                      <a:pt x="105" y="131"/>
                      <a:pt x="105" y="131"/>
                      <a:pt x="105" y="131"/>
                    </a:cubicBezTo>
                    <a:cubicBezTo>
                      <a:pt x="106" y="130"/>
                      <a:pt x="105" y="130"/>
                      <a:pt x="105" y="129"/>
                    </a:cubicBezTo>
                    <a:cubicBezTo>
                      <a:pt x="105" y="129"/>
                      <a:pt x="105" y="128"/>
                      <a:pt x="105" y="127"/>
                    </a:cubicBezTo>
                    <a:cubicBezTo>
                      <a:pt x="105" y="126"/>
                      <a:pt x="104" y="123"/>
                      <a:pt x="104" y="123"/>
                    </a:cubicBezTo>
                    <a:cubicBezTo>
                      <a:pt x="104" y="122"/>
                      <a:pt x="104" y="122"/>
                      <a:pt x="104" y="122"/>
                    </a:cubicBezTo>
                    <a:cubicBezTo>
                      <a:pt x="104" y="122"/>
                      <a:pt x="104" y="122"/>
                      <a:pt x="104" y="122"/>
                    </a:cubicBezTo>
                    <a:cubicBezTo>
                      <a:pt x="104" y="122"/>
                      <a:pt x="104" y="121"/>
                      <a:pt x="104" y="121"/>
                    </a:cubicBezTo>
                    <a:cubicBezTo>
                      <a:pt x="104" y="121"/>
                      <a:pt x="104" y="120"/>
                      <a:pt x="104" y="120"/>
                    </a:cubicBezTo>
                    <a:cubicBezTo>
                      <a:pt x="105" y="119"/>
                      <a:pt x="108" y="116"/>
                      <a:pt x="109" y="115"/>
                    </a:cubicBezTo>
                    <a:cubicBezTo>
                      <a:pt x="110" y="114"/>
                      <a:pt x="115" y="107"/>
                      <a:pt x="116" y="106"/>
                    </a:cubicBezTo>
                    <a:cubicBezTo>
                      <a:pt x="116" y="105"/>
                      <a:pt x="118" y="103"/>
                      <a:pt x="119" y="102"/>
                    </a:cubicBezTo>
                    <a:cubicBezTo>
                      <a:pt x="120" y="101"/>
                      <a:pt x="121" y="99"/>
                      <a:pt x="121" y="98"/>
                    </a:cubicBezTo>
                    <a:cubicBezTo>
                      <a:pt x="122" y="98"/>
                      <a:pt x="123" y="96"/>
                      <a:pt x="123" y="96"/>
                    </a:cubicBezTo>
                    <a:cubicBezTo>
                      <a:pt x="123" y="95"/>
                      <a:pt x="124" y="93"/>
                      <a:pt x="124" y="93"/>
                    </a:cubicBezTo>
                    <a:cubicBezTo>
                      <a:pt x="125" y="92"/>
                      <a:pt x="125" y="91"/>
                      <a:pt x="125" y="90"/>
                    </a:cubicBezTo>
                    <a:cubicBezTo>
                      <a:pt x="126" y="87"/>
                      <a:pt x="124" y="83"/>
                      <a:pt x="124" y="83"/>
                    </a:cubicBezTo>
                    <a:close/>
                    <a:moveTo>
                      <a:pt x="23" y="100"/>
                    </a:moveTo>
                    <a:cubicBezTo>
                      <a:pt x="23" y="101"/>
                      <a:pt x="23" y="102"/>
                      <a:pt x="23" y="102"/>
                    </a:cubicBezTo>
                    <a:cubicBezTo>
                      <a:pt x="23" y="102"/>
                      <a:pt x="22" y="101"/>
                      <a:pt x="22" y="101"/>
                    </a:cubicBezTo>
                    <a:cubicBezTo>
                      <a:pt x="22" y="100"/>
                      <a:pt x="21" y="98"/>
                      <a:pt x="21" y="98"/>
                    </a:cubicBezTo>
                    <a:cubicBezTo>
                      <a:pt x="21" y="97"/>
                      <a:pt x="20" y="96"/>
                      <a:pt x="20" y="96"/>
                    </a:cubicBezTo>
                    <a:cubicBezTo>
                      <a:pt x="20" y="95"/>
                      <a:pt x="20" y="95"/>
                      <a:pt x="20" y="95"/>
                    </a:cubicBezTo>
                    <a:cubicBezTo>
                      <a:pt x="20" y="95"/>
                      <a:pt x="20" y="95"/>
                      <a:pt x="20" y="94"/>
                    </a:cubicBezTo>
                    <a:cubicBezTo>
                      <a:pt x="20" y="94"/>
                      <a:pt x="22" y="93"/>
                      <a:pt x="22" y="93"/>
                    </a:cubicBezTo>
                    <a:cubicBezTo>
                      <a:pt x="22" y="92"/>
                      <a:pt x="22" y="92"/>
                      <a:pt x="22" y="91"/>
                    </a:cubicBezTo>
                    <a:cubicBezTo>
                      <a:pt x="22" y="90"/>
                      <a:pt x="22" y="88"/>
                      <a:pt x="22" y="87"/>
                    </a:cubicBezTo>
                    <a:cubicBezTo>
                      <a:pt x="22" y="87"/>
                      <a:pt x="23" y="87"/>
                      <a:pt x="23" y="87"/>
                    </a:cubicBezTo>
                    <a:cubicBezTo>
                      <a:pt x="23" y="88"/>
                      <a:pt x="23" y="91"/>
                      <a:pt x="23" y="92"/>
                    </a:cubicBezTo>
                    <a:cubicBezTo>
                      <a:pt x="23" y="93"/>
                      <a:pt x="23" y="99"/>
                      <a:pt x="23" y="100"/>
                    </a:cubicBezTo>
                    <a:close/>
                    <a:moveTo>
                      <a:pt x="41" y="279"/>
                    </a:moveTo>
                    <a:cubicBezTo>
                      <a:pt x="41" y="280"/>
                      <a:pt x="40" y="279"/>
                      <a:pt x="41" y="279"/>
                    </a:cubicBezTo>
                    <a:cubicBezTo>
                      <a:pt x="41" y="279"/>
                      <a:pt x="41" y="278"/>
                      <a:pt x="41" y="279"/>
                    </a:cubicBezTo>
                    <a:close/>
                    <a:moveTo>
                      <a:pt x="69" y="238"/>
                    </a:moveTo>
                    <a:cubicBezTo>
                      <a:pt x="68" y="239"/>
                      <a:pt x="67" y="241"/>
                      <a:pt x="67" y="242"/>
                    </a:cubicBezTo>
                    <a:cubicBezTo>
                      <a:pt x="67" y="243"/>
                      <a:pt x="67" y="243"/>
                      <a:pt x="67" y="243"/>
                    </a:cubicBezTo>
                    <a:cubicBezTo>
                      <a:pt x="66" y="244"/>
                      <a:pt x="66" y="245"/>
                      <a:pt x="66" y="245"/>
                    </a:cubicBezTo>
                    <a:cubicBezTo>
                      <a:pt x="66" y="246"/>
                      <a:pt x="66" y="246"/>
                      <a:pt x="66" y="246"/>
                    </a:cubicBezTo>
                    <a:cubicBezTo>
                      <a:pt x="66" y="247"/>
                      <a:pt x="65" y="249"/>
                      <a:pt x="65" y="251"/>
                    </a:cubicBezTo>
                    <a:cubicBezTo>
                      <a:pt x="65" y="252"/>
                      <a:pt x="65" y="256"/>
                      <a:pt x="64" y="257"/>
                    </a:cubicBezTo>
                    <a:cubicBezTo>
                      <a:pt x="64" y="258"/>
                      <a:pt x="64" y="260"/>
                      <a:pt x="64" y="260"/>
                    </a:cubicBezTo>
                    <a:cubicBezTo>
                      <a:pt x="64" y="260"/>
                      <a:pt x="64" y="261"/>
                      <a:pt x="63" y="260"/>
                    </a:cubicBezTo>
                    <a:cubicBezTo>
                      <a:pt x="63" y="259"/>
                      <a:pt x="61" y="256"/>
                      <a:pt x="61" y="255"/>
                    </a:cubicBezTo>
                    <a:cubicBezTo>
                      <a:pt x="60" y="253"/>
                      <a:pt x="60" y="252"/>
                      <a:pt x="60" y="252"/>
                    </a:cubicBezTo>
                    <a:cubicBezTo>
                      <a:pt x="60" y="251"/>
                      <a:pt x="60" y="250"/>
                      <a:pt x="60" y="249"/>
                    </a:cubicBezTo>
                    <a:cubicBezTo>
                      <a:pt x="60" y="249"/>
                      <a:pt x="60" y="244"/>
                      <a:pt x="60" y="242"/>
                    </a:cubicBezTo>
                    <a:cubicBezTo>
                      <a:pt x="60" y="240"/>
                      <a:pt x="60" y="237"/>
                      <a:pt x="60" y="236"/>
                    </a:cubicBezTo>
                    <a:cubicBezTo>
                      <a:pt x="61" y="234"/>
                      <a:pt x="60" y="233"/>
                      <a:pt x="61" y="232"/>
                    </a:cubicBezTo>
                    <a:cubicBezTo>
                      <a:pt x="61" y="231"/>
                      <a:pt x="61" y="230"/>
                      <a:pt x="61" y="229"/>
                    </a:cubicBezTo>
                    <a:cubicBezTo>
                      <a:pt x="61" y="229"/>
                      <a:pt x="61" y="228"/>
                      <a:pt x="61" y="227"/>
                    </a:cubicBezTo>
                    <a:cubicBezTo>
                      <a:pt x="61" y="227"/>
                      <a:pt x="61" y="225"/>
                      <a:pt x="61" y="224"/>
                    </a:cubicBezTo>
                    <a:cubicBezTo>
                      <a:pt x="61" y="223"/>
                      <a:pt x="61" y="221"/>
                      <a:pt x="61" y="219"/>
                    </a:cubicBezTo>
                    <a:cubicBezTo>
                      <a:pt x="62" y="217"/>
                      <a:pt x="62" y="216"/>
                      <a:pt x="62" y="215"/>
                    </a:cubicBezTo>
                    <a:cubicBezTo>
                      <a:pt x="62" y="215"/>
                      <a:pt x="62" y="213"/>
                      <a:pt x="61" y="211"/>
                    </a:cubicBezTo>
                    <a:cubicBezTo>
                      <a:pt x="61" y="210"/>
                      <a:pt x="61" y="205"/>
                      <a:pt x="61" y="204"/>
                    </a:cubicBezTo>
                    <a:cubicBezTo>
                      <a:pt x="61" y="203"/>
                      <a:pt x="61" y="202"/>
                      <a:pt x="61" y="202"/>
                    </a:cubicBezTo>
                    <a:cubicBezTo>
                      <a:pt x="61" y="202"/>
                      <a:pt x="61" y="201"/>
                      <a:pt x="62" y="202"/>
                    </a:cubicBezTo>
                    <a:cubicBezTo>
                      <a:pt x="62" y="203"/>
                      <a:pt x="62" y="204"/>
                      <a:pt x="62" y="205"/>
                    </a:cubicBezTo>
                    <a:cubicBezTo>
                      <a:pt x="62" y="207"/>
                      <a:pt x="63" y="209"/>
                      <a:pt x="63" y="209"/>
                    </a:cubicBezTo>
                    <a:cubicBezTo>
                      <a:pt x="63" y="210"/>
                      <a:pt x="63" y="210"/>
                      <a:pt x="63" y="210"/>
                    </a:cubicBezTo>
                    <a:cubicBezTo>
                      <a:pt x="63" y="211"/>
                      <a:pt x="63" y="211"/>
                      <a:pt x="63" y="212"/>
                    </a:cubicBezTo>
                    <a:cubicBezTo>
                      <a:pt x="63" y="212"/>
                      <a:pt x="64" y="214"/>
                      <a:pt x="65" y="216"/>
                    </a:cubicBezTo>
                    <a:cubicBezTo>
                      <a:pt x="65" y="217"/>
                      <a:pt x="66" y="219"/>
                      <a:pt x="66" y="220"/>
                    </a:cubicBezTo>
                    <a:cubicBezTo>
                      <a:pt x="67" y="220"/>
                      <a:pt x="67" y="222"/>
                      <a:pt x="68" y="223"/>
                    </a:cubicBezTo>
                    <a:cubicBezTo>
                      <a:pt x="68" y="224"/>
                      <a:pt x="68" y="225"/>
                      <a:pt x="68" y="226"/>
                    </a:cubicBezTo>
                    <a:cubicBezTo>
                      <a:pt x="68" y="226"/>
                      <a:pt x="68" y="228"/>
                      <a:pt x="68" y="228"/>
                    </a:cubicBezTo>
                    <a:cubicBezTo>
                      <a:pt x="68" y="229"/>
                      <a:pt x="69" y="230"/>
                      <a:pt x="69" y="231"/>
                    </a:cubicBezTo>
                    <a:cubicBezTo>
                      <a:pt x="69" y="232"/>
                      <a:pt x="69" y="233"/>
                      <a:pt x="69" y="234"/>
                    </a:cubicBezTo>
                    <a:cubicBezTo>
                      <a:pt x="69" y="234"/>
                      <a:pt x="69" y="234"/>
                      <a:pt x="69" y="235"/>
                    </a:cubicBezTo>
                    <a:cubicBezTo>
                      <a:pt x="69" y="235"/>
                      <a:pt x="69" y="236"/>
                      <a:pt x="69" y="236"/>
                    </a:cubicBezTo>
                    <a:cubicBezTo>
                      <a:pt x="69" y="236"/>
                      <a:pt x="69" y="236"/>
                      <a:pt x="69" y="238"/>
                    </a:cubicBezTo>
                    <a:close/>
                    <a:moveTo>
                      <a:pt x="102" y="92"/>
                    </a:moveTo>
                    <a:cubicBezTo>
                      <a:pt x="102" y="93"/>
                      <a:pt x="101" y="94"/>
                      <a:pt x="100" y="95"/>
                    </a:cubicBezTo>
                    <a:cubicBezTo>
                      <a:pt x="100" y="96"/>
                      <a:pt x="99" y="97"/>
                      <a:pt x="99" y="97"/>
                    </a:cubicBezTo>
                    <a:cubicBezTo>
                      <a:pt x="99" y="98"/>
                      <a:pt x="100" y="98"/>
                      <a:pt x="99" y="98"/>
                    </a:cubicBezTo>
                    <a:cubicBezTo>
                      <a:pt x="99" y="99"/>
                      <a:pt x="99" y="99"/>
                      <a:pt x="99" y="98"/>
                    </a:cubicBezTo>
                    <a:cubicBezTo>
                      <a:pt x="99" y="98"/>
                      <a:pt x="98" y="97"/>
                      <a:pt x="98" y="96"/>
                    </a:cubicBezTo>
                    <a:cubicBezTo>
                      <a:pt x="98" y="95"/>
                      <a:pt x="98" y="94"/>
                      <a:pt x="99" y="93"/>
                    </a:cubicBezTo>
                    <a:cubicBezTo>
                      <a:pt x="99" y="91"/>
                      <a:pt x="99" y="90"/>
                      <a:pt x="99" y="89"/>
                    </a:cubicBezTo>
                    <a:cubicBezTo>
                      <a:pt x="99" y="88"/>
                      <a:pt x="99" y="87"/>
                      <a:pt x="99" y="87"/>
                    </a:cubicBezTo>
                    <a:cubicBezTo>
                      <a:pt x="99" y="87"/>
                      <a:pt x="99" y="87"/>
                      <a:pt x="99" y="87"/>
                    </a:cubicBezTo>
                    <a:cubicBezTo>
                      <a:pt x="100" y="87"/>
                      <a:pt x="100" y="87"/>
                      <a:pt x="101" y="87"/>
                    </a:cubicBezTo>
                    <a:cubicBezTo>
                      <a:pt x="101" y="88"/>
                      <a:pt x="102" y="89"/>
                      <a:pt x="102" y="90"/>
                    </a:cubicBezTo>
                    <a:cubicBezTo>
                      <a:pt x="103" y="90"/>
                      <a:pt x="103" y="90"/>
                      <a:pt x="103" y="91"/>
                    </a:cubicBezTo>
                    <a:cubicBezTo>
                      <a:pt x="103" y="91"/>
                      <a:pt x="103" y="91"/>
                      <a:pt x="102" y="92"/>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noChangeAspect="1"/>
              </p:cNvSpPr>
              <p:nvPr/>
            </p:nvSpPr>
            <p:spPr bwMode="auto">
              <a:xfrm>
                <a:off x="6094698" y="3928196"/>
                <a:ext cx="318901" cy="937800"/>
              </a:xfrm>
              <a:custGeom>
                <a:avLst/>
                <a:gdLst>
                  <a:gd name="T0" fmla="*/ 211 w 214"/>
                  <a:gd name="T1" fmla="*/ 149 h 630"/>
                  <a:gd name="T2" fmla="*/ 208 w 214"/>
                  <a:gd name="T3" fmla="*/ 129 h 630"/>
                  <a:gd name="T4" fmla="*/ 202 w 214"/>
                  <a:gd name="T5" fmla="*/ 117 h 630"/>
                  <a:gd name="T6" fmla="*/ 179 w 214"/>
                  <a:gd name="T7" fmla="*/ 110 h 630"/>
                  <a:gd name="T8" fmla="*/ 161 w 214"/>
                  <a:gd name="T9" fmla="*/ 91 h 630"/>
                  <a:gd name="T10" fmla="*/ 170 w 214"/>
                  <a:gd name="T11" fmla="*/ 60 h 630"/>
                  <a:gd name="T12" fmla="*/ 176 w 214"/>
                  <a:gd name="T13" fmla="*/ 37 h 630"/>
                  <a:gd name="T14" fmla="*/ 127 w 214"/>
                  <a:gd name="T15" fmla="*/ 8 h 630"/>
                  <a:gd name="T16" fmla="*/ 113 w 214"/>
                  <a:gd name="T17" fmla="*/ 42 h 630"/>
                  <a:gd name="T18" fmla="*/ 121 w 214"/>
                  <a:gd name="T19" fmla="*/ 62 h 630"/>
                  <a:gd name="T20" fmla="*/ 123 w 214"/>
                  <a:gd name="T21" fmla="*/ 83 h 630"/>
                  <a:gd name="T22" fmla="*/ 101 w 214"/>
                  <a:gd name="T23" fmla="*/ 91 h 630"/>
                  <a:gd name="T24" fmla="*/ 78 w 214"/>
                  <a:gd name="T25" fmla="*/ 91 h 630"/>
                  <a:gd name="T26" fmla="*/ 63 w 214"/>
                  <a:gd name="T27" fmla="*/ 121 h 630"/>
                  <a:gd name="T28" fmla="*/ 61 w 214"/>
                  <a:gd name="T29" fmla="*/ 192 h 630"/>
                  <a:gd name="T30" fmla="*/ 69 w 214"/>
                  <a:gd name="T31" fmla="*/ 201 h 630"/>
                  <a:gd name="T32" fmla="*/ 73 w 214"/>
                  <a:gd name="T33" fmla="*/ 208 h 630"/>
                  <a:gd name="T34" fmla="*/ 77 w 214"/>
                  <a:gd name="T35" fmla="*/ 224 h 630"/>
                  <a:gd name="T36" fmla="*/ 72 w 214"/>
                  <a:gd name="T37" fmla="*/ 241 h 630"/>
                  <a:gd name="T38" fmla="*/ 67 w 214"/>
                  <a:gd name="T39" fmla="*/ 303 h 630"/>
                  <a:gd name="T40" fmla="*/ 67 w 214"/>
                  <a:gd name="T41" fmla="*/ 314 h 630"/>
                  <a:gd name="T42" fmla="*/ 66 w 214"/>
                  <a:gd name="T43" fmla="*/ 330 h 630"/>
                  <a:gd name="T44" fmla="*/ 62 w 214"/>
                  <a:gd name="T45" fmla="*/ 349 h 630"/>
                  <a:gd name="T46" fmla="*/ 56 w 214"/>
                  <a:gd name="T47" fmla="*/ 423 h 630"/>
                  <a:gd name="T48" fmla="*/ 47 w 214"/>
                  <a:gd name="T49" fmla="*/ 462 h 630"/>
                  <a:gd name="T50" fmla="*/ 40 w 214"/>
                  <a:gd name="T51" fmla="*/ 495 h 630"/>
                  <a:gd name="T52" fmla="*/ 29 w 214"/>
                  <a:gd name="T53" fmla="*/ 547 h 630"/>
                  <a:gd name="T54" fmla="*/ 18 w 214"/>
                  <a:gd name="T55" fmla="*/ 588 h 630"/>
                  <a:gd name="T56" fmla="*/ 15 w 214"/>
                  <a:gd name="T57" fmla="*/ 607 h 630"/>
                  <a:gd name="T58" fmla="*/ 8 w 214"/>
                  <a:gd name="T59" fmla="*/ 614 h 630"/>
                  <a:gd name="T60" fmla="*/ 1 w 214"/>
                  <a:gd name="T61" fmla="*/ 623 h 630"/>
                  <a:gd name="T62" fmla="*/ 12 w 214"/>
                  <a:gd name="T63" fmla="*/ 630 h 630"/>
                  <a:gd name="T64" fmla="*/ 39 w 214"/>
                  <a:gd name="T65" fmla="*/ 614 h 630"/>
                  <a:gd name="T66" fmla="*/ 47 w 214"/>
                  <a:gd name="T67" fmla="*/ 613 h 630"/>
                  <a:gd name="T68" fmla="*/ 58 w 214"/>
                  <a:gd name="T69" fmla="*/ 613 h 630"/>
                  <a:gd name="T70" fmla="*/ 81 w 214"/>
                  <a:gd name="T71" fmla="*/ 616 h 630"/>
                  <a:gd name="T72" fmla="*/ 86 w 214"/>
                  <a:gd name="T73" fmla="*/ 606 h 630"/>
                  <a:gd name="T74" fmla="*/ 96 w 214"/>
                  <a:gd name="T75" fmla="*/ 521 h 630"/>
                  <a:gd name="T76" fmla="*/ 100 w 214"/>
                  <a:gd name="T77" fmla="*/ 460 h 630"/>
                  <a:gd name="T78" fmla="*/ 104 w 214"/>
                  <a:gd name="T79" fmla="*/ 430 h 630"/>
                  <a:gd name="T80" fmla="*/ 110 w 214"/>
                  <a:gd name="T81" fmla="*/ 404 h 630"/>
                  <a:gd name="T82" fmla="*/ 132 w 214"/>
                  <a:gd name="T83" fmla="*/ 342 h 630"/>
                  <a:gd name="T84" fmla="*/ 142 w 214"/>
                  <a:gd name="T85" fmla="*/ 334 h 630"/>
                  <a:gd name="T86" fmla="*/ 149 w 214"/>
                  <a:gd name="T87" fmla="*/ 398 h 630"/>
                  <a:gd name="T88" fmla="*/ 151 w 214"/>
                  <a:gd name="T89" fmla="*/ 436 h 630"/>
                  <a:gd name="T90" fmla="*/ 152 w 214"/>
                  <a:gd name="T91" fmla="*/ 501 h 630"/>
                  <a:gd name="T92" fmla="*/ 148 w 214"/>
                  <a:gd name="T93" fmla="*/ 578 h 630"/>
                  <a:gd name="T94" fmla="*/ 155 w 214"/>
                  <a:gd name="T95" fmla="*/ 610 h 630"/>
                  <a:gd name="T96" fmla="*/ 164 w 214"/>
                  <a:gd name="T97" fmla="*/ 620 h 630"/>
                  <a:gd name="T98" fmla="*/ 195 w 214"/>
                  <a:gd name="T99" fmla="*/ 624 h 630"/>
                  <a:gd name="T100" fmla="*/ 203 w 214"/>
                  <a:gd name="T101" fmla="*/ 611 h 630"/>
                  <a:gd name="T102" fmla="*/ 212 w 214"/>
                  <a:gd name="T103" fmla="*/ 602 h 630"/>
                  <a:gd name="T104" fmla="*/ 213 w 214"/>
                  <a:gd name="T105" fmla="*/ 567 h 630"/>
                  <a:gd name="T106" fmla="*/ 208 w 214"/>
                  <a:gd name="T107" fmla="*/ 511 h 630"/>
                  <a:gd name="T108" fmla="*/ 203 w 214"/>
                  <a:gd name="T109" fmla="*/ 456 h 630"/>
                  <a:gd name="T110" fmla="*/ 201 w 214"/>
                  <a:gd name="T111" fmla="*/ 416 h 630"/>
                  <a:gd name="T112" fmla="*/ 205 w 214"/>
                  <a:gd name="T113" fmla="*/ 345 h 630"/>
                  <a:gd name="T114" fmla="*/ 210 w 214"/>
                  <a:gd name="T115" fmla="*/ 304 h 630"/>
                  <a:gd name="T116" fmla="*/ 206 w 214"/>
                  <a:gd name="T117" fmla="*/ 274 h 630"/>
                  <a:gd name="T118" fmla="*/ 199 w 214"/>
                  <a:gd name="T119" fmla="*/ 245 h 630"/>
                  <a:gd name="T120" fmla="*/ 184 w 214"/>
                  <a:gd name="T121" fmla="*/ 223 h 630"/>
                  <a:gd name="T122" fmla="*/ 200 w 214"/>
                  <a:gd name="T123" fmla="*/ 20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630">
                    <a:moveTo>
                      <a:pt x="213" y="161"/>
                    </a:moveTo>
                    <a:cubicBezTo>
                      <a:pt x="213" y="161"/>
                      <a:pt x="214" y="160"/>
                      <a:pt x="214" y="159"/>
                    </a:cubicBezTo>
                    <a:cubicBezTo>
                      <a:pt x="214" y="157"/>
                      <a:pt x="211" y="154"/>
                      <a:pt x="211" y="154"/>
                    </a:cubicBezTo>
                    <a:cubicBezTo>
                      <a:pt x="210" y="153"/>
                      <a:pt x="210" y="153"/>
                      <a:pt x="210" y="153"/>
                    </a:cubicBezTo>
                    <a:cubicBezTo>
                      <a:pt x="211" y="153"/>
                      <a:pt x="212" y="152"/>
                      <a:pt x="212" y="151"/>
                    </a:cubicBezTo>
                    <a:cubicBezTo>
                      <a:pt x="212" y="149"/>
                      <a:pt x="211" y="149"/>
                      <a:pt x="211" y="149"/>
                    </a:cubicBezTo>
                    <a:cubicBezTo>
                      <a:pt x="210" y="148"/>
                      <a:pt x="211" y="147"/>
                      <a:pt x="211" y="146"/>
                    </a:cubicBezTo>
                    <a:cubicBezTo>
                      <a:pt x="212" y="145"/>
                      <a:pt x="211" y="144"/>
                      <a:pt x="210" y="142"/>
                    </a:cubicBezTo>
                    <a:cubicBezTo>
                      <a:pt x="210" y="141"/>
                      <a:pt x="210" y="139"/>
                      <a:pt x="210" y="138"/>
                    </a:cubicBezTo>
                    <a:cubicBezTo>
                      <a:pt x="210" y="137"/>
                      <a:pt x="210" y="137"/>
                      <a:pt x="210" y="136"/>
                    </a:cubicBezTo>
                    <a:cubicBezTo>
                      <a:pt x="210" y="135"/>
                      <a:pt x="209" y="134"/>
                      <a:pt x="209" y="133"/>
                    </a:cubicBezTo>
                    <a:cubicBezTo>
                      <a:pt x="209" y="132"/>
                      <a:pt x="208" y="130"/>
                      <a:pt x="208" y="129"/>
                    </a:cubicBezTo>
                    <a:cubicBezTo>
                      <a:pt x="208" y="129"/>
                      <a:pt x="208" y="129"/>
                      <a:pt x="208" y="128"/>
                    </a:cubicBezTo>
                    <a:cubicBezTo>
                      <a:pt x="208" y="128"/>
                      <a:pt x="208" y="126"/>
                      <a:pt x="209" y="125"/>
                    </a:cubicBezTo>
                    <a:cubicBezTo>
                      <a:pt x="209" y="124"/>
                      <a:pt x="208" y="123"/>
                      <a:pt x="208" y="123"/>
                    </a:cubicBezTo>
                    <a:cubicBezTo>
                      <a:pt x="208" y="122"/>
                      <a:pt x="207" y="122"/>
                      <a:pt x="207" y="121"/>
                    </a:cubicBezTo>
                    <a:cubicBezTo>
                      <a:pt x="207" y="121"/>
                      <a:pt x="206" y="119"/>
                      <a:pt x="205" y="119"/>
                    </a:cubicBezTo>
                    <a:cubicBezTo>
                      <a:pt x="204" y="118"/>
                      <a:pt x="202" y="117"/>
                      <a:pt x="202" y="117"/>
                    </a:cubicBezTo>
                    <a:cubicBezTo>
                      <a:pt x="202" y="117"/>
                      <a:pt x="201" y="117"/>
                      <a:pt x="200" y="117"/>
                    </a:cubicBezTo>
                    <a:cubicBezTo>
                      <a:pt x="198" y="116"/>
                      <a:pt x="195" y="114"/>
                      <a:pt x="194" y="114"/>
                    </a:cubicBezTo>
                    <a:cubicBezTo>
                      <a:pt x="192" y="114"/>
                      <a:pt x="189" y="113"/>
                      <a:pt x="188" y="113"/>
                    </a:cubicBezTo>
                    <a:cubicBezTo>
                      <a:pt x="186" y="112"/>
                      <a:pt x="186" y="112"/>
                      <a:pt x="185" y="112"/>
                    </a:cubicBezTo>
                    <a:cubicBezTo>
                      <a:pt x="184" y="111"/>
                      <a:pt x="183" y="111"/>
                      <a:pt x="182" y="110"/>
                    </a:cubicBezTo>
                    <a:cubicBezTo>
                      <a:pt x="181" y="110"/>
                      <a:pt x="180" y="110"/>
                      <a:pt x="179" y="110"/>
                    </a:cubicBezTo>
                    <a:cubicBezTo>
                      <a:pt x="178" y="109"/>
                      <a:pt x="177" y="109"/>
                      <a:pt x="175" y="107"/>
                    </a:cubicBezTo>
                    <a:cubicBezTo>
                      <a:pt x="174" y="105"/>
                      <a:pt x="171" y="102"/>
                      <a:pt x="170" y="101"/>
                    </a:cubicBezTo>
                    <a:cubicBezTo>
                      <a:pt x="168" y="100"/>
                      <a:pt x="167" y="99"/>
                      <a:pt x="167" y="98"/>
                    </a:cubicBezTo>
                    <a:cubicBezTo>
                      <a:pt x="167" y="98"/>
                      <a:pt x="165" y="96"/>
                      <a:pt x="164" y="94"/>
                    </a:cubicBezTo>
                    <a:cubicBezTo>
                      <a:pt x="163" y="92"/>
                      <a:pt x="162" y="93"/>
                      <a:pt x="161" y="92"/>
                    </a:cubicBezTo>
                    <a:cubicBezTo>
                      <a:pt x="161" y="92"/>
                      <a:pt x="161" y="92"/>
                      <a:pt x="161" y="91"/>
                    </a:cubicBezTo>
                    <a:cubicBezTo>
                      <a:pt x="161" y="90"/>
                      <a:pt x="161" y="87"/>
                      <a:pt x="161" y="86"/>
                    </a:cubicBezTo>
                    <a:cubicBezTo>
                      <a:pt x="161" y="85"/>
                      <a:pt x="163" y="79"/>
                      <a:pt x="163" y="77"/>
                    </a:cubicBezTo>
                    <a:cubicBezTo>
                      <a:pt x="163" y="76"/>
                      <a:pt x="163" y="77"/>
                      <a:pt x="164" y="76"/>
                    </a:cubicBezTo>
                    <a:cubicBezTo>
                      <a:pt x="166" y="74"/>
                      <a:pt x="167" y="72"/>
                      <a:pt x="167" y="70"/>
                    </a:cubicBezTo>
                    <a:cubicBezTo>
                      <a:pt x="168" y="68"/>
                      <a:pt x="168" y="63"/>
                      <a:pt x="168" y="61"/>
                    </a:cubicBezTo>
                    <a:cubicBezTo>
                      <a:pt x="169" y="59"/>
                      <a:pt x="169" y="60"/>
                      <a:pt x="170" y="60"/>
                    </a:cubicBezTo>
                    <a:cubicBezTo>
                      <a:pt x="171" y="60"/>
                      <a:pt x="172" y="59"/>
                      <a:pt x="173" y="59"/>
                    </a:cubicBezTo>
                    <a:cubicBezTo>
                      <a:pt x="174" y="58"/>
                      <a:pt x="175" y="55"/>
                      <a:pt x="176" y="52"/>
                    </a:cubicBezTo>
                    <a:cubicBezTo>
                      <a:pt x="177" y="49"/>
                      <a:pt x="177" y="46"/>
                      <a:pt x="177" y="45"/>
                    </a:cubicBezTo>
                    <a:cubicBezTo>
                      <a:pt x="177" y="44"/>
                      <a:pt x="177" y="42"/>
                      <a:pt x="178" y="41"/>
                    </a:cubicBezTo>
                    <a:cubicBezTo>
                      <a:pt x="178" y="39"/>
                      <a:pt x="178" y="38"/>
                      <a:pt x="178" y="38"/>
                    </a:cubicBezTo>
                    <a:cubicBezTo>
                      <a:pt x="177" y="37"/>
                      <a:pt x="177" y="37"/>
                      <a:pt x="176" y="37"/>
                    </a:cubicBezTo>
                    <a:cubicBezTo>
                      <a:pt x="176" y="37"/>
                      <a:pt x="175" y="38"/>
                      <a:pt x="175" y="38"/>
                    </a:cubicBezTo>
                    <a:cubicBezTo>
                      <a:pt x="174" y="39"/>
                      <a:pt x="174" y="39"/>
                      <a:pt x="174" y="39"/>
                    </a:cubicBezTo>
                    <a:cubicBezTo>
                      <a:pt x="174" y="39"/>
                      <a:pt x="173" y="39"/>
                      <a:pt x="173" y="37"/>
                    </a:cubicBezTo>
                    <a:cubicBezTo>
                      <a:pt x="173" y="27"/>
                      <a:pt x="171" y="20"/>
                      <a:pt x="170" y="17"/>
                    </a:cubicBezTo>
                    <a:cubicBezTo>
                      <a:pt x="169" y="13"/>
                      <a:pt x="159" y="2"/>
                      <a:pt x="151" y="2"/>
                    </a:cubicBezTo>
                    <a:cubicBezTo>
                      <a:pt x="141" y="1"/>
                      <a:pt x="139" y="0"/>
                      <a:pt x="127" y="8"/>
                    </a:cubicBezTo>
                    <a:cubicBezTo>
                      <a:pt x="115" y="15"/>
                      <a:pt x="117" y="34"/>
                      <a:pt x="117" y="36"/>
                    </a:cubicBezTo>
                    <a:cubicBezTo>
                      <a:pt x="117" y="37"/>
                      <a:pt x="117" y="40"/>
                      <a:pt x="117" y="41"/>
                    </a:cubicBezTo>
                    <a:cubicBezTo>
                      <a:pt x="116" y="41"/>
                      <a:pt x="117" y="42"/>
                      <a:pt x="116" y="42"/>
                    </a:cubicBezTo>
                    <a:cubicBezTo>
                      <a:pt x="116" y="42"/>
                      <a:pt x="116" y="41"/>
                      <a:pt x="115" y="41"/>
                    </a:cubicBezTo>
                    <a:cubicBezTo>
                      <a:pt x="115" y="40"/>
                      <a:pt x="114" y="40"/>
                      <a:pt x="114" y="40"/>
                    </a:cubicBezTo>
                    <a:cubicBezTo>
                      <a:pt x="113" y="40"/>
                      <a:pt x="113" y="41"/>
                      <a:pt x="113" y="42"/>
                    </a:cubicBezTo>
                    <a:cubicBezTo>
                      <a:pt x="113" y="43"/>
                      <a:pt x="113" y="44"/>
                      <a:pt x="113" y="45"/>
                    </a:cubicBezTo>
                    <a:cubicBezTo>
                      <a:pt x="114" y="46"/>
                      <a:pt x="114" y="47"/>
                      <a:pt x="114" y="48"/>
                    </a:cubicBezTo>
                    <a:cubicBezTo>
                      <a:pt x="114" y="49"/>
                      <a:pt x="114" y="52"/>
                      <a:pt x="115" y="54"/>
                    </a:cubicBezTo>
                    <a:cubicBezTo>
                      <a:pt x="115" y="55"/>
                      <a:pt x="115" y="56"/>
                      <a:pt x="116" y="58"/>
                    </a:cubicBezTo>
                    <a:cubicBezTo>
                      <a:pt x="117" y="60"/>
                      <a:pt x="118" y="61"/>
                      <a:pt x="119" y="61"/>
                    </a:cubicBezTo>
                    <a:cubicBezTo>
                      <a:pt x="120" y="62"/>
                      <a:pt x="121" y="62"/>
                      <a:pt x="121" y="62"/>
                    </a:cubicBezTo>
                    <a:cubicBezTo>
                      <a:pt x="122" y="62"/>
                      <a:pt x="122" y="62"/>
                      <a:pt x="122" y="62"/>
                    </a:cubicBezTo>
                    <a:cubicBezTo>
                      <a:pt x="122" y="63"/>
                      <a:pt x="122" y="65"/>
                      <a:pt x="123" y="68"/>
                    </a:cubicBezTo>
                    <a:cubicBezTo>
                      <a:pt x="123" y="71"/>
                      <a:pt x="124" y="72"/>
                      <a:pt x="124" y="72"/>
                    </a:cubicBezTo>
                    <a:cubicBezTo>
                      <a:pt x="124" y="73"/>
                      <a:pt x="124" y="73"/>
                      <a:pt x="124" y="75"/>
                    </a:cubicBezTo>
                    <a:cubicBezTo>
                      <a:pt x="125" y="77"/>
                      <a:pt x="124" y="79"/>
                      <a:pt x="124" y="80"/>
                    </a:cubicBezTo>
                    <a:cubicBezTo>
                      <a:pt x="124" y="82"/>
                      <a:pt x="123" y="83"/>
                      <a:pt x="123" y="83"/>
                    </a:cubicBezTo>
                    <a:cubicBezTo>
                      <a:pt x="123" y="83"/>
                      <a:pt x="123" y="83"/>
                      <a:pt x="122" y="82"/>
                    </a:cubicBezTo>
                    <a:cubicBezTo>
                      <a:pt x="121" y="82"/>
                      <a:pt x="121" y="82"/>
                      <a:pt x="119" y="83"/>
                    </a:cubicBezTo>
                    <a:cubicBezTo>
                      <a:pt x="117" y="83"/>
                      <a:pt x="114" y="85"/>
                      <a:pt x="112" y="86"/>
                    </a:cubicBezTo>
                    <a:cubicBezTo>
                      <a:pt x="109" y="87"/>
                      <a:pt x="106" y="89"/>
                      <a:pt x="105" y="90"/>
                    </a:cubicBezTo>
                    <a:cubicBezTo>
                      <a:pt x="103" y="90"/>
                      <a:pt x="103" y="90"/>
                      <a:pt x="102" y="91"/>
                    </a:cubicBezTo>
                    <a:cubicBezTo>
                      <a:pt x="101" y="92"/>
                      <a:pt x="101" y="91"/>
                      <a:pt x="101" y="91"/>
                    </a:cubicBezTo>
                    <a:cubicBezTo>
                      <a:pt x="100" y="91"/>
                      <a:pt x="99" y="91"/>
                      <a:pt x="98" y="91"/>
                    </a:cubicBezTo>
                    <a:cubicBezTo>
                      <a:pt x="97" y="91"/>
                      <a:pt x="97" y="91"/>
                      <a:pt x="96" y="91"/>
                    </a:cubicBezTo>
                    <a:cubicBezTo>
                      <a:pt x="95" y="92"/>
                      <a:pt x="95" y="92"/>
                      <a:pt x="94" y="92"/>
                    </a:cubicBezTo>
                    <a:cubicBezTo>
                      <a:pt x="93" y="92"/>
                      <a:pt x="90" y="91"/>
                      <a:pt x="88" y="91"/>
                    </a:cubicBezTo>
                    <a:cubicBezTo>
                      <a:pt x="86" y="91"/>
                      <a:pt x="82" y="91"/>
                      <a:pt x="81" y="91"/>
                    </a:cubicBezTo>
                    <a:cubicBezTo>
                      <a:pt x="80" y="91"/>
                      <a:pt x="79" y="91"/>
                      <a:pt x="78" y="91"/>
                    </a:cubicBezTo>
                    <a:cubicBezTo>
                      <a:pt x="77" y="91"/>
                      <a:pt x="75" y="91"/>
                      <a:pt x="73" y="92"/>
                    </a:cubicBezTo>
                    <a:cubicBezTo>
                      <a:pt x="72" y="93"/>
                      <a:pt x="70" y="95"/>
                      <a:pt x="69" y="95"/>
                    </a:cubicBezTo>
                    <a:cubicBezTo>
                      <a:pt x="69" y="96"/>
                      <a:pt x="68" y="98"/>
                      <a:pt x="68" y="99"/>
                    </a:cubicBezTo>
                    <a:cubicBezTo>
                      <a:pt x="67" y="99"/>
                      <a:pt x="67" y="103"/>
                      <a:pt x="67" y="104"/>
                    </a:cubicBezTo>
                    <a:cubicBezTo>
                      <a:pt x="67" y="106"/>
                      <a:pt x="67" y="105"/>
                      <a:pt x="66" y="108"/>
                    </a:cubicBezTo>
                    <a:cubicBezTo>
                      <a:pt x="65" y="112"/>
                      <a:pt x="64" y="118"/>
                      <a:pt x="63" y="121"/>
                    </a:cubicBezTo>
                    <a:cubicBezTo>
                      <a:pt x="63" y="123"/>
                      <a:pt x="61" y="130"/>
                      <a:pt x="61" y="134"/>
                    </a:cubicBezTo>
                    <a:cubicBezTo>
                      <a:pt x="60" y="138"/>
                      <a:pt x="59" y="144"/>
                      <a:pt x="58" y="147"/>
                    </a:cubicBezTo>
                    <a:cubicBezTo>
                      <a:pt x="58" y="151"/>
                      <a:pt x="57" y="157"/>
                      <a:pt x="57" y="160"/>
                    </a:cubicBezTo>
                    <a:cubicBezTo>
                      <a:pt x="57" y="164"/>
                      <a:pt x="58" y="171"/>
                      <a:pt x="58" y="175"/>
                    </a:cubicBezTo>
                    <a:cubicBezTo>
                      <a:pt x="58" y="178"/>
                      <a:pt x="59" y="184"/>
                      <a:pt x="60" y="186"/>
                    </a:cubicBezTo>
                    <a:cubicBezTo>
                      <a:pt x="61" y="189"/>
                      <a:pt x="61" y="191"/>
                      <a:pt x="61" y="192"/>
                    </a:cubicBezTo>
                    <a:cubicBezTo>
                      <a:pt x="62" y="192"/>
                      <a:pt x="62" y="194"/>
                      <a:pt x="62" y="194"/>
                    </a:cubicBezTo>
                    <a:cubicBezTo>
                      <a:pt x="63" y="195"/>
                      <a:pt x="63" y="195"/>
                      <a:pt x="64" y="196"/>
                    </a:cubicBezTo>
                    <a:cubicBezTo>
                      <a:pt x="65" y="197"/>
                      <a:pt x="64" y="197"/>
                      <a:pt x="65" y="197"/>
                    </a:cubicBezTo>
                    <a:cubicBezTo>
                      <a:pt x="65" y="198"/>
                      <a:pt x="65" y="199"/>
                      <a:pt x="66" y="199"/>
                    </a:cubicBezTo>
                    <a:cubicBezTo>
                      <a:pt x="66" y="199"/>
                      <a:pt x="66" y="199"/>
                      <a:pt x="67" y="199"/>
                    </a:cubicBezTo>
                    <a:cubicBezTo>
                      <a:pt x="67" y="199"/>
                      <a:pt x="68" y="200"/>
                      <a:pt x="69" y="201"/>
                    </a:cubicBezTo>
                    <a:cubicBezTo>
                      <a:pt x="69" y="201"/>
                      <a:pt x="69" y="201"/>
                      <a:pt x="69" y="201"/>
                    </a:cubicBezTo>
                    <a:cubicBezTo>
                      <a:pt x="69" y="202"/>
                      <a:pt x="70" y="204"/>
                      <a:pt x="70" y="204"/>
                    </a:cubicBezTo>
                    <a:cubicBezTo>
                      <a:pt x="70" y="205"/>
                      <a:pt x="70" y="205"/>
                      <a:pt x="70" y="207"/>
                    </a:cubicBezTo>
                    <a:cubicBezTo>
                      <a:pt x="70" y="208"/>
                      <a:pt x="70" y="208"/>
                      <a:pt x="71" y="208"/>
                    </a:cubicBezTo>
                    <a:cubicBezTo>
                      <a:pt x="72" y="208"/>
                      <a:pt x="72" y="208"/>
                      <a:pt x="72" y="208"/>
                    </a:cubicBezTo>
                    <a:cubicBezTo>
                      <a:pt x="73" y="208"/>
                      <a:pt x="73" y="208"/>
                      <a:pt x="73" y="208"/>
                    </a:cubicBezTo>
                    <a:cubicBezTo>
                      <a:pt x="73" y="209"/>
                      <a:pt x="73" y="210"/>
                      <a:pt x="74" y="210"/>
                    </a:cubicBezTo>
                    <a:cubicBezTo>
                      <a:pt x="74" y="210"/>
                      <a:pt x="75" y="210"/>
                      <a:pt x="75" y="209"/>
                    </a:cubicBezTo>
                    <a:cubicBezTo>
                      <a:pt x="76" y="209"/>
                      <a:pt x="76" y="209"/>
                      <a:pt x="76" y="210"/>
                    </a:cubicBezTo>
                    <a:cubicBezTo>
                      <a:pt x="76" y="211"/>
                      <a:pt x="77" y="213"/>
                      <a:pt x="77" y="215"/>
                    </a:cubicBezTo>
                    <a:cubicBezTo>
                      <a:pt x="77" y="218"/>
                      <a:pt x="77" y="218"/>
                      <a:pt x="77" y="219"/>
                    </a:cubicBezTo>
                    <a:cubicBezTo>
                      <a:pt x="77" y="220"/>
                      <a:pt x="77" y="223"/>
                      <a:pt x="77" y="224"/>
                    </a:cubicBezTo>
                    <a:cubicBezTo>
                      <a:pt x="77" y="225"/>
                      <a:pt x="77" y="225"/>
                      <a:pt x="76" y="225"/>
                    </a:cubicBezTo>
                    <a:cubicBezTo>
                      <a:pt x="76" y="226"/>
                      <a:pt x="75" y="226"/>
                      <a:pt x="74" y="226"/>
                    </a:cubicBezTo>
                    <a:cubicBezTo>
                      <a:pt x="74" y="227"/>
                      <a:pt x="73" y="227"/>
                      <a:pt x="73" y="228"/>
                    </a:cubicBezTo>
                    <a:cubicBezTo>
                      <a:pt x="73" y="229"/>
                      <a:pt x="73" y="231"/>
                      <a:pt x="73" y="233"/>
                    </a:cubicBezTo>
                    <a:cubicBezTo>
                      <a:pt x="73" y="235"/>
                      <a:pt x="73" y="238"/>
                      <a:pt x="73" y="239"/>
                    </a:cubicBezTo>
                    <a:cubicBezTo>
                      <a:pt x="73" y="239"/>
                      <a:pt x="73" y="239"/>
                      <a:pt x="72" y="241"/>
                    </a:cubicBezTo>
                    <a:cubicBezTo>
                      <a:pt x="72" y="243"/>
                      <a:pt x="72" y="250"/>
                      <a:pt x="72" y="252"/>
                    </a:cubicBezTo>
                    <a:cubicBezTo>
                      <a:pt x="72" y="253"/>
                      <a:pt x="71" y="259"/>
                      <a:pt x="70" y="262"/>
                    </a:cubicBezTo>
                    <a:cubicBezTo>
                      <a:pt x="70" y="264"/>
                      <a:pt x="69" y="269"/>
                      <a:pt x="69" y="271"/>
                    </a:cubicBezTo>
                    <a:cubicBezTo>
                      <a:pt x="69" y="273"/>
                      <a:pt x="69" y="282"/>
                      <a:pt x="69" y="284"/>
                    </a:cubicBezTo>
                    <a:cubicBezTo>
                      <a:pt x="69" y="286"/>
                      <a:pt x="68" y="295"/>
                      <a:pt x="68" y="297"/>
                    </a:cubicBezTo>
                    <a:cubicBezTo>
                      <a:pt x="67" y="298"/>
                      <a:pt x="67" y="301"/>
                      <a:pt x="67" y="303"/>
                    </a:cubicBezTo>
                    <a:cubicBezTo>
                      <a:pt x="67" y="304"/>
                      <a:pt x="67" y="304"/>
                      <a:pt x="68" y="304"/>
                    </a:cubicBezTo>
                    <a:cubicBezTo>
                      <a:pt x="69" y="304"/>
                      <a:pt x="69" y="304"/>
                      <a:pt x="70" y="304"/>
                    </a:cubicBezTo>
                    <a:cubicBezTo>
                      <a:pt x="71" y="304"/>
                      <a:pt x="70" y="304"/>
                      <a:pt x="70" y="305"/>
                    </a:cubicBezTo>
                    <a:cubicBezTo>
                      <a:pt x="70" y="305"/>
                      <a:pt x="70" y="306"/>
                      <a:pt x="69" y="308"/>
                    </a:cubicBezTo>
                    <a:cubicBezTo>
                      <a:pt x="69" y="309"/>
                      <a:pt x="68" y="310"/>
                      <a:pt x="68" y="311"/>
                    </a:cubicBezTo>
                    <a:cubicBezTo>
                      <a:pt x="68" y="312"/>
                      <a:pt x="67" y="313"/>
                      <a:pt x="67" y="314"/>
                    </a:cubicBezTo>
                    <a:cubicBezTo>
                      <a:pt x="67" y="314"/>
                      <a:pt x="67" y="315"/>
                      <a:pt x="67" y="316"/>
                    </a:cubicBezTo>
                    <a:cubicBezTo>
                      <a:pt x="67" y="316"/>
                      <a:pt x="66" y="317"/>
                      <a:pt x="67" y="318"/>
                    </a:cubicBezTo>
                    <a:cubicBezTo>
                      <a:pt x="67" y="318"/>
                      <a:pt x="67" y="320"/>
                      <a:pt x="67" y="322"/>
                    </a:cubicBezTo>
                    <a:cubicBezTo>
                      <a:pt x="66" y="324"/>
                      <a:pt x="66" y="324"/>
                      <a:pt x="65" y="325"/>
                    </a:cubicBezTo>
                    <a:cubicBezTo>
                      <a:pt x="65" y="326"/>
                      <a:pt x="65" y="327"/>
                      <a:pt x="65" y="328"/>
                    </a:cubicBezTo>
                    <a:cubicBezTo>
                      <a:pt x="65" y="328"/>
                      <a:pt x="66" y="329"/>
                      <a:pt x="66" y="330"/>
                    </a:cubicBezTo>
                    <a:cubicBezTo>
                      <a:pt x="66" y="330"/>
                      <a:pt x="65" y="331"/>
                      <a:pt x="65" y="331"/>
                    </a:cubicBezTo>
                    <a:cubicBezTo>
                      <a:pt x="65" y="332"/>
                      <a:pt x="65" y="335"/>
                      <a:pt x="65" y="336"/>
                    </a:cubicBezTo>
                    <a:cubicBezTo>
                      <a:pt x="65" y="336"/>
                      <a:pt x="64" y="337"/>
                      <a:pt x="64" y="339"/>
                    </a:cubicBezTo>
                    <a:cubicBezTo>
                      <a:pt x="63" y="340"/>
                      <a:pt x="63" y="341"/>
                      <a:pt x="63" y="342"/>
                    </a:cubicBezTo>
                    <a:cubicBezTo>
                      <a:pt x="64" y="343"/>
                      <a:pt x="63" y="344"/>
                      <a:pt x="63" y="346"/>
                    </a:cubicBezTo>
                    <a:cubicBezTo>
                      <a:pt x="63" y="347"/>
                      <a:pt x="62" y="349"/>
                      <a:pt x="62" y="349"/>
                    </a:cubicBezTo>
                    <a:cubicBezTo>
                      <a:pt x="62" y="350"/>
                      <a:pt x="62" y="353"/>
                      <a:pt x="61" y="355"/>
                    </a:cubicBezTo>
                    <a:cubicBezTo>
                      <a:pt x="61" y="358"/>
                      <a:pt x="59" y="366"/>
                      <a:pt x="59" y="370"/>
                    </a:cubicBezTo>
                    <a:cubicBezTo>
                      <a:pt x="59" y="373"/>
                      <a:pt x="58" y="377"/>
                      <a:pt x="58" y="382"/>
                    </a:cubicBezTo>
                    <a:cubicBezTo>
                      <a:pt x="57" y="387"/>
                      <a:pt x="57" y="391"/>
                      <a:pt x="57" y="394"/>
                    </a:cubicBezTo>
                    <a:cubicBezTo>
                      <a:pt x="56" y="396"/>
                      <a:pt x="56" y="407"/>
                      <a:pt x="56" y="412"/>
                    </a:cubicBezTo>
                    <a:cubicBezTo>
                      <a:pt x="56" y="416"/>
                      <a:pt x="56" y="422"/>
                      <a:pt x="56" y="423"/>
                    </a:cubicBezTo>
                    <a:cubicBezTo>
                      <a:pt x="56" y="424"/>
                      <a:pt x="56" y="425"/>
                      <a:pt x="55" y="425"/>
                    </a:cubicBezTo>
                    <a:cubicBezTo>
                      <a:pt x="55" y="426"/>
                      <a:pt x="55" y="428"/>
                      <a:pt x="55" y="431"/>
                    </a:cubicBezTo>
                    <a:cubicBezTo>
                      <a:pt x="54" y="433"/>
                      <a:pt x="53" y="440"/>
                      <a:pt x="53" y="441"/>
                    </a:cubicBezTo>
                    <a:cubicBezTo>
                      <a:pt x="53" y="442"/>
                      <a:pt x="53" y="444"/>
                      <a:pt x="52" y="446"/>
                    </a:cubicBezTo>
                    <a:cubicBezTo>
                      <a:pt x="51" y="448"/>
                      <a:pt x="50" y="452"/>
                      <a:pt x="49" y="453"/>
                    </a:cubicBezTo>
                    <a:cubicBezTo>
                      <a:pt x="49" y="454"/>
                      <a:pt x="48" y="459"/>
                      <a:pt x="47" y="462"/>
                    </a:cubicBezTo>
                    <a:cubicBezTo>
                      <a:pt x="47" y="465"/>
                      <a:pt x="46" y="469"/>
                      <a:pt x="46" y="470"/>
                    </a:cubicBezTo>
                    <a:cubicBezTo>
                      <a:pt x="46" y="472"/>
                      <a:pt x="45" y="472"/>
                      <a:pt x="45" y="473"/>
                    </a:cubicBezTo>
                    <a:cubicBezTo>
                      <a:pt x="44" y="475"/>
                      <a:pt x="44" y="476"/>
                      <a:pt x="44" y="477"/>
                    </a:cubicBezTo>
                    <a:cubicBezTo>
                      <a:pt x="44" y="478"/>
                      <a:pt x="44" y="479"/>
                      <a:pt x="44" y="481"/>
                    </a:cubicBezTo>
                    <a:cubicBezTo>
                      <a:pt x="43" y="482"/>
                      <a:pt x="43" y="485"/>
                      <a:pt x="42" y="487"/>
                    </a:cubicBezTo>
                    <a:cubicBezTo>
                      <a:pt x="42" y="489"/>
                      <a:pt x="41" y="493"/>
                      <a:pt x="40" y="495"/>
                    </a:cubicBezTo>
                    <a:cubicBezTo>
                      <a:pt x="40" y="497"/>
                      <a:pt x="39" y="500"/>
                      <a:pt x="39" y="502"/>
                    </a:cubicBezTo>
                    <a:cubicBezTo>
                      <a:pt x="38" y="504"/>
                      <a:pt x="38" y="508"/>
                      <a:pt x="38" y="510"/>
                    </a:cubicBezTo>
                    <a:cubicBezTo>
                      <a:pt x="38" y="511"/>
                      <a:pt x="36" y="516"/>
                      <a:pt x="36" y="519"/>
                    </a:cubicBezTo>
                    <a:cubicBezTo>
                      <a:pt x="35" y="523"/>
                      <a:pt x="33" y="530"/>
                      <a:pt x="33" y="533"/>
                    </a:cubicBezTo>
                    <a:cubicBezTo>
                      <a:pt x="32" y="535"/>
                      <a:pt x="31" y="539"/>
                      <a:pt x="31" y="541"/>
                    </a:cubicBezTo>
                    <a:cubicBezTo>
                      <a:pt x="30" y="542"/>
                      <a:pt x="29" y="546"/>
                      <a:pt x="29" y="547"/>
                    </a:cubicBezTo>
                    <a:cubicBezTo>
                      <a:pt x="29" y="548"/>
                      <a:pt x="29" y="549"/>
                      <a:pt x="28" y="550"/>
                    </a:cubicBezTo>
                    <a:cubicBezTo>
                      <a:pt x="28" y="551"/>
                      <a:pt x="27" y="554"/>
                      <a:pt x="26" y="555"/>
                    </a:cubicBezTo>
                    <a:cubicBezTo>
                      <a:pt x="26" y="557"/>
                      <a:pt x="24" y="564"/>
                      <a:pt x="23" y="567"/>
                    </a:cubicBezTo>
                    <a:cubicBezTo>
                      <a:pt x="22" y="570"/>
                      <a:pt x="21" y="572"/>
                      <a:pt x="20" y="575"/>
                    </a:cubicBezTo>
                    <a:cubicBezTo>
                      <a:pt x="19" y="577"/>
                      <a:pt x="18" y="580"/>
                      <a:pt x="18" y="581"/>
                    </a:cubicBezTo>
                    <a:cubicBezTo>
                      <a:pt x="18" y="583"/>
                      <a:pt x="18" y="587"/>
                      <a:pt x="18" y="588"/>
                    </a:cubicBezTo>
                    <a:cubicBezTo>
                      <a:pt x="18" y="589"/>
                      <a:pt x="18" y="593"/>
                      <a:pt x="18" y="594"/>
                    </a:cubicBezTo>
                    <a:cubicBezTo>
                      <a:pt x="17" y="595"/>
                      <a:pt x="17" y="598"/>
                      <a:pt x="17" y="599"/>
                    </a:cubicBezTo>
                    <a:cubicBezTo>
                      <a:pt x="17" y="600"/>
                      <a:pt x="17" y="601"/>
                      <a:pt x="17" y="602"/>
                    </a:cubicBezTo>
                    <a:cubicBezTo>
                      <a:pt x="17" y="602"/>
                      <a:pt x="16" y="603"/>
                      <a:pt x="17" y="603"/>
                    </a:cubicBezTo>
                    <a:cubicBezTo>
                      <a:pt x="17" y="604"/>
                      <a:pt x="17" y="604"/>
                      <a:pt x="16" y="604"/>
                    </a:cubicBezTo>
                    <a:cubicBezTo>
                      <a:pt x="15" y="605"/>
                      <a:pt x="15" y="607"/>
                      <a:pt x="15" y="607"/>
                    </a:cubicBezTo>
                    <a:cubicBezTo>
                      <a:pt x="15" y="608"/>
                      <a:pt x="15" y="608"/>
                      <a:pt x="15" y="608"/>
                    </a:cubicBezTo>
                    <a:cubicBezTo>
                      <a:pt x="14" y="609"/>
                      <a:pt x="14" y="609"/>
                      <a:pt x="13" y="609"/>
                    </a:cubicBezTo>
                    <a:cubicBezTo>
                      <a:pt x="13" y="609"/>
                      <a:pt x="12" y="610"/>
                      <a:pt x="11" y="611"/>
                    </a:cubicBezTo>
                    <a:cubicBezTo>
                      <a:pt x="11" y="611"/>
                      <a:pt x="11" y="612"/>
                      <a:pt x="11" y="612"/>
                    </a:cubicBezTo>
                    <a:cubicBezTo>
                      <a:pt x="10" y="613"/>
                      <a:pt x="10" y="613"/>
                      <a:pt x="10" y="613"/>
                    </a:cubicBezTo>
                    <a:cubicBezTo>
                      <a:pt x="9" y="613"/>
                      <a:pt x="8" y="614"/>
                      <a:pt x="8" y="614"/>
                    </a:cubicBezTo>
                    <a:cubicBezTo>
                      <a:pt x="8" y="615"/>
                      <a:pt x="7" y="615"/>
                      <a:pt x="7" y="615"/>
                    </a:cubicBezTo>
                    <a:cubicBezTo>
                      <a:pt x="7" y="616"/>
                      <a:pt x="6" y="616"/>
                      <a:pt x="5" y="617"/>
                    </a:cubicBezTo>
                    <a:cubicBezTo>
                      <a:pt x="5" y="618"/>
                      <a:pt x="5" y="618"/>
                      <a:pt x="4" y="618"/>
                    </a:cubicBezTo>
                    <a:cubicBezTo>
                      <a:pt x="4" y="618"/>
                      <a:pt x="3" y="619"/>
                      <a:pt x="3" y="620"/>
                    </a:cubicBezTo>
                    <a:cubicBezTo>
                      <a:pt x="2" y="621"/>
                      <a:pt x="1" y="622"/>
                      <a:pt x="1" y="623"/>
                    </a:cubicBezTo>
                    <a:cubicBezTo>
                      <a:pt x="0" y="623"/>
                      <a:pt x="1" y="623"/>
                      <a:pt x="1" y="623"/>
                    </a:cubicBezTo>
                    <a:cubicBezTo>
                      <a:pt x="1" y="624"/>
                      <a:pt x="1" y="624"/>
                      <a:pt x="1" y="625"/>
                    </a:cubicBezTo>
                    <a:cubicBezTo>
                      <a:pt x="2" y="625"/>
                      <a:pt x="2" y="625"/>
                      <a:pt x="2" y="625"/>
                    </a:cubicBezTo>
                    <a:cubicBezTo>
                      <a:pt x="2" y="626"/>
                      <a:pt x="2" y="627"/>
                      <a:pt x="2" y="627"/>
                    </a:cubicBezTo>
                    <a:cubicBezTo>
                      <a:pt x="3" y="627"/>
                      <a:pt x="3" y="628"/>
                      <a:pt x="3" y="628"/>
                    </a:cubicBezTo>
                    <a:cubicBezTo>
                      <a:pt x="3" y="629"/>
                      <a:pt x="5" y="629"/>
                      <a:pt x="6" y="629"/>
                    </a:cubicBezTo>
                    <a:cubicBezTo>
                      <a:pt x="8" y="630"/>
                      <a:pt x="10" y="630"/>
                      <a:pt x="12" y="630"/>
                    </a:cubicBezTo>
                    <a:cubicBezTo>
                      <a:pt x="14" y="630"/>
                      <a:pt x="17" y="630"/>
                      <a:pt x="19" y="629"/>
                    </a:cubicBezTo>
                    <a:cubicBezTo>
                      <a:pt x="21" y="629"/>
                      <a:pt x="25" y="628"/>
                      <a:pt x="27" y="627"/>
                    </a:cubicBezTo>
                    <a:cubicBezTo>
                      <a:pt x="29" y="626"/>
                      <a:pt x="31" y="626"/>
                      <a:pt x="33" y="625"/>
                    </a:cubicBezTo>
                    <a:cubicBezTo>
                      <a:pt x="35" y="625"/>
                      <a:pt x="37" y="624"/>
                      <a:pt x="38" y="623"/>
                    </a:cubicBezTo>
                    <a:cubicBezTo>
                      <a:pt x="39" y="622"/>
                      <a:pt x="38" y="619"/>
                      <a:pt x="38" y="618"/>
                    </a:cubicBezTo>
                    <a:cubicBezTo>
                      <a:pt x="38" y="616"/>
                      <a:pt x="39" y="615"/>
                      <a:pt x="39" y="614"/>
                    </a:cubicBezTo>
                    <a:cubicBezTo>
                      <a:pt x="39" y="614"/>
                      <a:pt x="39" y="613"/>
                      <a:pt x="39" y="613"/>
                    </a:cubicBezTo>
                    <a:cubicBezTo>
                      <a:pt x="39" y="612"/>
                      <a:pt x="40" y="610"/>
                      <a:pt x="41" y="609"/>
                    </a:cubicBezTo>
                    <a:cubicBezTo>
                      <a:pt x="41" y="609"/>
                      <a:pt x="41" y="609"/>
                      <a:pt x="42" y="609"/>
                    </a:cubicBezTo>
                    <a:cubicBezTo>
                      <a:pt x="42" y="609"/>
                      <a:pt x="47" y="610"/>
                      <a:pt x="47" y="610"/>
                    </a:cubicBezTo>
                    <a:cubicBezTo>
                      <a:pt x="48" y="610"/>
                      <a:pt x="47" y="610"/>
                      <a:pt x="47" y="611"/>
                    </a:cubicBezTo>
                    <a:cubicBezTo>
                      <a:pt x="47" y="612"/>
                      <a:pt x="47" y="613"/>
                      <a:pt x="47" y="613"/>
                    </a:cubicBezTo>
                    <a:cubicBezTo>
                      <a:pt x="47" y="613"/>
                      <a:pt x="47" y="614"/>
                      <a:pt x="47" y="615"/>
                    </a:cubicBezTo>
                    <a:cubicBezTo>
                      <a:pt x="47" y="615"/>
                      <a:pt x="47" y="615"/>
                      <a:pt x="49" y="616"/>
                    </a:cubicBezTo>
                    <a:cubicBezTo>
                      <a:pt x="50" y="616"/>
                      <a:pt x="54" y="617"/>
                      <a:pt x="55" y="617"/>
                    </a:cubicBezTo>
                    <a:cubicBezTo>
                      <a:pt x="56" y="617"/>
                      <a:pt x="58" y="616"/>
                      <a:pt x="58" y="616"/>
                    </a:cubicBezTo>
                    <a:cubicBezTo>
                      <a:pt x="59" y="616"/>
                      <a:pt x="58" y="615"/>
                      <a:pt x="58" y="615"/>
                    </a:cubicBezTo>
                    <a:cubicBezTo>
                      <a:pt x="58" y="614"/>
                      <a:pt x="58" y="613"/>
                      <a:pt x="58" y="613"/>
                    </a:cubicBezTo>
                    <a:cubicBezTo>
                      <a:pt x="58" y="612"/>
                      <a:pt x="58" y="612"/>
                      <a:pt x="58" y="613"/>
                    </a:cubicBezTo>
                    <a:cubicBezTo>
                      <a:pt x="59" y="613"/>
                      <a:pt x="61" y="613"/>
                      <a:pt x="63" y="613"/>
                    </a:cubicBezTo>
                    <a:cubicBezTo>
                      <a:pt x="64" y="614"/>
                      <a:pt x="70" y="615"/>
                      <a:pt x="72" y="615"/>
                    </a:cubicBezTo>
                    <a:cubicBezTo>
                      <a:pt x="74" y="615"/>
                      <a:pt x="76" y="615"/>
                      <a:pt x="77" y="616"/>
                    </a:cubicBezTo>
                    <a:cubicBezTo>
                      <a:pt x="78" y="616"/>
                      <a:pt x="78" y="616"/>
                      <a:pt x="78" y="616"/>
                    </a:cubicBezTo>
                    <a:cubicBezTo>
                      <a:pt x="78" y="616"/>
                      <a:pt x="80" y="616"/>
                      <a:pt x="81" y="616"/>
                    </a:cubicBezTo>
                    <a:cubicBezTo>
                      <a:pt x="82" y="616"/>
                      <a:pt x="82" y="617"/>
                      <a:pt x="82" y="617"/>
                    </a:cubicBezTo>
                    <a:cubicBezTo>
                      <a:pt x="83" y="617"/>
                      <a:pt x="83" y="617"/>
                      <a:pt x="84" y="617"/>
                    </a:cubicBezTo>
                    <a:cubicBezTo>
                      <a:pt x="84" y="617"/>
                      <a:pt x="85" y="616"/>
                      <a:pt x="85" y="615"/>
                    </a:cubicBezTo>
                    <a:cubicBezTo>
                      <a:pt x="86" y="614"/>
                      <a:pt x="86" y="614"/>
                      <a:pt x="86" y="613"/>
                    </a:cubicBezTo>
                    <a:cubicBezTo>
                      <a:pt x="86" y="611"/>
                      <a:pt x="86" y="609"/>
                      <a:pt x="86" y="609"/>
                    </a:cubicBezTo>
                    <a:cubicBezTo>
                      <a:pt x="86" y="608"/>
                      <a:pt x="86" y="607"/>
                      <a:pt x="86" y="606"/>
                    </a:cubicBezTo>
                    <a:cubicBezTo>
                      <a:pt x="86" y="605"/>
                      <a:pt x="86" y="604"/>
                      <a:pt x="86" y="603"/>
                    </a:cubicBezTo>
                    <a:cubicBezTo>
                      <a:pt x="86" y="602"/>
                      <a:pt x="88" y="589"/>
                      <a:pt x="88" y="586"/>
                    </a:cubicBezTo>
                    <a:cubicBezTo>
                      <a:pt x="89" y="580"/>
                      <a:pt x="90" y="572"/>
                      <a:pt x="91" y="570"/>
                    </a:cubicBezTo>
                    <a:cubicBezTo>
                      <a:pt x="91" y="568"/>
                      <a:pt x="93" y="555"/>
                      <a:pt x="93" y="552"/>
                    </a:cubicBezTo>
                    <a:cubicBezTo>
                      <a:pt x="93" y="550"/>
                      <a:pt x="95" y="536"/>
                      <a:pt x="95" y="533"/>
                    </a:cubicBezTo>
                    <a:cubicBezTo>
                      <a:pt x="96" y="531"/>
                      <a:pt x="96" y="523"/>
                      <a:pt x="96" y="521"/>
                    </a:cubicBezTo>
                    <a:cubicBezTo>
                      <a:pt x="97" y="519"/>
                      <a:pt x="97" y="508"/>
                      <a:pt x="98" y="506"/>
                    </a:cubicBezTo>
                    <a:cubicBezTo>
                      <a:pt x="98" y="504"/>
                      <a:pt x="98" y="495"/>
                      <a:pt x="98" y="494"/>
                    </a:cubicBezTo>
                    <a:cubicBezTo>
                      <a:pt x="98" y="492"/>
                      <a:pt x="99" y="483"/>
                      <a:pt x="99" y="482"/>
                    </a:cubicBezTo>
                    <a:cubicBezTo>
                      <a:pt x="99" y="480"/>
                      <a:pt x="99" y="474"/>
                      <a:pt x="99" y="473"/>
                    </a:cubicBezTo>
                    <a:cubicBezTo>
                      <a:pt x="99" y="472"/>
                      <a:pt x="100" y="467"/>
                      <a:pt x="100" y="464"/>
                    </a:cubicBezTo>
                    <a:cubicBezTo>
                      <a:pt x="100" y="462"/>
                      <a:pt x="100" y="461"/>
                      <a:pt x="100" y="460"/>
                    </a:cubicBezTo>
                    <a:cubicBezTo>
                      <a:pt x="100" y="459"/>
                      <a:pt x="101" y="455"/>
                      <a:pt x="101" y="454"/>
                    </a:cubicBezTo>
                    <a:cubicBezTo>
                      <a:pt x="101" y="454"/>
                      <a:pt x="101" y="453"/>
                      <a:pt x="101" y="452"/>
                    </a:cubicBezTo>
                    <a:cubicBezTo>
                      <a:pt x="101" y="452"/>
                      <a:pt x="101" y="450"/>
                      <a:pt x="102" y="449"/>
                    </a:cubicBezTo>
                    <a:cubicBezTo>
                      <a:pt x="102" y="447"/>
                      <a:pt x="102" y="444"/>
                      <a:pt x="102" y="442"/>
                    </a:cubicBezTo>
                    <a:cubicBezTo>
                      <a:pt x="102" y="441"/>
                      <a:pt x="103" y="435"/>
                      <a:pt x="103" y="434"/>
                    </a:cubicBezTo>
                    <a:cubicBezTo>
                      <a:pt x="104" y="432"/>
                      <a:pt x="104" y="431"/>
                      <a:pt x="104" y="430"/>
                    </a:cubicBezTo>
                    <a:cubicBezTo>
                      <a:pt x="104" y="429"/>
                      <a:pt x="104" y="429"/>
                      <a:pt x="104" y="427"/>
                    </a:cubicBezTo>
                    <a:cubicBezTo>
                      <a:pt x="104" y="426"/>
                      <a:pt x="104" y="426"/>
                      <a:pt x="104" y="425"/>
                    </a:cubicBezTo>
                    <a:cubicBezTo>
                      <a:pt x="105" y="424"/>
                      <a:pt x="106" y="421"/>
                      <a:pt x="106" y="419"/>
                    </a:cubicBezTo>
                    <a:cubicBezTo>
                      <a:pt x="107" y="417"/>
                      <a:pt x="108" y="413"/>
                      <a:pt x="108" y="412"/>
                    </a:cubicBezTo>
                    <a:cubicBezTo>
                      <a:pt x="108" y="410"/>
                      <a:pt x="109" y="406"/>
                      <a:pt x="109" y="405"/>
                    </a:cubicBezTo>
                    <a:cubicBezTo>
                      <a:pt x="109" y="405"/>
                      <a:pt x="109" y="405"/>
                      <a:pt x="110" y="404"/>
                    </a:cubicBezTo>
                    <a:cubicBezTo>
                      <a:pt x="110" y="403"/>
                      <a:pt x="111" y="400"/>
                      <a:pt x="112" y="399"/>
                    </a:cubicBezTo>
                    <a:cubicBezTo>
                      <a:pt x="112" y="397"/>
                      <a:pt x="113" y="395"/>
                      <a:pt x="113" y="394"/>
                    </a:cubicBezTo>
                    <a:cubicBezTo>
                      <a:pt x="113" y="393"/>
                      <a:pt x="114" y="391"/>
                      <a:pt x="114" y="388"/>
                    </a:cubicBezTo>
                    <a:cubicBezTo>
                      <a:pt x="115" y="386"/>
                      <a:pt x="119" y="378"/>
                      <a:pt x="120" y="376"/>
                    </a:cubicBezTo>
                    <a:cubicBezTo>
                      <a:pt x="120" y="375"/>
                      <a:pt x="124" y="368"/>
                      <a:pt x="127" y="358"/>
                    </a:cubicBezTo>
                    <a:cubicBezTo>
                      <a:pt x="128" y="354"/>
                      <a:pt x="131" y="346"/>
                      <a:pt x="132" y="342"/>
                    </a:cubicBezTo>
                    <a:cubicBezTo>
                      <a:pt x="133" y="339"/>
                      <a:pt x="134" y="336"/>
                      <a:pt x="135" y="335"/>
                    </a:cubicBezTo>
                    <a:cubicBezTo>
                      <a:pt x="135" y="334"/>
                      <a:pt x="137" y="332"/>
                      <a:pt x="137" y="331"/>
                    </a:cubicBezTo>
                    <a:cubicBezTo>
                      <a:pt x="138" y="330"/>
                      <a:pt x="138" y="330"/>
                      <a:pt x="138" y="330"/>
                    </a:cubicBezTo>
                    <a:cubicBezTo>
                      <a:pt x="138" y="330"/>
                      <a:pt x="140" y="330"/>
                      <a:pt x="140" y="330"/>
                    </a:cubicBezTo>
                    <a:cubicBezTo>
                      <a:pt x="141" y="330"/>
                      <a:pt x="141" y="330"/>
                      <a:pt x="141" y="331"/>
                    </a:cubicBezTo>
                    <a:cubicBezTo>
                      <a:pt x="142" y="331"/>
                      <a:pt x="142" y="332"/>
                      <a:pt x="142" y="334"/>
                    </a:cubicBezTo>
                    <a:cubicBezTo>
                      <a:pt x="142" y="335"/>
                      <a:pt x="142" y="336"/>
                      <a:pt x="142" y="340"/>
                    </a:cubicBezTo>
                    <a:cubicBezTo>
                      <a:pt x="142" y="343"/>
                      <a:pt x="143" y="345"/>
                      <a:pt x="143" y="348"/>
                    </a:cubicBezTo>
                    <a:cubicBezTo>
                      <a:pt x="144" y="351"/>
                      <a:pt x="145" y="355"/>
                      <a:pt x="145" y="356"/>
                    </a:cubicBezTo>
                    <a:cubicBezTo>
                      <a:pt x="146" y="359"/>
                      <a:pt x="147" y="365"/>
                      <a:pt x="148" y="369"/>
                    </a:cubicBezTo>
                    <a:cubicBezTo>
                      <a:pt x="148" y="373"/>
                      <a:pt x="148" y="381"/>
                      <a:pt x="149" y="384"/>
                    </a:cubicBezTo>
                    <a:cubicBezTo>
                      <a:pt x="149" y="387"/>
                      <a:pt x="149" y="396"/>
                      <a:pt x="149" y="398"/>
                    </a:cubicBezTo>
                    <a:cubicBezTo>
                      <a:pt x="149" y="400"/>
                      <a:pt x="150" y="402"/>
                      <a:pt x="150" y="404"/>
                    </a:cubicBezTo>
                    <a:cubicBezTo>
                      <a:pt x="150" y="406"/>
                      <a:pt x="150" y="409"/>
                      <a:pt x="150" y="410"/>
                    </a:cubicBezTo>
                    <a:cubicBezTo>
                      <a:pt x="150" y="412"/>
                      <a:pt x="150" y="419"/>
                      <a:pt x="150" y="420"/>
                    </a:cubicBezTo>
                    <a:cubicBezTo>
                      <a:pt x="150" y="421"/>
                      <a:pt x="150" y="425"/>
                      <a:pt x="150" y="426"/>
                    </a:cubicBezTo>
                    <a:cubicBezTo>
                      <a:pt x="151" y="428"/>
                      <a:pt x="151" y="428"/>
                      <a:pt x="151" y="431"/>
                    </a:cubicBezTo>
                    <a:cubicBezTo>
                      <a:pt x="151" y="433"/>
                      <a:pt x="151" y="434"/>
                      <a:pt x="151" y="436"/>
                    </a:cubicBezTo>
                    <a:cubicBezTo>
                      <a:pt x="151" y="438"/>
                      <a:pt x="151" y="439"/>
                      <a:pt x="151" y="440"/>
                    </a:cubicBezTo>
                    <a:cubicBezTo>
                      <a:pt x="151" y="441"/>
                      <a:pt x="151" y="443"/>
                      <a:pt x="151" y="445"/>
                    </a:cubicBezTo>
                    <a:cubicBezTo>
                      <a:pt x="151" y="447"/>
                      <a:pt x="151" y="450"/>
                      <a:pt x="151" y="454"/>
                    </a:cubicBezTo>
                    <a:cubicBezTo>
                      <a:pt x="151" y="458"/>
                      <a:pt x="151" y="462"/>
                      <a:pt x="151" y="465"/>
                    </a:cubicBezTo>
                    <a:cubicBezTo>
                      <a:pt x="151" y="467"/>
                      <a:pt x="152" y="478"/>
                      <a:pt x="152" y="484"/>
                    </a:cubicBezTo>
                    <a:cubicBezTo>
                      <a:pt x="152" y="490"/>
                      <a:pt x="152" y="497"/>
                      <a:pt x="152" y="501"/>
                    </a:cubicBezTo>
                    <a:cubicBezTo>
                      <a:pt x="152" y="504"/>
                      <a:pt x="152" y="514"/>
                      <a:pt x="152" y="517"/>
                    </a:cubicBezTo>
                    <a:cubicBezTo>
                      <a:pt x="152" y="519"/>
                      <a:pt x="152" y="527"/>
                      <a:pt x="152" y="529"/>
                    </a:cubicBezTo>
                    <a:cubicBezTo>
                      <a:pt x="152" y="532"/>
                      <a:pt x="152" y="533"/>
                      <a:pt x="151" y="536"/>
                    </a:cubicBezTo>
                    <a:cubicBezTo>
                      <a:pt x="151" y="540"/>
                      <a:pt x="151" y="546"/>
                      <a:pt x="150" y="550"/>
                    </a:cubicBezTo>
                    <a:cubicBezTo>
                      <a:pt x="150" y="554"/>
                      <a:pt x="149" y="565"/>
                      <a:pt x="149" y="568"/>
                    </a:cubicBezTo>
                    <a:cubicBezTo>
                      <a:pt x="149" y="570"/>
                      <a:pt x="149" y="576"/>
                      <a:pt x="148" y="578"/>
                    </a:cubicBezTo>
                    <a:cubicBezTo>
                      <a:pt x="148" y="580"/>
                      <a:pt x="148" y="581"/>
                      <a:pt x="149" y="583"/>
                    </a:cubicBezTo>
                    <a:cubicBezTo>
                      <a:pt x="149" y="586"/>
                      <a:pt x="152" y="594"/>
                      <a:pt x="152" y="594"/>
                    </a:cubicBezTo>
                    <a:cubicBezTo>
                      <a:pt x="153" y="595"/>
                      <a:pt x="153" y="596"/>
                      <a:pt x="153" y="598"/>
                    </a:cubicBezTo>
                    <a:cubicBezTo>
                      <a:pt x="153" y="600"/>
                      <a:pt x="153" y="602"/>
                      <a:pt x="153" y="604"/>
                    </a:cubicBezTo>
                    <a:cubicBezTo>
                      <a:pt x="153" y="605"/>
                      <a:pt x="154" y="609"/>
                      <a:pt x="154" y="609"/>
                    </a:cubicBezTo>
                    <a:cubicBezTo>
                      <a:pt x="154" y="609"/>
                      <a:pt x="154" y="609"/>
                      <a:pt x="155" y="610"/>
                    </a:cubicBezTo>
                    <a:cubicBezTo>
                      <a:pt x="157" y="611"/>
                      <a:pt x="157" y="611"/>
                      <a:pt x="158" y="612"/>
                    </a:cubicBezTo>
                    <a:cubicBezTo>
                      <a:pt x="159" y="612"/>
                      <a:pt x="159" y="612"/>
                      <a:pt x="160" y="612"/>
                    </a:cubicBezTo>
                    <a:cubicBezTo>
                      <a:pt x="162" y="612"/>
                      <a:pt x="162" y="612"/>
                      <a:pt x="163" y="612"/>
                    </a:cubicBezTo>
                    <a:cubicBezTo>
                      <a:pt x="163" y="611"/>
                      <a:pt x="163" y="612"/>
                      <a:pt x="163" y="614"/>
                    </a:cubicBezTo>
                    <a:cubicBezTo>
                      <a:pt x="163" y="616"/>
                      <a:pt x="164" y="617"/>
                      <a:pt x="164" y="618"/>
                    </a:cubicBezTo>
                    <a:cubicBezTo>
                      <a:pt x="164" y="618"/>
                      <a:pt x="165" y="619"/>
                      <a:pt x="164" y="620"/>
                    </a:cubicBezTo>
                    <a:cubicBezTo>
                      <a:pt x="164" y="620"/>
                      <a:pt x="164" y="621"/>
                      <a:pt x="165" y="622"/>
                    </a:cubicBezTo>
                    <a:cubicBezTo>
                      <a:pt x="166" y="622"/>
                      <a:pt x="167" y="623"/>
                      <a:pt x="167" y="624"/>
                    </a:cubicBezTo>
                    <a:cubicBezTo>
                      <a:pt x="168" y="624"/>
                      <a:pt x="170" y="625"/>
                      <a:pt x="172" y="626"/>
                    </a:cubicBezTo>
                    <a:cubicBezTo>
                      <a:pt x="175" y="626"/>
                      <a:pt x="178" y="626"/>
                      <a:pt x="181" y="626"/>
                    </a:cubicBezTo>
                    <a:cubicBezTo>
                      <a:pt x="183" y="626"/>
                      <a:pt x="187" y="626"/>
                      <a:pt x="189" y="626"/>
                    </a:cubicBezTo>
                    <a:cubicBezTo>
                      <a:pt x="190" y="626"/>
                      <a:pt x="194" y="625"/>
                      <a:pt x="195" y="624"/>
                    </a:cubicBezTo>
                    <a:cubicBezTo>
                      <a:pt x="196" y="623"/>
                      <a:pt x="197" y="620"/>
                      <a:pt x="198" y="619"/>
                    </a:cubicBezTo>
                    <a:cubicBezTo>
                      <a:pt x="198" y="618"/>
                      <a:pt x="198" y="617"/>
                      <a:pt x="198" y="616"/>
                    </a:cubicBezTo>
                    <a:cubicBezTo>
                      <a:pt x="198" y="615"/>
                      <a:pt x="197" y="613"/>
                      <a:pt x="197" y="613"/>
                    </a:cubicBezTo>
                    <a:cubicBezTo>
                      <a:pt x="196" y="612"/>
                      <a:pt x="196" y="612"/>
                      <a:pt x="196" y="611"/>
                    </a:cubicBezTo>
                    <a:cubicBezTo>
                      <a:pt x="196" y="610"/>
                      <a:pt x="196" y="610"/>
                      <a:pt x="197" y="610"/>
                    </a:cubicBezTo>
                    <a:cubicBezTo>
                      <a:pt x="198" y="610"/>
                      <a:pt x="202" y="610"/>
                      <a:pt x="203" y="611"/>
                    </a:cubicBezTo>
                    <a:cubicBezTo>
                      <a:pt x="205" y="611"/>
                      <a:pt x="205" y="611"/>
                      <a:pt x="206" y="610"/>
                    </a:cubicBezTo>
                    <a:cubicBezTo>
                      <a:pt x="207" y="610"/>
                      <a:pt x="208" y="610"/>
                      <a:pt x="209" y="610"/>
                    </a:cubicBezTo>
                    <a:cubicBezTo>
                      <a:pt x="209" y="610"/>
                      <a:pt x="210" y="610"/>
                      <a:pt x="210" y="610"/>
                    </a:cubicBezTo>
                    <a:cubicBezTo>
                      <a:pt x="211" y="610"/>
                      <a:pt x="211" y="609"/>
                      <a:pt x="211" y="608"/>
                    </a:cubicBezTo>
                    <a:cubicBezTo>
                      <a:pt x="212" y="608"/>
                      <a:pt x="212" y="606"/>
                      <a:pt x="212" y="605"/>
                    </a:cubicBezTo>
                    <a:cubicBezTo>
                      <a:pt x="212" y="604"/>
                      <a:pt x="212" y="602"/>
                      <a:pt x="212" y="602"/>
                    </a:cubicBezTo>
                    <a:cubicBezTo>
                      <a:pt x="212" y="601"/>
                      <a:pt x="212" y="600"/>
                      <a:pt x="212" y="598"/>
                    </a:cubicBezTo>
                    <a:cubicBezTo>
                      <a:pt x="212" y="596"/>
                      <a:pt x="212" y="594"/>
                      <a:pt x="212" y="593"/>
                    </a:cubicBezTo>
                    <a:cubicBezTo>
                      <a:pt x="212" y="592"/>
                      <a:pt x="212" y="591"/>
                      <a:pt x="212" y="589"/>
                    </a:cubicBezTo>
                    <a:cubicBezTo>
                      <a:pt x="212" y="588"/>
                      <a:pt x="212" y="585"/>
                      <a:pt x="212" y="583"/>
                    </a:cubicBezTo>
                    <a:cubicBezTo>
                      <a:pt x="212" y="580"/>
                      <a:pt x="212" y="575"/>
                      <a:pt x="213" y="572"/>
                    </a:cubicBezTo>
                    <a:cubicBezTo>
                      <a:pt x="213" y="570"/>
                      <a:pt x="213" y="569"/>
                      <a:pt x="213" y="567"/>
                    </a:cubicBezTo>
                    <a:cubicBezTo>
                      <a:pt x="212" y="566"/>
                      <a:pt x="212" y="554"/>
                      <a:pt x="211" y="553"/>
                    </a:cubicBezTo>
                    <a:cubicBezTo>
                      <a:pt x="211" y="551"/>
                      <a:pt x="210" y="542"/>
                      <a:pt x="210" y="540"/>
                    </a:cubicBezTo>
                    <a:cubicBezTo>
                      <a:pt x="210" y="539"/>
                      <a:pt x="210" y="530"/>
                      <a:pt x="209" y="528"/>
                    </a:cubicBezTo>
                    <a:cubicBezTo>
                      <a:pt x="209" y="526"/>
                      <a:pt x="209" y="521"/>
                      <a:pt x="209" y="519"/>
                    </a:cubicBezTo>
                    <a:cubicBezTo>
                      <a:pt x="209" y="518"/>
                      <a:pt x="209" y="518"/>
                      <a:pt x="209" y="517"/>
                    </a:cubicBezTo>
                    <a:cubicBezTo>
                      <a:pt x="209" y="515"/>
                      <a:pt x="208" y="514"/>
                      <a:pt x="208" y="511"/>
                    </a:cubicBezTo>
                    <a:cubicBezTo>
                      <a:pt x="208" y="509"/>
                      <a:pt x="207" y="503"/>
                      <a:pt x="207" y="500"/>
                    </a:cubicBezTo>
                    <a:cubicBezTo>
                      <a:pt x="206" y="497"/>
                      <a:pt x="205" y="485"/>
                      <a:pt x="205" y="483"/>
                    </a:cubicBezTo>
                    <a:cubicBezTo>
                      <a:pt x="205" y="480"/>
                      <a:pt x="204" y="474"/>
                      <a:pt x="204" y="472"/>
                    </a:cubicBezTo>
                    <a:cubicBezTo>
                      <a:pt x="204" y="471"/>
                      <a:pt x="204" y="468"/>
                      <a:pt x="204" y="466"/>
                    </a:cubicBezTo>
                    <a:cubicBezTo>
                      <a:pt x="204" y="465"/>
                      <a:pt x="203" y="463"/>
                      <a:pt x="203" y="462"/>
                    </a:cubicBezTo>
                    <a:cubicBezTo>
                      <a:pt x="203" y="460"/>
                      <a:pt x="203" y="457"/>
                      <a:pt x="203" y="456"/>
                    </a:cubicBezTo>
                    <a:cubicBezTo>
                      <a:pt x="203" y="454"/>
                      <a:pt x="202" y="452"/>
                      <a:pt x="202" y="451"/>
                    </a:cubicBezTo>
                    <a:cubicBezTo>
                      <a:pt x="202" y="451"/>
                      <a:pt x="202" y="449"/>
                      <a:pt x="202" y="447"/>
                    </a:cubicBezTo>
                    <a:cubicBezTo>
                      <a:pt x="202" y="446"/>
                      <a:pt x="202" y="445"/>
                      <a:pt x="202" y="443"/>
                    </a:cubicBezTo>
                    <a:cubicBezTo>
                      <a:pt x="202" y="441"/>
                      <a:pt x="201" y="436"/>
                      <a:pt x="201" y="435"/>
                    </a:cubicBezTo>
                    <a:cubicBezTo>
                      <a:pt x="201" y="434"/>
                      <a:pt x="201" y="431"/>
                      <a:pt x="201" y="429"/>
                    </a:cubicBezTo>
                    <a:cubicBezTo>
                      <a:pt x="201" y="428"/>
                      <a:pt x="201" y="419"/>
                      <a:pt x="201" y="416"/>
                    </a:cubicBezTo>
                    <a:cubicBezTo>
                      <a:pt x="201" y="414"/>
                      <a:pt x="201" y="408"/>
                      <a:pt x="201" y="406"/>
                    </a:cubicBezTo>
                    <a:cubicBezTo>
                      <a:pt x="201" y="405"/>
                      <a:pt x="201" y="401"/>
                      <a:pt x="201" y="399"/>
                    </a:cubicBezTo>
                    <a:cubicBezTo>
                      <a:pt x="202" y="397"/>
                      <a:pt x="202" y="393"/>
                      <a:pt x="202" y="389"/>
                    </a:cubicBezTo>
                    <a:cubicBezTo>
                      <a:pt x="202" y="386"/>
                      <a:pt x="202" y="376"/>
                      <a:pt x="202" y="371"/>
                    </a:cubicBezTo>
                    <a:cubicBezTo>
                      <a:pt x="202" y="366"/>
                      <a:pt x="203" y="362"/>
                      <a:pt x="203" y="356"/>
                    </a:cubicBezTo>
                    <a:cubicBezTo>
                      <a:pt x="204" y="350"/>
                      <a:pt x="205" y="348"/>
                      <a:pt x="205" y="345"/>
                    </a:cubicBezTo>
                    <a:cubicBezTo>
                      <a:pt x="206" y="342"/>
                      <a:pt x="207" y="335"/>
                      <a:pt x="208" y="330"/>
                    </a:cubicBezTo>
                    <a:cubicBezTo>
                      <a:pt x="209" y="325"/>
                      <a:pt x="210" y="318"/>
                      <a:pt x="210" y="317"/>
                    </a:cubicBezTo>
                    <a:cubicBezTo>
                      <a:pt x="210" y="315"/>
                      <a:pt x="210" y="313"/>
                      <a:pt x="210" y="312"/>
                    </a:cubicBezTo>
                    <a:cubicBezTo>
                      <a:pt x="211" y="311"/>
                      <a:pt x="211" y="310"/>
                      <a:pt x="210" y="309"/>
                    </a:cubicBezTo>
                    <a:cubicBezTo>
                      <a:pt x="210" y="307"/>
                      <a:pt x="210" y="306"/>
                      <a:pt x="210" y="305"/>
                    </a:cubicBezTo>
                    <a:cubicBezTo>
                      <a:pt x="210" y="304"/>
                      <a:pt x="210" y="304"/>
                      <a:pt x="210" y="304"/>
                    </a:cubicBezTo>
                    <a:cubicBezTo>
                      <a:pt x="211" y="304"/>
                      <a:pt x="211" y="303"/>
                      <a:pt x="211" y="301"/>
                    </a:cubicBezTo>
                    <a:cubicBezTo>
                      <a:pt x="211" y="300"/>
                      <a:pt x="211" y="298"/>
                      <a:pt x="210" y="297"/>
                    </a:cubicBezTo>
                    <a:cubicBezTo>
                      <a:pt x="210" y="296"/>
                      <a:pt x="209" y="293"/>
                      <a:pt x="209" y="292"/>
                    </a:cubicBezTo>
                    <a:cubicBezTo>
                      <a:pt x="209" y="292"/>
                      <a:pt x="208" y="290"/>
                      <a:pt x="208" y="288"/>
                    </a:cubicBezTo>
                    <a:cubicBezTo>
                      <a:pt x="208" y="286"/>
                      <a:pt x="208" y="282"/>
                      <a:pt x="207" y="279"/>
                    </a:cubicBezTo>
                    <a:cubicBezTo>
                      <a:pt x="207" y="276"/>
                      <a:pt x="206" y="275"/>
                      <a:pt x="206" y="274"/>
                    </a:cubicBezTo>
                    <a:cubicBezTo>
                      <a:pt x="206" y="273"/>
                      <a:pt x="205" y="270"/>
                      <a:pt x="205" y="269"/>
                    </a:cubicBezTo>
                    <a:cubicBezTo>
                      <a:pt x="205" y="268"/>
                      <a:pt x="204" y="265"/>
                      <a:pt x="203" y="263"/>
                    </a:cubicBezTo>
                    <a:cubicBezTo>
                      <a:pt x="202" y="261"/>
                      <a:pt x="201" y="259"/>
                      <a:pt x="201" y="258"/>
                    </a:cubicBezTo>
                    <a:cubicBezTo>
                      <a:pt x="201" y="257"/>
                      <a:pt x="201" y="254"/>
                      <a:pt x="200" y="253"/>
                    </a:cubicBezTo>
                    <a:cubicBezTo>
                      <a:pt x="200" y="251"/>
                      <a:pt x="200" y="250"/>
                      <a:pt x="200" y="249"/>
                    </a:cubicBezTo>
                    <a:cubicBezTo>
                      <a:pt x="200" y="247"/>
                      <a:pt x="200" y="246"/>
                      <a:pt x="199" y="245"/>
                    </a:cubicBezTo>
                    <a:cubicBezTo>
                      <a:pt x="199" y="244"/>
                      <a:pt x="197" y="242"/>
                      <a:pt x="196" y="241"/>
                    </a:cubicBezTo>
                    <a:cubicBezTo>
                      <a:pt x="196" y="240"/>
                      <a:pt x="194" y="238"/>
                      <a:pt x="193" y="238"/>
                    </a:cubicBezTo>
                    <a:cubicBezTo>
                      <a:pt x="193" y="237"/>
                      <a:pt x="190" y="231"/>
                      <a:pt x="190" y="231"/>
                    </a:cubicBezTo>
                    <a:cubicBezTo>
                      <a:pt x="190" y="230"/>
                      <a:pt x="189" y="230"/>
                      <a:pt x="189" y="229"/>
                    </a:cubicBezTo>
                    <a:cubicBezTo>
                      <a:pt x="188" y="228"/>
                      <a:pt x="186" y="226"/>
                      <a:pt x="185" y="225"/>
                    </a:cubicBezTo>
                    <a:cubicBezTo>
                      <a:pt x="185" y="224"/>
                      <a:pt x="184" y="223"/>
                      <a:pt x="184" y="223"/>
                    </a:cubicBezTo>
                    <a:cubicBezTo>
                      <a:pt x="184" y="222"/>
                      <a:pt x="183" y="219"/>
                      <a:pt x="182" y="219"/>
                    </a:cubicBezTo>
                    <a:cubicBezTo>
                      <a:pt x="182" y="218"/>
                      <a:pt x="182" y="217"/>
                      <a:pt x="183" y="216"/>
                    </a:cubicBezTo>
                    <a:cubicBezTo>
                      <a:pt x="184" y="214"/>
                      <a:pt x="185" y="212"/>
                      <a:pt x="186" y="211"/>
                    </a:cubicBezTo>
                    <a:cubicBezTo>
                      <a:pt x="186" y="210"/>
                      <a:pt x="186" y="210"/>
                      <a:pt x="187" y="211"/>
                    </a:cubicBezTo>
                    <a:cubicBezTo>
                      <a:pt x="188" y="212"/>
                      <a:pt x="191" y="212"/>
                      <a:pt x="192" y="212"/>
                    </a:cubicBezTo>
                    <a:cubicBezTo>
                      <a:pt x="193" y="211"/>
                      <a:pt x="198" y="209"/>
                      <a:pt x="200" y="208"/>
                    </a:cubicBezTo>
                    <a:cubicBezTo>
                      <a:pt x="204" y="205"/>
                      <a:pt x="206" y="202"/>
                      <a:pt x="207" y="200"/>
                    </a:cubicBezTo>
                    <a:cubicBezTo>
                      <a:pt x="211" y="193"/>
                      <a:pt x="212" y="186"/>
                      <a:pt x="213" y="182"/>
                    </a:cubicBezTo>
                    <a:cubicBezTo>
                      <a:pt x="214" y="178"/>
                      <a:pt x="214" y="174"/>
                      <a:pt x="214" y="172"/>
                    </a:cubicBezTo>
                    <a:cubicBezTo>
                      <a:pt x="214" y="170"/>
                      <a:pt x="213" y="164"/>
                      <a:pt x="213" y="163"/>
                    </a:cubicBezTo>
                    <a:cubicBezTo>
                      <a:pt x="213" y="162"/>
                      <a:pt x="213" y="161"/>
                      <a:pt x="213" y="161"/>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25" name="Group 24"/>
            <p:cNvGrpSpPr/>
            <p:nvPr/>
          </p:nvGrpSpPr>
          <p:grpSpPr>
            <a:xfrm>
              <a:off x="7180229" y="1467203"/>
              <a:ext cx="1206508" cy="1858274"/>
              <a:chOff x="7206239" y="1668971"/>
              <a:chExt cx="1206508" cy="1858274"/>
            </a:xfrm>
          </p:grpSpPr>
          <p:sp>
            <p:nvSpPr>
              <p:cNvPr id="26" name="Freeform 24"/>
              <p:cNvSpPr>
                <a:spLocks noChangeAspect="1"/>
              </p:cNvSpPr>
              <p:nvPr/>
            </p:nvSpPr>
            <p:spPr bwMode="auto">
              <a:xfrm>
                <a:off x="7206239" y="2067096"/>
                <a:ext cx="318901" cy="937800"/>
              </a:xfrm>
              <a:custGeom>
                <a:avLst/>
                <a:gdLst>
                  <a:gd name="T0" fmla="*/ 211 w 214"/>
                  <a:gd name="T1" fmla="*/ 149 h 630"/>
                  <a:gd name="T2" fmla="*/ 208 w 214"/>
                  <a:gd name="T3" fmla="*/ 129 h 630"/>
                  <a:gd name="T4" fmla="*/ 202 w 214"/>
                  <a:gd name="T5" fmla="*/ 117 h 630"/>
                  <a:gd name="T6" fmla="*/ 179 w 214"/>
                  <a:gd name="T7" fmla="*/ 110 h 630"/>
                  <a:gd name="T8" fmla="*/ 161 w 214"/>
                  <a:gd name="T9" fmla="*/ 91 h 630"/>
                  <a:gd name="T10" fmla="*/ 170 w 214"/>
                  <a:gd name="T11" fmla="*/ 60 h 630"/>
                  <a:gd name="T12" fmla="*/ 176 w 214"/>
                  <a:gd name="T13" fmla="*/ 37 h 630"/>
                  <a:gd name="T14" fmla="*/ 127 w 214"/>
                  <a:gd name="T15" fmla="*/ 8 h 630"/>
                  <a:gd name="T16" fmla="*/ 113 w 214"/>
                  <a:gd name="T17" fmla="*/ 42 h 630"/>
                  <a:gd name="T18" fmla="*/ 121 w 214"/>
                  <a:gd name="T19" fmla="*/ 62 h 630"/>
                  <a:gd name="T20" fmla="*/ 123 w 214"/>
                  <a:gd name="T21" fmla="*/ 83 h 630"/>
                  <a:gd name="T22" fmla="*/ 101 w 214"/>
                  <a:gd name="T23" fmla="*/ 91 h 630"/>
                  <a:gd name="T24" fmla="*/ 78 w 214"/>
                  <a:gd name="T25" fmla="*/ 91 h 630"/>
                  <a:gd name="T26" fmla="*/ 63 w 214"/>
                  <a:gd name="T27" fmla="*/ 121 h 630"/>
                  <a:gd name="T28" fmla="*/ 61 w 214"/>
                  <a:gd name="T29" fmla="*/ 192 h 630"/>
                  <a:gd name="T30" fmla="*/ 69 w 214"/>
                  <a:gd name="T31" fmla="*/ 201 h 630"/>
                  <a:gd name="T32" fmla="*/ 73 w 214"/>
                  <a:gd name="T33" fmla="*/ 208 h 630"/>
                  <a:gd name="T34" fmla="*/ 77 w 214"/>
                  <a:gd name="T35" fmla="*/ 224 h 630"/>
                  <a:gd name="T36" fmla="*/ 72 w 214"/>
                  <a:gd name="T37" fmla="*/ 241 h 630"/>
                  <a:gd name="T38" fmla="*/ 67 w 214"/>
                  <a:gd name="T39" fmla="*/ 303 h 630"/>
                  <a:gd name="T40" fmla="*/ 67 w 214"/>
                  <a:gd name="T41" fmla="*/ 314 h 630"/>
                  <a:gd name="T42" fmla="*/ 66 w 214"/>
                  <a:gd name="T43" fmla="*/ 330 h 630"/>
                  <a:gd name="T44" fmla="*/ 62 w 214"/>
                  <a:gd name="T45" fmla="*/ 349 h 630"/>
                  <a:gd name="T46" fmla="*/ 56 w 214"/>
                  <a:gd name="T47" fmla="*/ 423 h 630"/>
                  <a:gd name="T48" fmla="*/ 47 w 214"/>
                  <a:gd name="T49" fmla="*/ 462 h 630"/>
                  <a:gd name="T50" fmla="*/ 40 w 214"/>
                  <a:gd name="T51" fmla="*/ 495 h 630"/>
                  <a:gd name="T52" fmla="*/ 29 w 214"/>
                  <a:gd name="T53" fmla="*/ 547 h 630"/>
                  <a:gd name="T54" fmla="*/ 18 w 214"/>
                  <a:gd name="T55" fmla="*/ 588 h 630"/>
                  <a:gd name="T56" fmla="*/ 15 w 214"/>
                  <a:gd name="T57" fmla="*/ 607 h 630"/>
                  <a:gd name="T58" fmla="*/ 8 w 214"/>
                  <a:gd name="T59" fmla="*/ 614 h 630"/>
                  <a:gd name="T60" fmla="*/ 1 w 214"/>
                  <a:gd name="T61" fmla="*/ 623 h 630"/>
                  <a:gd name="T62" fmla="*/ 12 w 214"/>
                  <a:gd name="T63" fmla="*/ 630 h 630"/>
                  <a:gd name="T64" fmla="*/ 39 w 214"/>
                  <a:gd name="T65" fmla="*/ 614 h 630"/>
                  <a:gd name="T66" fmla="*/ 47 w 214"/>
                  <a:gd name="T67" fmla="*/ 613 h 630"/>
                  <a:gd name="T68" fmla="*/ 58 w 214"/>
                  <a:gd name="T69" fmla="*/ 613 h 630"/>
                  <a:gd name="T70" fmla="*/ 81 w 214"/>
                  <a:gd name="T71" fmla="*/ 616 h 630"/>
                  <a:gd name="T72" fmla="*/ 86 w 214"/>
                  <a:gd name="T73" fmla="*/ 606 h 630"/>
                  <a:gd name="T74" fmla="*/ 96 w 214"/>
                  <a:gd name="T75" fmla="*/ 521 h 630"/>
                  <a:gd name="T76" fmla="*/ 100 w 214"/>
                  <a:gd name="T77" fmla="*/ 460 h 630"/>
                  <a:gd name="T78" fmla="*/ 104 w 214"/>
                  <a:gd name="T79" fmla="*/ 430 h 630"/>
                  <a:gd name="T80" fmla="*/ 110 w 214"/>
                  <a:gd name="T81" fmla="*/ 404 h 630"/>
                  <a:gd name="T82" fmla="*/ 132 w 214"/>
                  <a:gd name="T83" fmla="*/ 342 h 630"/>
                  <a:gd name="T84" fmla="*/ 142 w 214"/>
                  <a:gd name="T85" fmla="*/ 334 h 630"/>
                  <a:gd name="T86" fmla="*/ 149 w 214"/>
                  <a:gd name="T87" fmla="*/ 398 h 630"/>
                  <a:gd name="T88" fmla="*/ 151 w 214"/>
                  <a:gd name="T89" fmla="*/ 436 h 630"/>
                  <a:gd name="T90" fmla="*/ 152 w 214"/>
                  <a:gd name="T91" fmla="*/ 501 h 630"/>
                  <a:gd name="T92" fmla="*/ 148 w 214"/>
                  <a:gd name="T93" fmla="*/ 578 h 630"/>
                  <a:gd name="T94" fmla="*/ 155 w 214"/>
                  <a:gd name="T95" fmla="*/ 610 h 630"/>
                  <a:gd name="T96" fmla="*/ 164 w 214"/>
                  <a:gd name="T97" fmla="*/ 620 h 630"/>
                  <a:gd name="T98" fmla="*/ 195 w 214"/>
                  <a:gd name="T99" fmla="*/ 624 h 630"/>
                  <a:gd name="T100" fmla="*/ 203 w 214"/>
                  <a:gd name="T101" fmla="*/ 611 h 630"/>
                  <a:gd name="T102" fmla="*/ 212 w 214"/>
                  <a:gd name="T103" fmla="*/ 602 h 630"/>
                  <a:gd name="T104" fmla="*/ 213 w 214"/>
                  <a:gd name="T105" fmla="*/ 567 h 630"/>
                  <a:gd name="T106" fmla="*/ 208 w 214"/>
                  <a:gd name="T107" fmla="*/ 511 h 630"/>
                  <a:gd name="T108" fmla="*/ 203 w 214"/>
                  <a:gd name="T109" fmla="*/ 456 h 630"/>
                  <a:gd name="T110" fmla="*/ 201 w 214"/>
                  <a:gd name="T111" fmla="*/ 416 h 630"/>
                  <a:gd name="T112" fmla="*/ 205 w 214"/>
                  <a:gd name="T113" fmla="*/ 345 h 630"/>
                  <a:gd name="T114" fmla="*/ 210 w 214"/>
                  <a:gd name="T115" fmla="*/ 304 h 630"/>
                  <a:gd name="T116" fmla="*/ 206 w 214"/>
                  <a:gd name="T117" fmla="*/ 274 h 630"/>
                  <a:gd name="T118" fmla="*/ 199 w 214"/>
                  <a:gd name="T119" fmla="*/ 245 h 630"/>
                  <a:gd name="T120" fmla="*/ 184 w 214"/>
                  <a:gd name="T121" fmla="*/ 223 h 630"/>
                  <a:gd name="T122" fmla="*/ 200 w 214"/>
                  <a:gd name="T123" fmla="*/ 20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630">
                    <a:moveTo>
                      <a:pt x="213" y="161"/>
                    </a:moveTo>
                    <a:cubicBezTo>
                      <a:pt x="213" y="161"/>
                      <a:pt x="214" y="160"/>
                      <a:pt x="214" y="159"/>
                    </a:cubicBezTo>
                    <a:cubicBezTo>
                      <a:pt x="214" y="157"/>
                      <a:pt x="211" y="154"/>
                      <a:pt x="211" y="154"/>
                    </a:cubicBezTo>
                    <a:cubicBezTo>
                      <a:pt x="210" y="153"/>
                      <a:pt x="210" y="153"/>
                      <a:pt x="210" y="153"/>
                    </a:cubicBezTo>
                    <a:cubicBezTo>
                      <a:pt x="211" y="153"/>
                      <a:pt x="212" y="152"/>
                      <a:pt x="212" y="151"/>
                    </a:cubicBezTo>
                    <a:cubicBezTo>
                      <a:pt x="212" y="149"/>
                      <a:pt x="211" y="149"/>
                      <a:pt x="211" y="149"/>
                    </a:cubicBezTo>
                    <a:cubicBezTo>
                      <a:pt x="210" y="148"/>
                      <a:pt x="211" y="147"/>
                      <a:pt x="211" y="146"/>
                    </a:cubicBezTo>
                    <a:cubicBezTo>
                      <a:pt x="212" y="145"/>
                      <a:pt x="211" y="144"/>
                      <a:pt x="210" y="142"/>
                    </a:cubicBezTo>
                    <a:cubicBezTo>
                      <a:pt x="210" y="141"/>
                      <a:pt x="210" y="139"/>
                      <a:pt x="210" y="138"/>
                    </a:cubicBezTo>
                    <a:cubicBezTo>
                      <a:pt x="210" y="137"/>
                      <a:pt x="210" y="137"/>
                      <a:pt x="210" y="136"/>
                    </a:cubicBezTo>
                    <a:cubicBezTo>
                      <a:pt x="210" y="135"/>
                      <a:pt x="209" y="134"/>
                      <a:pt x="209" y="133"/>
                    </a:cubicBezTo>
                    <a:cubicBezTo>
                      <a:pt x="209" y="132"/>
                      <a:pt x="208" y="130"/>
                      <a:pt x="208" y="129"/>
                    </a:cubicBezTo>
                    <a:cubicBezTo>
                      <a:pt x="208" y="129"/>
                      <a:pt x="208" y="129"/>
                      <a:pt x="208" y="128"/>
                    </a:cubicBezTo>
                    <a:cubicBezTo>
                      <a:pt x="208" y="128"/>
                      <a:pt x="208" y="126"/>
                      <a:pt x="209" y="125"/>
                    </a:cubicBezTo>
                    <a:cubicBezTo>
                      <a:pt x="209" y="124"/>
                      <a:pt x="208" y="123"/>
                      <a:pt x="208" y="123"/>
                    </a:cubicBezTo>
                    <a:cubicBezTo>
                      <a:pt x="208" y="122"/>
                      <a:pt x="207" y="122"/>
                      <a:pt x="207" y="121"/>
                    </a:cubicBezTo>
                    <a:cubicBezTo>
                      <a:pt x="207" y="121"/>
                      <a:pt x="206" y="119"/>
                      <a:pt x="205" y="119"/>
                    </a:cubicBezTo>
                    <a:cubicBezTo>
                      <a:pt x="204" y="118"/>
                      <a:pt x="202" y="117"/>
                      <a:pt x="202" y="117"/>
                    </a:cubicBezTo>
                    <a:cubicBezTo>
                      <a:pt x="202" y="117"/>
                      <a:pt x="201" y="117"/>
                      <a:pt x="200" y="117"/>
                    </a:cubicBezTo>
                    <a:cubicBezTo>
                      <a:pt x="198" y="116"/>
                      <a:pt x="195" y="114"/>
                      <a:pt x="194" y="114"/>
                    </a:cubicBezTo>
                    <a:cubicBezTo>
                      <a:pt x="192" y="114"/>
                      <a:pt x="189" y="113"/>
                      <a:pt x="188" y="113"/>
                    </a:cubicBezTo>
                    <a:cubicBezTo>
                      <a:pt x="186" y="112"/>
                      <a:pt x="186" y="112"/>
                      <a:pt x="185" y="112"/>
                    </a:cubicBezTo>
                    <a:cubicBezTo>
                      <a:pt x="184" y="111"/>
                      <a:pt x="183" y="111"/>
                      <a:pt x="182" y="110"/>
                    </a:cubicBezTo>
                    <a:cubicBezTo>
                      <a:pt x="181" y="110"/>
                      <a:pt x="180" y="110"/>
                      <a:pt x="179" y="110"/>
                    </a:cubicBezTo>
                    <a:cubicBezTo>
                      <a:pt x="178" y="109"/>
                      <a:pt x="177" y="109"/>
                      <a:pt x="175" y="107"/>
                    </a:cubicBezTo>
                    <a:cubicBezTo>
                      <a:pt x="174" y="105"/>
                      <a:pt x="171" y="102"/>
                      <a:pt x="170" y="101"/>
                    </a:cubicBezTo>
                    <a:cubicBezTo>
                      <a:pt x="168" y="100"/>
                      <a:pt x="167" y="99"/>
                      <a:pt x="167" y="98"/>
                    </a:cubicBezTo>
                    <a:cubicBezTo>
                      <a:pt x="167" y="98"/>
                      <a:pt x="165" y="96"/>
                      <a:pt x="164" y="94"/>
                    </a:cubicBezTo>
                    <a:cubicBezTo>
                      <a:pt x="163" y="92"/>
                      <a:pt x="162" y="93"/>
                      <a:pt x="161" y="92"/>
                    </a:cubicBezTo>
                    <a:cubicBezTo>
                      <a:pt x="161" y="92"/>
                      <a:pt x="161" y="92"/>
                      <a:pt x="161" y="91"/>
                    </a:cubicBezTo>
                    <a:cubicBezTo>
                      <a:pt x="161" y="90"/>
                      <a:pt x="161" y="87"/>
                      <a:pt x="161" y="86"/>
                    </a:cubicBezTo>
                    <a:cubicBezTo>
                      <a:pt x="161" y="85"/>
                      <a:pt x="163" y="79"/>
                      <a:pt x="163" y="77"/>
                    </a:cubicBezTo>
                    <a:cubicBezTo>
                      <a:pt x="163" y="76"/>
                      <a:pt x="163" y="77"/>
                      <a:pt x="164" y="76"/>
                    </a:cubicBezTo>
                    <a:cubicBezTo>
                      <a:pt x="166" y="74"/>
                      <a:pt x="167" y="72"/>
                      <a:pt x="167" y="70"/>
                    </a:cubicBezTo>
                    <a:cubicBezTo>
                      <a:pt x="168" y="68"/>
                      <a:pt x="168" y="63"/>
                      <a:pt x="168" y="61"/>
                    </a:cubicBezTo>
                    <a:cubicBezTo>
                      <a:pt x="169" y="59"/>
                      <a:pt x="169" y="60"/>
                      <a:pt x="170" y="60"/>
                    </a:cubicBezTo>
                    <a:cubicBezTo>
                      <a:pt x="171" y="60"/>
                      <a:pt x="172" y="59"/>
                      <a:pt x="173" y="59"/>
                    </a:cubicBezTo>
                    <a:cubicBezTo>
                      <a:pt x="174" y="58"/>
                      <a:pt x="175" y="55"/>
                      <a:pt x="176" y="52"/>
                    </a:cubicBezTo>
                    <a:cubicBezTo>
                      <a:pt x="177" y="49"/>
                      <a:pt x="177" y="46"/>
                      <a:pt x="177" y="45"/>
                    </a:cubicBezTo>
                    <a:cubicBezTo>
                      <a:pt x="177" y="44"/>
                      <a:pt x="177" y="42"/>
                      <a:pt x="178" y="41"/>
                    </a:cubicBezTo>
                    <a:cubicBezTo>
                      <a:pt x="178" y="39"/>
                      <a:pt x="178" y="38"/>
                      <a:pt x="178" y="38"/>
                    </a:cubicBezTo>
                    <a:cubicBezTo>
                      <a:pt x="177" y="37"/>
                      <a:pt x="177" y="37"/>
                      <a:pt x="176" y="37"/>
                    </a:cubicBezTo>
                    <a:cubicBezTo>
                      <a:pt x="176" y="37"/>
                      <a:pt x="175" y="38"/>
                      <a:pt x="175" y="38"/>
                    </a:cubicBezTo>
                    <a:cubicBezTo>
                      <a:pt x="174" y="39"/>
                      <a:pt x="174" y="39"/>
                      <a:pt x="174" y="39"/>
                    </a:cubicBezTo>
                    <a:cubicBezTo>
                      <a:pt x="174" y="39"/>
                      <a:pt x="173" y="39"/>
                      <a:pt x="173" y="37"/>
                    </a:cubicBezTo>
                    <a:cubicBezTo>
                      <a:pt x="173" y="27"/>
                      <a:pt x="171" y="20"/>
                      <a:pt x="170" y="17"/>
                    </a:cubicBezTo>
                    <a:cubicBezTo>
                      <a:pt x="169" y="13"/>
                      <a:pt x="159" y="2"/>
                      <a:pt x="151" y="2"/>
                    </a:cubicBezTo>
                    <a:cubicBezTo>
                      <a:pt x="141" y="1"/>
                      <a:pt x="139" y="0"/>
                      <a:pt x="127" y="8"/>
                    </a:cubicBezTo>
                    <a:cubicBezTo>
                      <a:pt x="115" y="15"/>
                      <a:pt x="117" y="34"/>
                      <a:pt x="117" y="36"/>
                    </a:cubicBezTo>
                    <a:cubicBezTo>
                      <a:pt x="117" y="37"/>
                      <a:pt x="117" y="40"/>
                      <a:pt x="117" y="41"/>
                    </a:cubicBezTo>
                    <a:cubicBezTo>
                      <a:pt x="116" y="41"/>
                      <a:pt x="117" y="42"/>
                      <a:pt x="116" y="42"/>
                    </a:cubicBezTo>
                    <a:cubicBezTo>
                      <a:pt x="116" y="42"/>
                      <a:pt x="116" y="41"/>
                      <a:pt x="115" y="41"/>
                    </a:cubicBezTo>
                    <a:cubicBezTo>
                      <a:pt x="115" y="40"/>
                      <a:pt x="114" y="40"/>
                      <a:pt x="114" y="40"/>
                    </a:cubicBezTo>
                    <a:cubicBezTo>
                      <a:pt x="113" y="40"/>
                      <a:pt x="113" y="41"/>
                      <a:pt x="113" y="42"/>
                    </a:cubicBezTo>
                    <a:cubicBezTo>
                      <a:pt x="113" y="43"/>
                      <a:pt x="113" y="44"/>
                      <a:pt x="113" y="45"/>
                    </a:cubicBezTo>
                    <a:cubicBezTo>
                      <a:pt x="114" y="46"/>
                      <a:pt x="114" y="47"/>
                      <a:pt x="114" y="48"/>
                    </a:cubicBezTo>
                    <a:cubicBezTo>
                      <a:pt x="114" y="49"/>
                      <a:pt x="114" y="52"/>
                      <a:pt x="115" y="54"/>
                    </a:cubicBezTo>
                    <a:cubicBezTo>
                      <a:pt x="115" y="55"/>
                      <a:pt x="115" y="56"/>
                      <a:pt x="116" y="58"/>
                    </a:cubicBezTo>
                    <a:cubicBezTo>
                      <a:pt x="117" y="60"/>
                      <a:pt x="118" y="61"/>
                      <a:pt x="119" y="61"/>
                    </a:cubicBezTo>
                    <a:cubicBezTo>
                      <a:pt x="120" y="62"/>
                      <a:pt x="121" y="62"/>
                      <a:pt x="121" y="62"/>
                    </a:cubicBezTo>
                    <a:cubicBezTo>
                      <a:pt x="122" y="62"/>
                      <a:pt x="122" y="62"/>
                      <a:pt x="122" y="62"/>
                    </a:cubicBezTo>
                    <a:cubicBezTo>
                      <a:pt x="122" y="63"/>
                      <a:pt x="122" y="65"/>
                      <a:pt x="123" y="68"/>
                    </a:cubicBezTo>
                    <a:cubicBezTo>
                      <a:pt x="123" y="71"/>
                      <a:pt x="124" y="72"/>
                      <a:pt x="124" y="72"/>
                    </a:cubicBezTo>
                    <a:cubicBezTo>
                      <a:pt x="124" y="73"/>
                      <a:pt x="124" y="73"/>
                      <a:pt x="124" y="75"/>
                    </a:cubicBezTo>
                    <a:cubicBezTo>
                      <a:pt x="125" y="77"/>
                      <a:pt x="124" y="79"/>
                      <a:pt x="124" y="80"/>
                    </a:cubicBezTo>
                    <a:cubicBezTo>
                      <a:pt x="124" y="82"/>
                      <a:pt x="123" y="83"/>
                      <a:pt x="123" y="83"/>
                    </a:cubicBezTo>
                    <a:cubicBezTo>
                      <a:pt x="123" y="83"/>
                      <a:pt x="123" y="83"/>
                      <a:pt x="122" y="82"/>
                    </a:cubicBezTo>
                    <a:cubicBezTo>
                      <a:pt x="121" y="82"/>
                      <a:pt x="121" y="82"/>
                      <a:pt x="119" y="83"/>
                    </a:cubicBezTo>
                    <a:cubicBezTo>
                      <a:pt x="117" y="83"/>
                      <a:pt x="114" y="85"/>
                      <a:pt x="112" y="86"/>
                    </a:cubicBezTo>
                    <a:cubicBezTo>
                      <a:pt x="109" y="87"/>
                      <a:pt x="106" y="89"/>
                      <a:pt x="105" y="90"/>
                    </a:cubicBezTo>
                    <a:cubicBezTo>
                      <a:pt x="103" y="90"/>
                      <a:pt x="103" y="90"/>
                      <a:pt x="102" y="91"/>
                    </a:cubicBezTo>
                    <a:cubicBezTo>
                      <a:pt x="101" y="92"/>
                      <a:pt x="101" y="91"/>
                      <a:pt x="101" y="91"/>
                    </a:cubicBezTo>
                    <a:cubicBezTo>
                      <a:pt x="100" y="91"/>
                      <a:pt x="99" y="91"/>
                      <a:pt x="98" y="91"/>
                    </a:cubicBezTo>
                    <a:cubicBezTo>
                      <a:pt x="97" y="91"/>
                      <a:pt x="97" y="91"/>
                      <a:pt x="96" y="91"/>
                    </a:cubicBezTo>
                    <a:cubicBezTo>
                      <a:pt x="95" y="92"/>
                      <a:pt x="95" y="92"/>
                      <a:pt x="94" y="92"/>
                    </a:cubicBezTo>
                    <a:cubicBezTo>
                      <a:pt x="93" y="92"/>
                      <a:pt x="90" y="91"/>
                      <a:pt x="88" y="91"/>
                    </a:cubicBezTo>
                    <a:cubicBezTo>
                      <a:pt x="86" y="91"/>
                      <a:pt x="82" y="91"/>
                      <a:pt x="81" y="91"/>
                    </a:cubicBezTo>
                    <a:cubicBezTo>
                      <a:pt x="80" y="91"/>
                      <a:pt x="79" y="91"/>
                      <a:pt x="78" y="91"/>
                    </a:cubicBezTo>
                    <a:cubicBezTo>
                      <a:pt x="77" y="91"/>
                      <a:pt x="75" y="91"/>
                      <a:pt x="73" y="92"/>
                    </a:cubicBezTo>
                    <a:cubicBezTo>
                      <a:pt x="72" y="93"/>
                      <a:pt x="70" y="95"/>
                      <a:pt x="69" y="95"/>
                    </a:cubicBezTo>
                    <a:cubicBezTo>
                      <a:pt x="69" y="96"/>
                      <a:pt x="68" y="98"/>
                      <a:pt x="68" y="99"/>
                    </a:cubicBezTo>
                    <a:cubicBezTo>
                      <a:pt x="67" y="99"/>
                      <a:pt x="67" y="103"/>
                      <a:pt x="67" y="104"/>
                    </a:cubicBezTo>
                    <a:cubicBezTo>
                      <a:pt x="67" y="106"/>
                      <a:pt x="67" y="105"/>
                      <a:pt x="66" y="108"/>
                    </a:cubicBezTo>
                    <a:cubicBezTo>
                      <a:pt x="65" y="112"/>
                      <a:pt x="64" y="118"/>
                      <a:pt x="63" y="121"/>
                    </a:cubicBezTo>
                    <a:cubicBezTo>
                      <a:pt x="63" y="123"/>
                      <a:pt x="61" y="130"/>
                      <a:pt x="61" y="134"/>
                    </a:cubicBezTo>
                    <a:cubicBezTo>
                      <a:pt x="60" y="138"/>
                      <a:pt x="59" y="144"/>
                      <a:pt x="58" y="147"/>
                    </a:cubicBezTo>
                    <a:cubicBezTo>
                      <a:pt x="58" y="151"/>
                      <a:pt x="57" y="157"/>
                      <a:pt x="57" y="160"/>
                    </a:cubicBezTo>
                    <a:cubicBezTo>
                      <a:pt x="57" y="164"/>
                      <a:pt x="58" y="171"/>
                      <a:pt x="58" y="175"/>
                    </a:cubicBezTo>
                    <a:cubicBezTo>
                      <a:pt x="58" y="178"/>
                      <a:pt x="59" y="184"/>
                      <a:pt x="60" y="186"/>
                    </a:cubicBezTo>
                    <a:cubicBezTo>
                      <a:pt x="61" y="189"/>
                      <a:pt x="61" y="191"/>
                      <a:pt x="61" y="192"/>
                    </a:cubicBezTo>
                    <a:cubicBezTo>
                      <a:pt x="62" y="192"/>
                      <a:pt x="62" y="194"/>
                      <a:pt x="62" y="194"/>
                    </a:cubicBezTo>
                    <a:cubicBezTo>
                      <a:pt x="63" y="195"/>
                      <a:pt x="63" y="195"/>
                      <a:pt x="64" y="196"/>
                    </a:cubicBezTo>
                    <a:cubicBezTo>
                      <a:pt x="65" y="197"/>
                      <a:pt x="64" y="197"/>
                      <a:pt x="65" y="197"/>
                    </a:cubicBezTo>
                    <a:cubicBezTo>
                      <a:pt x="65" y="198"/>
                      <a:pt x="65" y="199"/>
                      <a:pt x="66" y="199"/>
                    </a:cubicBezTo>
                    <a:cubicBezTo>
                      <a:pt x="66" y="199"/>
                      <a:pt x="66" y="199"/>
                      <a:pt x="67" y="199"/>
                    </a:cubicBezTo>
                    <a:cubicBezTo>
                      <a:pt x="67" y="199"/>
                      <a:pt x="68" y="200"/>
                      <a:pt x="69" y="201"/>
                    </a:cubicBezTo>
                    <a:cubicBezTo>
                      <a:pt x="69" y="201"/>
                      <a:pt x="69" y="201"/>
                      <a:pt x="69" y="201"/>
                    </a:cubicBezTo>
                    <a:cubicBezTo>
                      <a:pt x="69" y="202"/>
                      <a:pt x="70" y="204"/>
                      <a:pt x="70" y="204"/>
                    </a:cubicBezTo>
                    <a:cubicBezTo>
                      <a:pt x="70" y="205"/>
                      <a:pt x="70" y="205"/>
                      <a:pt x="70" y="207"/>
                    </a:cubicBezTo>
                    <a:cubicBezTo>
                      <a:pt x="70" y="208"/>
                      <a:pt x="70" y="208"/>
                      <a:pt x="71" y="208"/>
                    </a:cubicBezTo>
                    <a:cubicBezTo>
                      <a:pt x="72" y="208"/>
                      <a:pt x="72" y="208"/>
                      <a:pt x="72" y="208"/>
                    </a:cubicBezTo>
                    <a:cubicBezTo>
                      <a:pt x="73" y="208"/>
                      <a:pt x="73" y="208"/>
                      <a:pt x="73" y="208"/>
                    </a:cubicBezTo>
                    <a:cubicBezTo>
                      <a:pt x="73" y="209"/>
                      <a:pt x="73" y="210"/>
                      <a:pt x="74" y="210"/>
                    </a:cubicBezTo>
                    <a:cubicBezTo>
                      <a:pt x="74" y="210"/>
                      <a:pt x="75" y="210"/>
                      <a:pt x="75" y="209"/>
                    </a:cubicBezTo>
                    <a:cubicBezTo>
                      <a:pt x="76" y="209"/>
                      <a:pt x="76" y="209"/>
                      <a:pt x="76" y="210"/>
                    </a:cubicBezTo>
                    <a:cubicBezTo>
                      <a:pt x="76" y="211"/>
                      <a:pt x="77" y="213"/>
                      <a:pt x="77" y="215"/>
                    </a:cubicBezTo>
                    <a:cubicBezTo>
                      <a:pt x="77" y="218"/>
                      <a:pt x="77" y="218"/>
                      <a:pt x="77" y="219"/>
                    </a:cubicBezTo>
                    <a:cubicBezTo>
                      <a:pt x="77" y="220"/>
                      <a:pt x="77" y="223"/>
                      <a:pt x="77" y="224"/>
                    </a:cubicBezTo>
                    <a:cubicBezTo>
                      <a:pt x="77" y="225"/>
                      <a:pt x="77" y="225"/>
                      <a:pt x="76" y="225"/>
                    </a:cubicBezTo>
                    <a:cubicBezTo>
                      <a:pt x="76" y="226"/>
                      <a:pt x="75" y="226"/>
                      <a:pt x="74" y="226"/>
                    </a:cubicBezTo>
                    <a:cubicBezTo>
                      <a:pt x="74" y="227"/>
                      <a:pt x="73" y="227"/>
                      <a:pt x="73" y="228"/>
                    </a:cubicBezTo>
                    <a:cubicBezTo>
                      <a:pt x="73" y="229"/>
                      <a:pt x="73" y="231"/>
                      <a:pt x="73" y="233"/>
                    </a:cubicBezTo>
                    <a:cubicBezTo>
                      <a:pt x="73" y="235"/>
                      <a:pt x="73" y="238"/>
                      <a:pt x="73" y="239"/>
                    </a:cubicBezTo>
                    <a:cubicBezTo>
                      <a:pt x="73" y="239"/>
                      <a:pt x="73" y="239"/>
                      <a:pt x="72" y="241"/>
                    </a:cubicBezTo>
                    <a:cubicBezTo>
                      <a:pt x="72" y="243"/>
                      <a:pt x="72" y="250"/>
                      <a:pt x="72" y="252"/>
                    </a:cubicBezTo>
                    <a:cubicBezTo>
                      <a:pt x="72" y="253"/>
                      <a:pt x="71" y="259"/>
                      <a:pt x="70" y="262"/>
                    </a:cubicBezTo>
                    <a:cubicBezTo>
                      <a:pt x="70" y="264"/>
                      <a:pt x="69" y="269"/>
                      <a:pt x="69" y="271"/>
                    </a:cubicBezTo>
                    <a:cubicBezTo>
                      <a:pt x="69" y="273"/>
                      <a:pt x="69" y="282"/>
                      <a:pt x="69" y="284"/>
                    </a:cubicBezTo>
                    <a:cubicBezTo>
                      <a:pt x="69" y="286"/>
                      <a:pt x="68" y="295"/>
                      <a:pt x="68" y="297"/>
                    </a:cubicBezTo>
                    <a:cubicBezTo>
                      <a:pt x="67" y="298"/>
                      <a:pt x="67" y="301"/>
                      <a:pt x="67" y="303"/>
                    </a:cubicBezTo>
                    <a:cubicBezTo>
                      <a:pt x="67" y="304"/>
                      <a:pt x="67" y="304"/>
                      <a:pt x="68" y="304"/>
                    </a:cubicBezTo>
                    <a:cubicBezTo>
                      <a:pt x="69" y="304"/>
                      <a:pt x="69" y="304"/>
                      <a:pt x="70" y="304"/>
                    </a:cubicBezTo>
                    <a:cubicBezTo>
                      <a:pt x="71" y="304"/>
                      <a:pt x="70" y="304"/>
                      <a:pt x="70" y="305"/>
                    </a:cubicBezTo>
                    <a:cubicBezTo>
                      <a:pt x="70" y="305"/>
                      <a:pt x="70" y="306"/>
                      <a:pt x="69" y="308"/>
                    </a:cubicBezTo>
                    <a:cubicBezTo>
                      <a:pt x="69" y="309"/>
                      <a:pt x="68" y="310"/>
                      <a:pt x="68" y="311"/>
                    </a:cubicBezTo>
                    <a:cubicBezTo>
                      <a:pt x="68" y="312"/>
                      <a:pt x="67" y="313"/>
                      <a:pt x="67" y="314"/>
                    </a:cubicBezTo>
                    <a:cubicBezTo>
                      <a:pt x="67" y="314"/>
                      <a:pt x="67" y="315"/>
                      <a:pt x="67" y="316"/>
                    </a:cubicBezTo>
                    <a:cubicBezTo>
                      <a:pt x="67" y="316"/>
                      <a:pt x="66" y="317"/>
                      <a:pt x="67" y="318"/>
                    </a:cubicBezTo>
                    <a:cubicBezTo>
                      <a:pt x="67" y="318"/>
                      <a:pt x="67" y="320"/>
                      <a:pt x="67" y="322"/>
                    </a:cubicBezTo>
                    <a:cubicBezTo>
                      <a:pt x="66" y="324"/>
                      <a:pt x="66" y="324"/>
                      <a:pt x="65" y="325"/>
                    </a:cubicBezTo>
                    <a:cubicBezTo>
                      <a:pt x="65" y="326"/>
                      <a:pt x="65" y="327"/>
                      <a:pt x="65" y="328"/>
                    </a:cubicBezTo>
                    <a:cubicBezTo>
                      <a:pt x="65" y="328"/>
                      <a:pt x="66" y="329"/>
                      <a:pt x="66" y="330"/>
                    </a:cubicBezTo>
                    <a:cubicBezTo>
                      <a:pt x="66" y="330"/>
                      <a:pt x="65" y="331"/>
                      <a:pt x="65" y="331"/>
                    </a:cubicBezTo>
                    <a:cubicBezTo>
                      <a:pt x="65" y="332"/>
                      <a:pt x="65" y="335"/>
                      <a:pt x="65" y="336"/>
                    </a:cubicBezTo>
                    <a:cubicBezTo>
                      <a:pt x="65" y="336"/>
                      <a:pt x="64" y="337"/>
                      <a:pt x="64" y="339"/>
                    </a:cubicBezTo>
                    <a:cubicBezTo>
                      <a:pt x="63" y="340"/>
                      <a:pt x="63" y="341"/>
                      <a:pt x="63" y="342"/>
                    </a:cubicBezTo>
                    <a:cubicBezTo>
                      <a:pt x="64" y="343"/>
                      <a:pt x="63" y="344"/>
                      <a:pt x="63" y="346"/>
                    </a:cubicBezTo>
                    <a:cubicBezTo>
                      <a:pt x="63" y="347"/>
                      <a:pt x="62" y="349"/>
                      <a:pt x="62" y="349"/>
                    </a:cubicBezTo>
                    <a:cubicBezTo>
                      <a:pt x="62" y="350"/>
                      <a:pt x="62" y="353"/>
                      <a:pt x="61" y="355"/>
                    </a:cubicBezTo>
                    <a:cubicBezTo>
                      <a:pt x="61" y="358"/>
                      <a:pt x="59" y="366"/>
                      <a:pt x="59" y="370"/>
                    </a:cubicBezTo>
                    <a:cubicBezTo>
                      <a:pt x="59" y="373"/>
                      <a:pt x="58" y="377"/>
                      <a:pt x="58" y="382"/>
                    </a:cubicBezTo>
                    <a:cubicBezTo>
                      <a:pt x="57" y="387"/>
                      <a:pt x="57" y="391"/>
                      <a:pt x="57" y="394"/>
                    </a:cubicBezTo>
                    <a:cubicBezTo>
                      <a:pt x="56" y="396"/>
                      <a:pt x="56" y="407"/>
                      <a:pt x="56" y="412"/>
                    </a:cubicBezTo>
                    <a:cubicBezTo>
                      <a:pt x="56" y="416"/>
                      <a:pt x="56" y="422"/>
                      <a:pt x="56" y="423"/>
                    </a:cubicBezTo>
                    <a:cubicBezTo>
                      <a:pt x="56" y="424"/>
                      <a:pt x="56" y="425"/>
                      <a:pt x="55" y="425"/>
                    </a:cubicBezTo>
                    <a:cubicBezTo>
                      <a:pt x="55" y="426"/>
                      <a:pt x="55" y="428"/>
                      <a:pt x="55" y="431"/>
                    </a:cubicBezTo>
                    <a:cubicBezTo>
                      <a:pt x="54" y="433"/>
                      <a:pt x="53" y="440"/>
                      <a:pt x="53" y="441"/>
                    </a:cubicBezTo>
                    <a:cubicBezTo>
                      <a:pt x="53" y="442"/>
                      <a:pt x="53" y="444"/>
                      <a:pt x="52" y="446"/>
                    </a:cubicBezTo>
                    <a:cubicBezTo>
                      <a:pt x="51" y="448"/>
                      <a:pt x="50" y="452"/>
                      <a:pt x="49" y="453"/>
                    </a:cubicBezTo>
                    <a:cubicBezTo>
                      <a:pt x="49" y="454"/>
                      <a:pt x="48" y="459"/>
                      <a:pt x="47" y="462"/>
                    </a:cubicBezTo>
                    <a:cubicBezTo>
                      <a:pt x="47" y="465"/>
                      <a:pt x="46" y="469"/>
                      <a:pt x="46" y="470"/>
                    </a:cubicBezTo>
                    <a:cubicBezTo>
                      <a:pt x="46" y="472"/>
                      <a:pt x="45" y="472"/>
                      <a:pt x="45" y="473"/>
                    </a:cubicBezTo>
                    <a:cubicBezTo>
                      <a:pt x="44" y="475"/>
                      <a:pt x="44" y="476"/>
                      <a:pt x="44" y="477"/>
                    </a:cubicBezTo>
                    <a:cubicBezTo>
                      <a:pt x="44" y="478"/>
                      <a:pt x="44" y="479"/>
                      <a:pt x="44" y="481"/>
                    </a:cubicBezTo>
                    <a:cubicBezTo>
                      <a:pt x="43" y="482"/>
                      <a:pt x="43" y="485"/>
                      <a:pt x="42" y="487"/>
                    </a:cubicBezTo>
                    <a:cubicBezTo>
                      <a:pt x="42" y="489"/>
                      <a:pt x="41" y="493"/>
                      <a:pt x="40" y="495"/>
                    </a:cubicBezTo>
                    <a:cubicBezTo>
                      <a:pt x="40" y="497"/>
                      <a:pt x="39" y="500"/>
                      <a:pt x="39" y="502"/>
                    </a:cubicBezTo>
                    <a:cubicBezTo>
                      <a:pt x="38" y="504"/>
                      <a:pt x="38" y="508"/>
                      <a:pt x="38" y="510"/>
                    </a:cubicBezTo>
                    <a:cubicBezTo>
                      <a:pt x="38" y="511"/>
                      <a:pt x="36" y="516"/>
                      <a:pt x="36" y="519"/>
                    </a:cubicBezTo>
                    <a:cubicBezTo>
                      <a:pt x="35" y="523"/>
                      <a:pt x="33" y="530"/>
                      <a:pt x="33" y="533"/>
                    </a:cubicBezTo>
                    <a:cubicBezTo>
                      <a:pt x="32" y="535"/>
                      <a:pt x="31" y="539"/>
                      <a:pt x="31" y="541"/>
                    </a:cubicBezTo>
                    <a:cubicBezTo>
                      <a:pt x="30" y="542"/>
                      <a:pt x="29" y="546"/>
                      <a:pt x="29" y="547"/>
                    </a:cubicBezTo>
                    <a:cubicBezTo>
                      <a:pt x="29" y="548"/>
                      <a:pt x="29" y="549"/>
                      <a:pt x="28" y="550"/>
                    </a:cubicBezTo>
                    <a:cubicBezTo>
                      <a:pt x="28" y="551"/>
                      <a:pt x="27" y="554"/>
                      <a:pt x="26" y="555"/>
                    </a:cubicBezTo>
                    <a:cubicBezTo>
                      <a:pt x="26" y="557"/>
                      <a:pt x="24" y="564"/>
                      <a:pt x="23" y="567"/>
                    </a:cubicBezTo>
                    <a:cubicBezTo>
                      <a:pt x="22" y="570"/>
                      <a:pt x="21" y="572"/>
                      <a:pt x="20" y="575"/>
                    </a:cubicBezTo>
                    <a:cubicBezTo>
                      <a:pt x="19" y="577"/>
                      <a:pt x="18" y="580"/>
                      <a:pt x="18" y="581"/>
                    </a:cubicBezTo>
                    <a:cubicBezTo>
                      <a:pt x="18" y="583"/>
                      <a:pt x="18" y="587"/>
                      <a:pt x="18" y="588"/>
                    </a:cubicBezTo>
                    <a:cubicBezTo>
                      <a:pt x="18" y="589"/>
                      <a:pt x="18" y="593"/>
                      <a:pt x="18" y="594"/>
                    </a:cubicBezTo>
                    <a:cubicBezTo>
                      <a:pt x="17" y="595"/>
                      <a:pt x="17" y="598"/>
                      <a:pt x="17" y="599"/>
                    </a:cubicBezTo>
                    <a:cubicBezTo>
                      <a:pt x="17" y="600"/>
                      <a:pt x="17" y="601"/>
                      <a:pt x="17" y="602"/>
                    </a:cubicBezTo>
                    <a:cubicBezTo>
                      <a:pt x="17" y="602"/>
                      <a:pt x="16" y="603"/>
                      <a:pt x="17" y="603"/>
                    </a:cubicBezTo>
                    <a:cubicBezTo>
                      <a:pt x="17" y="604"/>
                      <a:pt x="17" y="604"/>
                      <a:pt x="16" y="604"/>
                    </a:cubicBezTo>
                    <a:cubicBezTo>
                      <a:pt x="15" y="605"/>
                      <a:pt x="15" y="607"/>
                      <a:pt x="15" y="607"/>
                    </a:cubicBezTo>
                    <a:cubicBezTo>
                      <a:pt x="15" y="608"/>
                      <a:pt x="15" y="608"/>
                      <a:pt x="15" y="608"/>
                    </a:cubicBezTo>
                    <a:cubicBezTo>
                      <a:pt x="14" y="609"/>
                      <a:pt x="14" y="609"/>
                      <a:pt x="13" y="609"/>
                    </a:cubicBezTo>
                    <a:cubicBezTo>
                      <a:pt x="13" y="609"/>
                      <a:pt x="12" y="610"/>
                      <a:pt x="11" y="611"/>
                    </a:cubicBezTo>
                    <a:cubicBezTo>
                      <a:pt x="11" y="611"/>
                      <a:pt x="11" y="612"/>
                      <a:pt x="11" y="612"/>
                    </a:cubicBezTo>
                    <a:cubicBezTo>
                      <a:pt x="10" y="613"/>
                      <a:pt x="10" y="613"/>
                      <a:pt x="10" y="613"/>
                    </a:cubicBezTo>
                    <a:cubicBezTo>
                      <a:pt x="9" y="613"/>
                      <a:pt x="8" y="614"/>
                      <a:pt x="8" y="614"/>
                    </a:cubicBezTo>
                    <a:cubicBezTo>
                      <a:pt x="8" y="615"/>
                      <a:pt x="7" y="615"/>
                      <a:pt x="7" y="615"/>
                    </a:cubicBezTo>
                    <a:cubicBezTo>
                      <a:pt x="7" y="616"/>
                      <a:pt x="6" y="616"/>
                      <a:pt x="5" y="617"/>
                    </a:cubicBezTo>
                    <a:cubicBezTo>
                      <a:pt x="5" y="618"/>
                      <a:pt x="5" y="618"/>
                      <a:pt x="4" y="618"/>
                    </a:cubicBezTo>
                    <a:cubicBezTo>
                      <a:pt x="4" y="618"/>
                      <a:pt x="3" y="619"/>
                      <a:pt x="3" y="620"/>
                    </a:cubicBezTo>
                    <a:cubicBezTo>
                      <a:pt x="2" y="621"/>
                      <a:pt x="1" y="622"/>
                      <a:pt x="1" y="623"/>
                    </a:cubicBezTo>
                    <a:cubicBezTo>
                      <a:pt x="0" y="623"/>
                      <a:pt x="1" y="623"/>
                      <a:pt x="1" y="623"/>
                    </a:cubicBezTo>
                    <a:cubicBezTo>
                      <a:pt x="1" y="624"/>
                      <a:pt x="1" y="624"/>
                      <a:pt x="1" y="625"/>
                    </a:cubicBezTo>
                    <a:cubicBezTo>
                      <a:pt x="2" y="625"/>
                      <a:pt x="2" y="625"/>
                      <a:pt x="2" y="625"/>
                    </a:cubicBezTo>
                    <a:cubicBezTo>
                      <a:pt x="2" y="626"/>
                      <a:pt x="2" y="627"/>
                      <a:pt x="2" y="627"/>
                    </a:cubicBezTo>
                    <a:cubicBezTo>
                      <a:pt x="3" y="627"/>
                      <a:pt x="3" y="628"/>
                      <a:pt x="3" y="628"/>
                    </a:cubicBezTo>
                    <a:cubicBezTo>
                      <a:pt x="3" y="629"/>
                      <a:pt x="5" y="629"/>
                      <a:pt x="6" y="629"/>
                    </a:cubicBezTo>
                    <a:cubicBezTo>
                      <a:pt x="8" y="630"/>
                      <a:pt x="10" y="630"/>
                      <a:pt x="12" y="630"/>
                    </a:cubicBezTo>
                    <a:cubicBezTo>
                      <a:pt x="14" y="630"/>
                      <a:pt x="17" y="630"/>
                      <a:pt x="19" y="629"/>
                    </a:cubicBezTo>
                    <a:cubicBezTo>
                      <a:pt x="21" y="629"/>
                      <a:pt x="25" y="628"/>
                      <a:pt x="27" y="627"/>
                    </a:cubicBezTo>
                    <a:cubicBezTo>
                      <a:pt x="29" y="626"/>
                      <a:pt x="31" y="626"/>
                      <a:pt x="33" y="625"/>
                    </a:cubicBezTo>
                    <a:cubicBezTo>
                      <a:pt x="35" y="625"/>
                      <a:pt x="37" y="624"/>
                      <a:pt x="38" y="623"/>
                    </a:cubicBezTo>
                    <a:cubicBezTo>
                      <a:pt x="39" y="622"/>
                      <a:pt x="38" y="619"/>
                      <a:pt x="38" y="618"/>
                    </a:cubicBezTo>
                    <a:cubicBezTo>
                      <a:pt x="38" y="616"/>
                      <a:pt x="39" y="615"/>
                      <a:pt x="39" y="614"/>
                    </a:cubicBezTo>
                    <a:cubicBezTo>
                      <a:pt x="39" y="614"/>
                      <a:pt x="39" y="613"/>
                      <a:pt x="39" y="613"/>
                    </a:cubicBezTo>
                    <a:cubicBezTo>
                      <a:pt x="39" y="612"/>
                      <a:pt x="40" y="610"/>
                      <a:pt x="41" y="609"/>
                    </a:cubicBezTo>
                    <a:cubicBezTo>
                      <a:pt x="41" y="609"/>
                      <a:pt x="41" y="609"/>
                      <a:pt x="42" y="609"/>
                    </a:cubicBezTo>
                    <a:cubicBezTo>
                      <a:pt x="42" y="609"/>
                      <a:pt x="47" y="610"/>
                      <a:pt x="47" y="610"/>
                    </a:cubicBezTo>
                    <a:cubicBezTo>
                      <a:pt x="48" y="610"/>
                      <a:pt x="47" y="610"/>
                      <a:pt x="47" y="611"/>
                    </a:cubicBezTo>
                    <a:cubicBezTo>
                      <a:pt x="47" y="612"/>
                      <a:pt x="47" y="613"/>
                      <a:pt x="47" y="613"/>
                    </a:cubicBezTo>
                    <a:cubicBezTo>
                      <a:pt x="47" y="613"/>
                      <a:pt x="47" y="614"/>
                      <a:pt x="47" y="615"/>
                    </a:cubicBezTo>
                    <a:cubicBezTo>
                      <a:pt x="47" y="615"/>
                      <a:pt x="47" y="615"/>
                      <a:pt x="49" y="616"/>
                    </a:cubicBezTo>
                    <a:cubicBezTo>
                      <a:pt x="50" y="616"/>
                      <a:pt x="54" y="617"/>
                      <a:pt x="55" y="617"/>
                    </a:cubicBezTo>
                    <a:cubicBezTo>
                      <a:pt x="56" y="617"/>
                      <a:pt x="58" y="616"/>
                      <a:pt x="58" y="616"/>
                    </a:cubicBezTo>
                    <a:cubicBezTo>
                      <a:pt x="59" y="616"/>
                      <a:pt x="58" y="615"/>
                      <a:pt x="58" y="615"/>
                    </a:cubicBezTo>
                    <a:cubicBezTo>
                      <a:pt x="58" y="614"/>
                      <a:pt x="58" y="613"/>
                      <a:pt x="58" y="613"/>
                    </a:cubicBezTo>
                    <a:cubicBezTo>
                      <a:pt x="58" y="612"/>
                      <a:pt x="58" y="612"/>
                      <a:pt x="58" y="613"/>
                    </a:cubicBezTo>
                    <a:cubicBezTo>
                      <a:pt x="59" y="613"/>
                      <a:pt x="61" y="613"/>
                      <a:pt x="63" y="613"/>
                    </a:cubicBezTo>
                    <a:cubicBezTo>
                      <a:pt x="64" y="614"/>
                      <a:pt x="70" y="615"/>
                      <a:pt x="72" y="615"/>
                    </a:cubicBezTo>
                    <a:cubicBezTo>
                      <a:pt x="74" y="615"/>
                      <a:pt x="76" y="615"/>
                      <a:pt x="77" y="616"/>
                    </a:cubicBezTo>
                    <a:cubicBezTo>
                      <a:pt x="78" y="616"/>
                      <a:pt x="78" y="616"/>
                      <a:pt x="78" y="616"/>
                    </a:cubicBezTo>
                    <a:cubicBezTo>
                      <a:pt x="78" y="616"/>
                      <a:pt x="80" y="616"/>
                      <a:pt x="81" y="616"/>
                    </a:cubicBezTo>
                    <a:cubicBezTo>
                      <a:pt x="82" y="616"/>
                      <a:pt x="82" y="617"/>
                      <a:pt x="82" y="617"/>
                    </a:cubicBezTo>
                    <a:cubicBezTo>
                      <a:pt x="83" y="617"/>
                      <a:pt x="83" y="617"/>
                      <a:pt x="84" y="617"/>
                    </a:cubicBezTo>
                    <a:cubicBezTo>
                      <a:pt x="84" y="617"/>
                      <a:pt x="85" y="616"/>
                      <a:pt x="85" y="615"/>
                    </a:cubicBezTo>
                    <a:cubicBezTo>
                      <a:pt x="86" y="614"/>
                      <a:pt x="86" y="614"/>
                      <a:pt x="86" y="613"/>
                    </a:cubicBezTo>
                    <a:cubicBezTo>
                      <a:pt x="86" y="611"/>
                      <a:pt x="86" y="609"/>
                      <a:pt x="86" y="609"/>
                    </a:cubicBezTo>
                    <a:cubicBezTo>
                      <a:pt x="86" y="608"/>
                      <a:pt x="86" y="607"/>
                      <a:pt x="86" y="606"/>
                    </a:cubicBezTo>
                    <a:cubicBezTo>
                      <a:pt x="86" y="605"/>
                      <a:pt x="86" y="604"/>
                      <a:pt x="86" y="603"/>
                    </a:cubicBezTo>
                    <a:cubicBezTo>
                      <a:pt x="86" y="602"/>
                      <a:pt x="88" y="589"/>
                      <a:pt x="88" y="586"/>
                    </a:cubicBezTo>
                    <a:cubicBezTo>
                      <a:pt x="89" y="580"/>
                      <a:pt x="90" y="572"/>
                      <a:pt x="91" y="570"/>
                    </a:cubicBezTo>
                    <a:cubicBezTo>
                      <a:pt x="91" y="568"/>
                      <a:pt x="93" y="555"/>
                      <a:pt x="93" y="552"/>
                    </a:cubicBezTo>
                    <a:cubicBezTo>
                      <a:pt x="93" y="550"/>
                      <a:pt x="95" y="536"/>
                      <a:pt x="95" y="533"/>
                    </a:cubicBezTo>
                    <a:cubicBezTo>
                      <a:pt x="96" y="531"/>
                      <a:pt x="96" y="523"/>
                      <a:pt x="96" y="521"/>
                    </a:cubicBezTo>
                    <a:cubicBezTo>
                      <a:pt x="97" y="519"/>
                      <a:pt x="97" y="508"/>
                      <a:pt x="98" y="506"/>
                    </a:cubicBezTo>
                    <a:cubicBezTo>
                      <a:pt x="98" y="504"/>
                      <a:pt x="98" y="495"/>
                      <a:pt x="98" y="494"/>
                    </a:cubicBezTo>
                    <a:cubicBezTo>
                      <a:pt x="98" y="492"/>
                      <a:pt x="99" y="483"/>
                      <a:pt x="99" y="482"/>
                    </a:cubicBezTo>
                    <a:cubicBezTo>
                      <a:pt x="99" y="480"/>
                      <a:pt x="99" y="474"/>
                      <a:pt x="99" y="473"/>
                    </a:cubicBezTo>
                    <a:cubicBezTo>
                      <a:pt x="99" y="472"/>
                      <a:pt x="100" y="467"/>
                      <a:pt x="100" y="464"/>
                    </a:cubicBezTo>
                    <a:cubicBezTo>
                      <a:pt x="100" y="462"/>
                      <a:pt x="100" y="461"/>
                      <a:pt x="100" y="460"/>
                    </a:cubicBezTo>
                    <a:cubicBezTo>
                      <a:pt x="100" y="459"/>
                      <a:pt x="101" y="455"/>
                      <a:pt x="101" y="454"/>
                    </a:cubicBezTo>
                    <a:cubicBezTo>
                      <a:pt x="101" y="454"/>
                      <a:pt x="101" y="453"/>
                      <a:pt x="101" y="452"/>
                    </a:cubicBezTo>
                    <a:cubicBezTo>
                      <a:pt x="101" y="452"/>
                      <a:pt x="101" y="450"/>
                      <a:pt x="102" y="449"/>
                    </a:cubicBezTo>
                    <a:cubicBezTo>
                      <a:pt x="102" y="447"/>
                      <a:pt x="102" y="444"/>
                      <a:pt x="102" y="442"/>
                    </a:cubicBezTo>
                    <a:cubicBezTo>
                      <a:pt x="102" y="441"/>
                      <a:pt x="103" y="435"/>
                      <a:pt x="103" y="434"/>
                    </a:cubicBezTo>
                    <a:cubicBezTo>
                      <a:pt x="104" y="432"/>
                      <a:pt x="104" y="431"/>
                      <a:pt x="104" y="430"/>
                    </a:cubicBezTo>
                    <a:cubicBezTo>
                      <a:pt x="104" y="429"/>
                      <a:pt x="104" y="429"/>
                      <a:pt x="104" y="427"/>
                    </a:cubicBezTo>
                    <a:cubicBezTo>
                      <a:pt x="104" y="426"/>
                      <a:pt x="104" y="426"/>
                      <a:pt x="104" y="425"/>
                    </a:cubicBezTo>
                    <a:cubicBezTo>
                      <a:pt x="105" y="424"/>
                      <a:pt x="106" y="421"/>
                      <a:pt x="106" y="419"/>
                    </a:cubicBezTo>
                    <a:cubicBezTo>
                      <a:pt x="107" y="417"/>
                      <a:pt x="108" y="413"/>
                      <a:pt x="108" y="412"/>
                    </a:cubicBezTo>
                    <a:cubicBezTo>
                      <a:pt x="108" y="410"/>
                      <a:pt x="109" y="406"/>
                      <a:pt x="109" y="405"/>
                    </a:cubicBezTo>
                    <a:cubicBezTo>
                      <a:pt x="109" y="405"/>
                      <a:pt x="109" y="405"/>
                      <a:pt x="110" y="404"/>
                    </a:cubicBezTo>
                    <a:cubicBezTo>
                      <a:pt x="110" y="403"/>
                      <a:pt x="111" y="400"/>
                      <a:pt x="112" y="399"/>
                    </a:cubicBezTo>
                    <a:cubicBezTo>
                      <a:pt x="112" y="397"/>
                      <a:pt x="113" y="395"/>
                      <a:pt x="113" y="394"/>
                    </a:cubicBezTo>
                    <a:cubicBezTo>
                      <a:pt x="113" y="393"/>
                      <a:pt x="114" y="391"/>
                      <a:pt x="114" y="388"/>
                    </a:cubicBezTo>
                    <a:cubicBezTo>
                      <a:pt x="115" y="386"/>
                      <a:pt x="119" y="378"/>
                      <a:pt x="120" y="376"/>
                    </a:cubicBezTo>
                    <a:cubicBezTo>
                      <a:pt x="120" y="375"/>
                      <a:pt x="124" y="368"/>
                      <a:pt x="127" y="358"/>
                    </a:cubicBezTo>
                    <a:cubicBezTo>
                      <a:pt x="128" y="354"/>
                      <a:pt x="131" y="346"/>
                      <a:pt x="132" y="342"/>
                    </a:cubicBezTo>
                    <a:cubicBezTo>
                      <a:pt x="133" y="339"/>
                      <a:pt x="134" y="336"/>
                      <a:pt x="135" y="335"/>
                    </a:cubicBezTo>
                    <a:cubicBezTo>
                      <a:pt x="135" y="334"/>
                      <a:pt x="137" y="332"/>
                      <a:pt x="137" y="331"/>
                    </a:cubicBezTo>
                    <a:cubicBezTo>
                      <a:pt x="138" y="330"/>
                      <a:pt x="138" y="330"/>
                      <a:pt x="138" y="330"/>
                    </a:cubicBezTo>
                    <a:cubicBezTo>
                      <a:pt x="138" y="330"/>
                      <a:pt x="140" y="330"/>
                      <a:pt x="140" y="330"/>
                    </a:cubicBezTo>
                    <a:cubicBezTo>
                      <a:pt x="141" y="330"/>
                      <a:pt x="141" y="330"/>
                      <a:pt x="141" y="331"/>
                    </a:cubicBezTo>
                    <a:cubicBezTo>
                      <a:pt x="142" y="331"/>
                      <a:pt x="142" y="332"/>
                      <a:pt x="142" y="334"/>
                    </a:cubicBezTo>
                    <a:cubicBezTo>
                      <a:pt x="142" y="335"/>
                      <a:pt x="142" y="336"/>
                      <a:pt x="142" y="340"/>
                    </a:cubicBezTo>
                    <a:cubicBezTo>
                      <a:pt x="142" y="343"/>
                      <a:pt x="143" y="345"/>
                      <a:pt x="143" y="348"/>
                    </a:cubicBezTo>
                    <a:cubicBezTo>
                      <a:pt x="144" y="351"/>
                      <a:pt x="145" y="355"/>
                      <a:pt x="145" y="356"/>
                    </a:cubicBezTo>
                    <a:cubicBezTo>
                      <a:pt x="146" y="359"/>
                      <a:pt x="147" y="365"/>
                      <a:pt x="148" y="369"/>
                    </a:cubicBezTo>
                    <a:cubicBezTo>
                      <a:pt x="148" y="373"/>
                      <a:pt x="148" y="381"/>
                      <a:pt x="149" y="384"/>
                    </a:cubicBezTo>
                    <a:cubicBezTo>
                      <a:pt x="149" y="387"/>
                      <a:pt x="149" y="396"/>
                      <a:pt x="149" y="398"/>
                    </a:cubicBezTo>
                    <a:cubicBezTo>
                      <a:pt x="149" y="400"/>
                      <a:pt x="150" y="402"/>
                      <a:pt x="150" y="404"/>
                    </a:cubicBezTo>
                    <a:cubicBezTo>
                      <a:pt x="150" y="406"/>
                      <a:pt x="150" y="409"/>
                      <a:pt x="150" y="410"/>
                    </a:cubicBezTo>
                    <a:cubicBezTo>
                      <a:pt x="150" y="412"/>
                      <a:pt x="150" y="419"/>
                      <a:pt x="150" y="420"/>
                    </a:cubicBezTo>
                    <a:cubicBezTo>
                      <a:pt x="150" y="421"/>
                      <a:pt x="150" y="425"/>
                      <a:pt x="150" y="426"/>
                    </a:cubicBezTo>
                    <a:cubicBezTo>
                      <a:pt x="151" y="428"/>
                      <a:pt x="151" y="428"/>
                      <a:pt x="151" y="431"/>
                    </a:cubicBezTo>
                    <a:cubicBezTo>
                      <a:pt x="151" y="433"/>
                      <a:pt x="151" y="434"/>
                      <a:pt x="151" y="436"/>
                    </a:cubicBezTo>
                    <a:cubicBezTo>
                      <a:pt x="151" y="438"/>
                      <a:pt x="151" y="439"/>
                      <a:pt x="151" y="440"/>
                    </a:cubicBezTo>
                    <a:cubicBezTo>
                      <a:pt x="151" y="441"/>
                      <a:pt x="151" y="443"/>
                      <a:pt x="151" y="445"/>
                    </a:cubicBezTo>
                    <a:cubicBezTo>
                      <a:pt x="151" y="447"/>
                      <a:pt x="151" y="450"/>
                      <a:pt x="151" y="454"/>
                    </a:cubicBezTo>
                    <a:cubicBezTo>
                      <a:pt x="151" y="458"/>
                      <a:pt x="151" y="462"/>
                      <a:pt x="151" y="465"/>
                    </a:cubicBezTo>
                    <a:cubicBezTo>
                      <a:pt x="151" y="467"/>
                      <a:pt x="152" y="478"/>
                      <a:pt x="152" y="484"/>
                    </a:cubicBezTo>
                    <a:cubicBezTo>
                      <a:pt x="152" y="490"/>
                      <a:pt x="152" y="497"/>
                      <a:pt x="152" y="501"/>
                    </a:cubicBezTo>
                    <a:cubicBezTo>
                      <a:pt x="152" y="504"/>
                      <a:pt x="152" y="514"/>
                      <a:pt x="152" y="517"/>
                    </a:cubicBezTo>
                    <a:cubicBezTo>
                      <a:pt x="152" y="519"/>
                      <a:pt x="152" y="527"/>
                      <a:pt x="152" y="529"/>
                    </a:cubicBezTo>
                    <a:cubicBezTo>
                      <a:pt x="152" y="532"/>
                      <a:pt x="152" y="533"/>
                      <a:pt x="151" y="536"/>
                    </a:cubicBezTo>
                    <a:cubicBezTo>
                      <a:pt x="151" y="540"/>
                      <a:pt x="151" y="546"/>
                      <a:pt x="150" y="550"/>
                    </a:cubicBezTo>
                    <a:cubicBezTo>
                      <a:pt x="150" y="554"/>
                      <a:pt x="149" y="565"/>
                      <a:pt x="149" y="568"/>
                    </a:cubicBezTo>
                    <a:cubicBezTo>
                      <a:pt x="149" y="570"/>
                      <a:pt x="149" y="576"/>
                      <a:pt x="148" y="578"/>
                    </a:cubicBezTo>
                    <a:cubicBezTo>
                      <a:pt x="148" y="580"/>
                      <a:pt x="148" y="581"/>
                      <a:pt x="149" y="583"/>
                    </a:cubicBezTo>
                    <a:cubicBezTo>
                      <a:pt x="149" y="586"/>
                      <a:pt x="152" y="594"/>
                      <a:pt x="152" y="594"/>
                    </a:cubicBezTo>
                    <a:cubicBezTo>
                      <a:pt x="153" y="595"/>
                      <a:pt x="153" y="596"/>
                      <a:pt x="153" y="598"/>
                    </a:cubicBezTo>
                    <a:cubicBezTo>
                      <a:pt x="153" y="600"/>
                      <a:pt x="153" y="602"/>
                      <a:pt x="153" y="604"/>
                    </a:cubicBezTo>
                    <a:cubicBezTo>
                      <a:pt x="153" y="605"/>
                      <a:pt x="154" y="609"/>
                      <a:pt x="154" y="609"/>
                    </a:cubicBezTo>
                    <a:cubicBezTo>
                      <a:pt x="154" y="609"/>
                      <a:pt x="154" y="609"/>
                      <a:pt x="155" y="610"/>
                    </a:cubicBezTo>
                    <a:cubicBezTo>
                      <a:pt x="157" y="611"/>
                      <a:pt x="157" y="611"/>
                      <a:pt x="158" y="612"/>
                    </a:cubicBezTo>
                    <a:cubicBezTo>
                      <a:pt x="159" y="612"/>
                      <a:pt x="159" y="612"/>
                      <a:pt x="160" y="612"/>
                    </a:cubicBezTo>
                    <a:cubicBezTo>
                      <a:pt x="162" y="612"/>
                      <a:pt x="162" y="612"/>
                      <a:pt x="163" y="612"/>
                    </a:cubicBezTo>
                    <a:cubicBezTo>
                      <a:pt x="163" y="611"/>
                      <a:pt x="163" y="612"/>
                      <a:pt x="163" y="614"/>
                    </a:cubicBezTo>
                    <a:cubicBezTo>
                      <a:pt x="163" y="616"/>
                      <a:pt x="164" y="617"/>
                      <a:pt x="164" y="618"/>
                    </a:cubicBezTo>
                    <a:cubicBezTo>
                      <a:pt x="164" y="618"/>
                      <a:pt x="165" y="619"/>
                      <a:pt x="164" y="620"/>
                    </a:cubicBezTo>
                    <a:cubicBezTo>
                      <a:pt x="164" y="620"/>
                      <a:pt x="164" y="621"/>
                      <a:pt x="165" y="622"/>
                    </a:cubicBezTo>
                    <a:cubicBezTo>
                      <a:pt x="166" y="622"/>
                      <a:pt x="167" y="623"/>
                      <a:pt x="167" y="624"/>
                    </a:cubicBezTo>
                    <a:cubicBezTo>
                      <a:pt x="168" y="624"/>
                      <a:pt x="170" y="625"/>
                      <a:pt x="172" y="626"/>
                    </a:cubicBezTo>
                    <a:cubicBezTo>
                      <a:pt x="175" y="626"/>
                      <a:pt x="178" y="626"/>
                      <a:pt x="181" y="626"/>
                    </a:cubicBezTo>
                    <a:cubicBezTo>
                      <a:pt x="183" y="626"/>
                      <a:pt x="187" y="626"/>
                      <a:pt x="189" y="626"/>
                    </a:cubicBezTo>
                    <a:cubicBezTo>
                      <a:pt x="190" y="626"/>
                      <a:pt x="194" y="625"/>
                      <a:pt x="195" y="624"/>
                    </a:cubicBezTo>
                    <a:cubicBezTo>
                      <a:pt x="196" y="623"/>
                      <a:pt x="197" y="620"/>
                      <a:pt x="198" y="619"/>
                    </a:cubicBezTo>
                    <a:cubicBezTo>
                      <a:pt x="198" y="618"/>
                      <a:pt x="198" y="617"/>
                      <a:pt x="198" y="616"/>
                    </a:cubicBezTo>
                    <a:cubicBezTo>
                      <a:pt x="198" y="615"/>
                      <a:pt x="197" y="613"/>
                      <a:pt x="197" y="613"/>
                    </a:cubicBezTo>
                    <a:cubicBezTo>
                      <a:pt x="196" y="612"/>
                      <a:pt x="196" y="612"/>
                      <a:pt x="196" y="611"/>
                    </a:cubicBezTo>
                    <a:cubicBezTo>
                      <a:pt x="196" y="610"/>
                      <a:pt x="196" y="610"/>
                      <a:pt x="197" y="610"/>
                    </a:cubicBezTo>
                    <a:cubicBezTo>
                      <a:pt x="198" y="610"/>
                      <a:pt x="202" y="610"/>
                      <a:pt x="203" y="611"/>
                    </a:cubicBezTo>
                    <a:cubicBezTo>
                      <a:pt x="205" y="611"/>
                      <a:pt x="205" y="611"/>
                      <a:pt x="206" y="610"/>
                    </a:cubicBezTo>
                    <a:cubicBezTo>
                      <a:pt x="207" y="610"/>
                      <a:pt x="208" y="610"/>
                      <a:pt x="209" y="610"/>
                    </a:cubicBezTo>
                    <a:cubicBezTo>
                      <a:pt x="209" y="610"/>
                      <a:pt x="210" y="610"/>
                      <a:pt x="210" y="610"/>
                    </a:cubicBezTo>
                    <a:cubicBezTo>
                      <a:pt x="211" y="610"/>
                      <a:pt x="211" y="609"/>
                      <a:pt x="211" y="608"/>
                    </a:cubicBezTo>
                    <a:cubicBezTo>
                      <a:pt x="212" y="608"/>
                      <a:pt x="212" y="606"/>
                      <a:pt x="212" y="605"/>
                    </a:cubicBezTo>
                    <a:cubicBezTo>
                      <a:pt x="212" y="604"/>
                      <a:pt x="212" y="602"/>
                      <a:pt x="212" y="602"/>
                    </a:cubicBezTo>
                    <a:cubicBezTo>
                      <a:pt x="212" y="601"/>
                      <a:pt x="212" y="600"/>
                      <a:pt x="212" y="598"/>
                    </a:cubicBezTo>
                    <a:cubicBezTo>
                      <a:pt x="212" y="596"/>
                      <a:pt x="212" y="594"/>
                      <a:pt x="212" y="593"/>
                    </a:cubicBezTo>
                    <a:cubicBezTo>
                      <a:pt x="212" y="592"/>
                      <a:pt x="212" y="591"/>
                      <a:pt x="212" y="589"/>
                    </a:cubicBezTo>
                    <a:cubicBezTo>
                      <a:pt x="212" y="588"/>
                      <a:pt x="212" y="585"/>
                      <a:pt x="212" y="583"/>
                    </a:cubicBezTo>
                    <a:cubicBezTo>
                      <a:pt x="212" y="580"/>
                      <a:pt x="212" y="575"/>
                      <a:pt x="213" y="572"/>
                    </a:cubicBezTo>
                    <a:cubicBezTo>
                      <a:pt x="213" y="570"/>
                      <a:pt x="213" y="569"/>
                      <a:pt x="213" y="567"/>
                    </a:cubicBezTo>
                    <a:cubicBezTo>
                      <a:pt x="212" y="566"/>
                      <a:pt x="212" y="554"/>
                      <a:pt x="211" y="553"/>
                    </a:cubicBezTo>
                    <a:cubicBezTo>
                      <a:pt x="211" y="551"/>
                      <a:pt x="210" y="542"/>
                      <a:pt x="210" y="540"/>
                    </a:cubicBezTo>
                    <a:cubicBezTo>
                      <a:pt x="210" y="539"/>
                      <a:pt x="210" y="530"/>
                      <a:pt x="209" y="528"/>
                    </a:cubicBezTo>
                    <a:cubicBezTo>
                      <a:pt x="209" y="526"/>
                      <a:pt x="209" y="521"/>
                      <a:pt x="209" y="519"/>
                    </a:cubicBezTo>
                    <a:cubicBezTo>
                      <a:pt x="209" y="518"/>
                      <a:pt x="209" y="518"/>
                      <a:pt x="209" y="517"/>
                    </a:cubicBezTo>
                    <a:cubicBezTo>
                      <a:pt x="209" y="515"/>
                      <a:pt x="208" y="514"/>
                      <a:pt x="208" y="511"/>
                    </a:cubicBezTo>
                    <a:cubicBezTo>
                      <a:pt x="208" y="509"/>
                      <a:pt x="207" y="503"/>
                      <a:pt x="207" y="500"/>
                    </a:cubicBezTo>
                    <a:cubicBezTo>
                      <a:pt x="206" y="497"/>
                      <a:pt x="205" y="485"/>
                      <a:pt x="205" y="483"/>
                    </a:cubicBezTo>
                    <a:cubicBezTo>
                      <a:pt x="205" y="480"/>
                      <a:pt x="204" y="474"/>
                      <a:pt x="204" y="472"/>
                    </a:cubicBezTo>
                    <a:cubicBezTo>
                      <a:pt x="204" y="471"/>
                      <a:pt x="204" y="468"/>
                      <a:pt x="204" y="466"/>
                    </a:cubicBezTo>
                    <a:cubicBezTo>
                      <a:pt x="204" y="465"/>
                      <a:pt x="203" y="463"/>
                      <a:pt x="203" y="462"/>
                    </a:cubicBezTo>
                    <a:cubicBezTo>
                      <a:pt x="203" y="460"/>
                      <a:pt x="203" y="457"/>
                      <a:pt x="203" y="456"/>
                    </a:cubicBezTo>
                    <a:cubicBezTo>
                      <a:pt x="203" y="454"/>
                      <a:pt x="202" y="452"/>
                      <a:pt x="202" y="451"/>
                    </a:cubicBezTo>
                    <a:cubicBezTo>
                      <a:pt x="202" y="451"/>
                      <a:pt x="202" y="449"/>
                      <a:pt x="202" y="447"/>
                    </a:cubicBezTo>
                    <a:cubicBezTo>
                      <a:pt x="202" y="446"/>
                      <a:pt x="202" y="445"/>
                      <a:pt x="202" y="443"/>
                    </a:cubicBezTo>
                    <a:cubicBezTo>
                      <a:pt x="202" y="441"/>
                      <a:pt x="201" y="436"/>
                      <a:pt x="201" y="435"/>
                    </a:cubicBezTo>
                    <a:cubicBezTo>
                      <a:pt x="201" y="434"/>
                      <a:pt x="201" y="431"/>
                      <a:pt x="201" y="429"/>
                    </a:cubicBezTo>
                    <a:cubicBezTo>
                      <a:pt x="201" y="428"/>
                      <a:pt x="201" y="419"/>
                      <a:pt x="201" y="416"/>
                    </a:cubicBezTo>
                    <a:cubicBezTo>
                      <a:pt x="201" y="414"/>
                      <a:pt x="201" y="408"/>
                      <a:pt x="201" y="406"/>
                    </a:cubicBezTo>
                    <a:cubicBezTo>
                      <a:pt x="201" y="405"/>
                      <a:pt x="201" y="401"/>
                      <a:pt x="201" y="399"/>
                    </a:cubicBezTo>
                    <a:cubicBezTo>
                      <a:pt x="202" y="397"/>
                      <a:pt x="202" y="393"/>
                      <a:pt x="202" y="389"/>
                    </a:cubicBezTo>
                    <a:cubicBezTo>
                      <a:pt x="202" y="386"/>
                      <a:pt x="202" y="376"/>
                      <a:pt x="202" y="371"/>
                    </a:cubicBezTo>
                    <a:cubicBezTo>
                      <a:pt x="202" y="366"/>
                      <a:pt x="203" y="362"/>
                      <a:pt x="203" y="356"/>
                    </a:cubicBezTo>
                    <a:cubicBezTo>
                      <a:pt x="204" y="350"/>
                      <a:pt x="205" y="348"/>
                      <a:pt x="205" y="345"/>
                    </a:cubicBezTo>
                    <a:cubicBezTo>
                      <a:pt x="206" y="342"/>
                      <a:pt x="207" y="335"/>
                      <a:pt x="208" y="330"/>
                    </a:cubicBezTo>
                    <a:cubicBezTo>
                      <a:pt x="209" y="325"/>
                      <a:pt x="210" y="318"/>
                      <a:pt x="210" y="317"/>
                    </a:cubicBezTo>
                    <a:cubicBezTo>
                      <a:pt x="210" y="315"/>
                      <a:pt x="210" y="313"/>
                      <a:pt x="210" y="312"/>
                    </a:cubicBezTo>
                    <a:cubicBezTo>
                      <a:pt x="211" y="311"/>
                      <a:pt x="211" y="310"/>
                      <a:pt x="210" y="309"/>
                    </a:cubicBezTo>
                    <a:cubicBezTo>
                      <a:pt x="210" y="307"/>
                      <a:pt x="210" y="306"/>
                      <a:pt x="210" y="305"/>
                    </a:cubicBezTo>
                    <a:cubicBezTo>
                      <a:pt x="210" y="304"/>
                      <a:pt x="210" y="304"/>
                      <a:pt x="210" y="304"/>
                    </a:cubicBezTo>
                    <a:cubicBezTo>
                      <a:pt x="211" y="304"/>
                      <a:pt x="211" y="303"/>
                      <a:pt x="211" y="301"/>
                    </a:cubicBezTo>
                    <a:cubicBezTo>
                      <a:pt x="211" y="300"/>
                      <a:pt x="211" y="298"/>
                      <a:pt x="210" y="297"/>
                    </a:cubicBezTo>
                    <a:cubicBezTo>
                      <a:pt x="210" y="296"/>
                      <a:pt x="209" y="293"/>
                      <a:pt x="209" y="292"/>
                    </a:cubicBezTo>
                    <a:cubicBezTo>
                      <a:pt x="209" y="292"/>
                      <a:pt x="208" y="290"/>
                      <a:pt x="208" y="288"/>
                    </a:cubicBezTo>
                    <a:cubicBezTo>
                      <a:pt x="208" y="286"/>
                      <a:pt x="208" y="282"/>
                      <a:pt x="207" y="279"/>
                    </a:cubicBezTo>
                    <a:cubicBezTo>
                      <a:pt x="207" y="276"/>
                      <a:pt x="206" y="275"/>
                      <a:pt x="206" y="274"/>
                    </a:cubicBezTo>
                    <a:cubicBezTo>
                      <a:pt x="206" y="273"/>
                      <a:pt x="205" y="270"/>
                      <a:pt x="205" y="269"/>
                    </a:cubicBezTo>
                    <a:cubicBezTo>
                      <a:pt x="205" y="268"/>
                      <a:pt x="204" y="265"/>
                      <a:pt x="203" y="263"/>
                    </a:cubicBezTo>
                    <a:cubicBezTo>
                      <a:pt x="202" y="261"/>
                      <a:pt x="201" y="259"/>
                      <a:pt x="201" y="258"/>
                    </a:cubicBezTo>
                    <a:cubicBezTo>
                      <a:pt x="201" y="257"/>
                      <a:pt x="201" y="254"/>
                      <a:pt x="200" y="253"/>
                    </a:cubicBezTo>
                    <a:cubicBezTo>
                      <a:pt x="200" y="251"/>
                      <a:pt x="200" y="250"/>
                      <a:pt x="200" y="249"/>
                    </a:cubicBezTo>
                    <a:cubicBezTo>
                      <a:pt x="200" y="247"/>
                      <a:pt x="200" y="246"/>
                      <a:pt x="199" y="245"/>
                    </a:cubicBezTo>
                    <a:cubicBezTo>
                      <a:pt x="199" y="244"/>
                      <a:pt x="197" y="242"/>
                      <a:pt x="196" y="241"/>
                    </a:cubicBezTo>
                    <a:cubicBezTo>
                      <a:pt x="196" y="240"/>
                      <a:pt x="194" y="238"/>
                      <a:pt x="193" y="238"/>
                    </a:cubicBezTo>
                    <a:cubicBezTo>
                      <a:pt x="193" y="237"/>
                      <a:pt x="190" y="231"/>
                      <a:pt x="190" y="231"/>
                    </a:cubicBezTo>
                    <a:cubicBezTo>
                      <a:pt x="190" y="230"/>
                      <a:pt x="189" y="230"/>
                      <a:pt x="189" y="229"/>
                    </a:cubicBezTo>
                    <a:cubicBezTo>
                      <a:pt x="188" y="228"/>
                      <a:pt x="186" y="226"/>
                      <a:pt x="185" y="225"/>
                    </a:cubicBezTo>
                    <a:cubicBezTo>
                      <a:pt x="185" y="224"/>
                      <a:pt x="184" y="223"/>
                      <a:pt x="184" y="223"/>
                    </a:cubicBezTo>
                    <a:cubicBezTo>
                      <a:pt x="184" y="222"/>
                      <a:pt x="183" y="219"/>
                      <a:pt x="182" y="219"/>
                    </a:cubicBezTo>
                    <a:cubicBezTo>
                      <a:pt x="182" y="218"/>
                      <a:pt x="182" y="217"/>
                      <a:pt x="183" y="216"/>
                    </a:cubicBezTo>
                    <a:cubicBezTo>
                      <a:pt x="184" y="214"/>
                      <a:pt x="185" y="212"/>
                      <a:pt x="186" y="211"/>
                    </a:cubicBezTo>
                    <a:cubicBezTo>
                      <a:pt x="186" y="210"/>
                      <a:pt x="186" y="210"/>
                      <a:pt x="187" y="211"/>
                    </a:cubicBezTo>
                    <a:cubicBezTo>
                      <a:pt x="188" y="212"/>
                      <a:pt x="191" y="212"/>
                      <a:pt x="192" y="212"/>
                    </a:cubicBezTo>
                    <a:cubicBezTo>
                      <a:pt x="193" y="211"/>
                      <a:pt x="198" y="209"/>
                      <a:pt x="200" y="208"/>
                    </a:cubicBezTo>
                    <a:cubicBezTo>
                      <a:pt x="204" y="205"/>
                      <a:pt x="206" y="202"/>
                      <a:pt x="207" y="200"/>
                    </a:cubicBezTo>
                    <a:cubicBezTo>
                      <a:pt x="211" y="193"/>
                      <a:pt x="212" y="186"/>
                      <a:pt x="213" y="182"/>
                    </a:cubicBezTo>
                    <a:cubicBezTo>
                      <a:pt x="214" y="178"/>
                      <a:pt x="214" y="174"/>
                      <a:pt x="214" y="172"/>
                    </a:cubicBezTo>
                    <a:cubicBezTo>
                      <a:pt x="214" y="170"/>
                      <a:pt x="213" y="164"/>
                      <a:pt x="213" y="163"/>
                    </a:cubicBezTo>
                    <a:cubicBezTo>
                      <a:pt x="213" y="162"/>
                      <a:pt x="213" y="161"/>
                      <a:pt x="213" y="161"/>
                    </a:cubicBezTo>
                    <a:close/>
                  </a:path>
                </a:pathLst>
              </a:custGeom>
              <a:solidFill>
                <a:schemeClr val="accent6"/>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p:nvSpPr>
            <p:spPr bwMode="auto">
              <a:xfrm flipH="1">
                <a:off x="7807391" y="1668971"/>
                <a:ext cx="283349" cy="913817"/>
              </a:xfrm>
              <a:custGeom>
                <a:avLst/>
                <a:gdLst>
                  <a:gd name="T0" fmla="*/ 90 w 93"/>
                  <a:gd name="T1" fmla="*/ 249 h 300"/>
                  <a:gd name="T2" fmla="*/ 88 w 93"/>
                  <a:gd name="T3" fmla="*/ 228 h 300"/>
                  <a:gd name="T4" fmla="*/ 84 w 93"/>
                  <a:gd name="T5" fmla="*/ 206 h 300"/>
                  <a:gd name="T6" fmla="*/ 81 w 93"/>
                  <a:gd name="T7" fmla="*/ 171 h 300"/>
                  <a:gd name="T8" fmla="*/ 80 w 93"/>
                  <a:gd name="T9" fmla="*/ 152 h 300"/>
                  <a:gd name="T10" fmla="*/ 78 w 93"/>
                  <a:gd name="T11" fmla="*/ 136 h 300"/>
                  <a:gd name="T12" fmla="*/ 75 w 93"/>
                  <a:gd name="T13" fmla="*/ 127 h 300"/>
                  <a:gd name="T14" fmla="*/ 74 w 93"/>
                  <a:gd name="T15" fmla="*/ 119 h 300"/>
                  <a:gd name="T16" fmla="*/ 77 w 93"/>
                  <a:gd name="T17" fmla="*/ 120 h 300"/>
                  <a:gd name="T18" fmla="*/ 77 w 93"/>
                  <a:gd name="T19" fmla="*/ 112 h 300"/>
                  <a:gd name="T20" fmla="*/ 78 w 93"/>
                  <a:gd name="T21" fmla="*/ 88 h 300"/>
                  <a:gd name="T22" fmla="*/ 83 w 93"/>
                  <a:gd name="T23" fmla="*/ 74 h 300"/>
                  <a:gd name="T24" fmla="*/ 81 w 93"/>
                  <a:gd name="T25" fmla="*/ 60 h 300"/>
                  <a:gd name="T26" fmla="*/ 77 w 93"/>
                  <a:gd name="T27" fmla="*/ 46 h 300"/>
                  <a:gd name="T28" fmla="*/ 66 w 93"/>
                  <a:gd name="T29" fmla="*/ 42 h 300"/>
                  <a:gd name="T30" fmla="*/ 59 w 93"/>
                  <a:gd name="T31" fmla="*/ 38 h 300"/>
                  <a:gd name="T32" fmla="*/ 59 w 93"/>
                  <a:gd name="T33" fmla="*/ 27 h 300"/>
                  <a:gd name="T34" fmla="*/ 62 w 93"/>
                  <a:gd name="T35" fmla="*/ 17 h 300"/>
                  <a:gd name="T36" fmla="*/ 38 w 93"/>
                  <a:gd name="T37" fmla="*/ 4 h 300"/>
                  <a:gd name="T38" fmla="*/ 34 w 93"/>
                  <a:gd name="T39" fmla="*/ 28 h 300"/>
                  <a:gd name="T40" fmla="*/ 38 w 93"/>
                  <a:gd name="T41" fmla="*/ 42 h 300"/>
                  <a:gd name="T42" fmla="*/ 28 w 93"/>
                  <a:gd name="T43" fmla="*/ 47 h 300"/>
                  <a:gd name="T44" fmla="*/ 19 w 93"/>
                  <a:gd name="T45" fmla="*/ 49 h 300"/>
                  <a:gd name="T46" fmla="*/ 12 w 93"/>
                  <a:gd name="T47" fmla="*/ 57 h 300"/>
                  <a:gd name="T48" fmla="*/ 5 w 93"/>
                  <a:gd name="T49" fmla="*/ 73 h 300"/>
                  <a:gd name="T50" fmla="*/ 2 w 93"/>
                  <a:gd name="T51" fmla="*/ 98 h 300"/>
                  <a:gd name="T52" fmla="*/ 16 w 93"/>
                  <a:gd name="T53" fmla="*/ 101 h 300"/>
                  <a:gd name="T54" fmla="*/ 19 w 93"/>
                  <a:gd name="T55" fmla="*/ 117 h 300"/>
                  <a:gd name="T56" fmla="*/ 23 w 93"/>
                  <a:gd name="T57" fmla="*/ 124 h 300"/>
                  <a:gd name="T58" fmla="*/ 22 w 93"/>
                  <a:gd name="T59" fmla="*/ 133 h 300"/>
                  <a:gd name="T60" fmla="*/ 19 w 93"/>
                  <a:gd name="T61" fmla="*/ 143 h 300"/>
                  <a:gd name="T62" fmla="*/ 18 w 93"/>
                  <a:gd name="T63" fmla="*/ 154 h 300"/>
                  <a:gd name="T64" fmla="*/ 19 w 93"/>
                  <a:gd name="T65" fmla="*/ 164 h 300"/>
                  <a:gd name="T66" fmla="*/ 24 w 93"/>
                  <a:gd name="T67" fmla="*/ 195 h 300"/>
                  <a:gd name="T68" fmla="*/ 30 w 93"/>
                  <a:gd name="T69" fmla="*/ 239 h 300"/>
                  <a:gd name="T70" fmla="*/ 33 w 93"/>
                  <a:gd name="T71" fmla="*/ 256 h 300"/>
                  <a:gd name="T72" fmla="*/ 30 w 93"/>
                  <a:gd name="T73" fmla="*/ 270 h 300"/>
                  <a:gd name="T74" fmla="*/ 28 w 93"/>
                  <a:gd name="T75" fmla="*/ 278 h 300"/>
                  <a:gd name="T76" fmla="*/ 18 w 93"/>
                  <a:gd name="T77" fmla="*/ 283 h 300"/>
                  <a:gd name="T78" fmla="*/ 13 w 93"/>
                  <a:gd name="T79" fmla="*/ 290 h 300"/>
                  <a:gd name="T80" fmla="*/ 23 w 93"/>
                  <a:gd name="T81" fmla="*/ 292 h 300"/>
                  <a:gd name="T82" fmla="*/ 28 w 93"/>
                  <a:gd name="T83" fmla="*/ 292 h 300"/>
                  <a:gd name="T84" fmla="*/ 33 w 93"/>
                  <a:gd name="T85" fmla="*/ 291 h 300"/>
                  <a:gd name="T86" fmla="*/ 43 w 93"/>
                  <a:gd name="T87" fmla="*/ 288 h 300"/>
                  <a:gd name="T88" fmla="*/ 51 w 93"/>
                  <a:gd name="T89" fmla="*/ 289 h 300"/>
                  <a:gd name="T90" fmla="*/ 56 w 93"/>
                  <a:gd name="T91" fmla="*/ 288 h 300"/>
                  <a:gd name="T92" fmla="*/ 56 w 93"/>
                  <a:gd name="T93" fmla="*/ 280 h 300"/>
                  <a:gd name="T94" fmla="*/ 58 w 93"/>
                  <a:gd name="T95" fmla="*/ 273 h 300"/>
                  <a:gd name="T96" fmla="*/ 55 w 93"/>
                  <a:gd name="T97" fmla="*/ 257 h 300"/>
                  <a:gd name="T98" fmla="*/ 55 w 93"/>
                  <a:gd name="T99" fmla="*/ 238 h 300"/>
                  <a:gd name="T100" fmla="*/ 54 w 93"/>
                  <a:gd name="T101" fmla="*/ 218 h 300"/>
                  <a:gd name="T102" fmla="*/ 54 w 93"/>
                  <a:gd name="T103" fmla="*/ 196 h 300"/>
                  <a:gd name="T104" fmla="*/ 56 w 93"/>
                  <a:gd name="T105" fmla="*/ 198 h 300"/>
                  <a:gd name="T106" fmla="*/ 59 w 93"/>
                  <a:gd name="T107" fmla="*/ 215 h 300"/>
                  <a:gd name="T108" fmla="*/ 61 w 93"/>
                  <a:gd name="T109" fmla="*/ 230 h 300"/>
                  <a:gd name="T110" fmla="*/ 64 w 93"/>
                  <a:gd name="T111" fmla="*/ 257 h 300"/>
                  <a:gd name="T112" fmla="*/ 70 w 93"/>
                  <a:gd name="T113" fmla="*/ 271 h 300"/>
                  <a:gd name="T114" fmla="*/ 66 w 93"/>
                  <a:gd name="T115" fmla="*/ 282 h 300"/>
                  <a:gd name="T116" fmla="*/ 72 w 93"/>
                  <a:gd name="T117" fmla="*/ 290 h 300"/>
                  <a:gd name="T118" fmla="*/ 70 w 93"/>
                  <a:gd name="T119" fmla="*/ 299 h 300"/>
                  <a:gd name="T120" fmla="*/ 90 w 93"/>
                  <a:gd name="T121" fmla="*/ 297 h 300"/>
                  <a:gd name="T122" fmla="*/ 89 w 93"/>
                  <a:gd name="T123" fmla="*/ 288 h 300"/>
                  <a:gd name="T124" fmla="*/ 93 w 93"/>
                  <a:gd name="T125"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300">
                    <a:moveTo>
                      <a:pt x="93" y="276"/>
                    </a:moveTo>
                    <a:cubicBezTo>
                      <a:pt x="92" y="276"/>
                      <a:pt x="92" y="275"/>
                      <a:pt x="92" y="275"/>
                    </a:cubicBezTo>
                    <a:cubicBezTo>
                      <a:pt x="92" y="275"/>
                      <a:pt x="92" y="273"/>
                      <a:pt x="92" y="272"/>
                    </a:cubicBezTo>
                    <a:cubicBezTo>
                      <a:pt x="92" y="272"/>
                      <a:pt x="92" y="267"/>
                      <a:pt x="92" y="266"/>
                    </a:cubicBezTo>
                    <a:cubicBezTo>
                      <a:pt x="91" y="265"/>
                      <a:pt x="91" y="264"/>
                      <a:pt x="91" y="262"/>
                    </a:cubicBezTo>
                    <a:cubicBezTo>
                      <a:pt x="91" y="260"/>
                      <a:pt x="91" y="257"/>
                      <a:pt x="91" y="255"/>
                    </a:cubicBezTo>
                    <a:cubicBezTo>
                      <a:pt x="91" y="254"/>
                      <a:pt x="90" y="249"/>
                      <a:pt x="90" y="249"/>
                    </a:cubicBezTo>
                    <a:cubicBezTo>
                      <a:pt x="90" y="248"/>
                      <a:pt x="90" y="247"/>
                      <a:pt x="90" y="246"/>
                    </a:cubicBezTo>
                    <a:cubicBezTo>
                      <a:pt x="90" y="245"/>
                      <a:pt x="89" y="243"/>
                      <a:pt x="89" y="243"/>
                    </a:cubicBezTo>
                    <a:cubicBezTo>
                      <a:pt x="89" y="242"/>
                      <a:pt x="89" y="241"/>
                      <a:pt x="89" y="241"/>
                    </a:cubicBezTo>
                    <a:cubicBezTo>
                      <a:pt x="89" y="241"/>
                      <a:pt x="89" y="239"/>
                      <a:pt x="89" y="239"/>
                    </a:cubicBezTo>
                    <a:cubicBezTo>
                      <a:pt x="89" y="239"/>
                      <a:pt x="89" y="238"/>
                      <a:pt x="88" y="237"/>
                    </a:cubicBezTo>
                    <a:cubicBezTo>
                      <a:pt x="88" y="237"/>
                      <a:pt x="88" y="233"/>
                      <a:pt x="88" y="232"/>
                    </a:cubicBezTo>
                    <a:cubicBezTo>
                      <a:pt x="88" y="231"/>
                      <a:pt x="88" y="230"/>
                      <a:pt x="88" y="228"/>
                    </a:cubicBezTo>
                    <a:cubicBezTo>
                      <a:pt x="87" y="227"/>
                      <a:pt x="87" y="225"/>
                      <a:pt x="87" y="224"/>
                    </a:cubicBezTo>
                    <a:cubicBezTo>
                      <a:pt x="87" y="223"/>
                      <a:pt x="87" y="222"/>
                      <a:pt x="87" y="221"/>
                    </a:cubicBezTo>
                    <a:cubicBezTo>
                      <a:pt x="87" y="220"/>
                      <a:pt x="87" y="218"/>
                      <a:pt x="87" y="216"/>
                    </a:cubicBezTo>
                    <a:cubicBezTo>
                      <a:pt x="87" y="215"/>
                      <a:pt x="86" y="214"/>
                      <a:pt x="86" y="213"/>
                    </a:cubicBezTo>
                    <a:cubicBezTo>
                      <a:pt x="86" y="212"/>
                      <a:pt x="85" y="210"/>
                      <a:pt x="85" y="210"/>
                    </a:cubicBezTo>
                    <a:cubicBezTo>
                      <a:pt x="84" y="209"/>
                      <a:pt x="84" y="209"/>
                      <a:pt x="84" y="209"/>
                    </a:cubicBezTo>
                    <a:cubicBezTo>
                      <a:pt x="84" y="209"/>
                      <a:pt x="84" y="207"/>
                      <a:pt x="84" y="206"/>
                    </a:cubicBezTo>
                    <a:cubicBezTo>
                      <a:pt x="84" y="204"/>
                      <a:pt x="84" y="201"/>
                      <a:pt x="84" y="200"/>
                    </a:cubicBezTo>
                    <a:cubicBezTo>
                      <a:pt x="84" y="198"/>
                      <a:pt x="85" y="195"/>
                      <a:pt x="85" y="194"/>
                    </a:cubicBezTo>
                    <a:cubicBezTo>
                      <a:pt x="85" y="193"/>
                      <a:pt x="85" y="192"/>
                      <a:pt x="84" y="191"/>
                    </a:cubicBezTo>
                    <a:cubicBezTo>
                      <a:pt x="84" y="190"/>
                      <a:pt x="84" y="187"/>
                      <a:pt x="83" y="185"/>
                    </a:cubicBezTo>
                    <a:cubicBezTo>
                      <a:pt x="83" y="183"/>
                      <a:pt x="82" y="179"/>
                      <a:pt x="82" y="178"/>
                    </a:cubicBezTo>
                    <a:cubicBezTo>
                      <a:pt x="82" y="177"/>
                      <a:pt x="82" y="174"/>
                      <a:pt x="82" y="173"/>
                    </a:cubicBezTo>
                    <a:cubicBezTo>
                      <a:pt x="82" y="173"/>
                      <a:pt x="81" y="171"/>
                      <a:pt x="81" y="171"/>
                    </a:cubicBezTo>
                    <a:cubicBezTo>
                      <a:pt x="81" y="171"/>
                      <a:pt x="81" y="170"/>
                      <a:pt x="81" y="170"/>
                    </a:cubicBezTo>
                    <a:cubicBezTo>
                      <a:pt x="81" y="169"/>
                      <a:pt x="81" y="167"/>
                      <a:pt x="81" y="167"/>
                    </a:cubicBezTo>
                    <a:cubicBezTo>
                      <a:pt x="81" y="167"/>
                      <a:pt x="81" y="164"/>
                      <a:pt x="81" y="162"/>
                    </a:cubicBezTo>
                    <a:cubicBezTo>
                      <a:pt x="81" y="161"/>
                      <a:pt x="81" y="161"/>
                      <a:pt x="81" y="160"/>
                    </a:cubicBezTo>
                    <a:cubicBezTo>
                      <a:pt x="81" y="160"/>
                      <a:pt x="80" y="158"/>
                      <a:pt x="80" y="157"/>
                    </a:cubicBezTo>
                    <a:cubicBezTo>
                      <a:pt x="80" y="156"/>
                      <a:pt x="80" y="154"/>
                      <a:pt x="80" y="154"/>
                    </a:cubicBezTo>
                    <a:cubicBezTo>
                      <a:pt x="80" y="153"/>
                      <a:pt x="80" y="152"/>
                      <a:pt x="80" y="152"/>
                    </a:cubicBezTo>
                    <a:cubicBezTo>
                      <a:pt x="80" y="152"/>
                      <a:pt x="80" y="151"/>
                      <a:pt x="80" y="150"/>
                    </a:cubicBezTo>
                    <a:cubicBezTo>
                      <a:pt x="81" y="149"/>
                      <a:pt x="81" y="147"/>
                      <a:pt x="81" y="146"/>
                    </a:cubicBezTo>
                    <a:cubicBezTo>
                      <a:pt x="80" y="145"/>
                      <a:pt x="80" y="144"/>
                      <a:pt x="80" y="143"/>
                    </a:cubicBezTo>
                    <a:cubicBezTo>
                      <a:pt x="80" y="142"/>
                      <a:pt x="79" y="139"/>
                      <a:pt x="79" y="139"/>
                    </a:cubicBezTo>
                    <a:cubicBezTo>
                      <a:pt x="79" y="138"/>
                      <a:pt x="78" y="137"/>
                      <a:pt x="78" y="137"/>
                    </a:cubicBezTo>
                    <a:cubicBezTo>
                      <a:pt x="78" y="137"/>
                      <a:pt x="78" y="137"/>
                      <a:pt x="78" y="137"/>
                    </a:cubicBezTo>
                    <a:cubicBezTo>
                      <a:pt x="78" y="137"/>
                      <a:pt x="78" y="136"/>
                      <a:pt x="78" y="136"/>
                    </a:cubicBezTo>
                    <a:cubicBezTo>
                      <a:pt x="78" y="136"/>
                      <a:pt x="78" y="135"/>
                      <a:pt x="78" y="135"/>
                    </a:cubicBezTo>
                    <a:cubicBezTo>
                      <a:pt x="78" y="135"/>
                      <a:pt x="78" y="134"/>
                      <a:pt x="77" y="134"/>
                    </a:cubicBezTo>
                    <a:cubicBezTo>
                      <a:pt x="77" y="134"/>
                      <a:pt x="77" y="134"/>
                      <a:pt x="77" y="133"/>
                    </a:cubicBezTo>
                    <a:cubicBezTo>
                      <a:pt x="77" y="133"/>
                      <a:pt x="76" y="131"/>
                      <a:pt x="76" y="130"/>
                    </a:cubicBezTo>
                    <a:cubicBezTo>
                      <a:pt x="76" y="130"/>
                      <a:pt x="76" y="129"/>
                      <a:pt x="76" y="129"/>
                    </a:cubicBezTo>
                    <a:cubicBezTo>
                      <a:pt x="75" y="129"/>
                      <a:pt x="75" y="128"/>
                      <a:pt x="75" y="128"/>
                    </a:cubicBezTo>
                    <a:cubicBezTo>
                      <a:pt x="75" y="127"/>
                      <a:pt x="75" y="127"/>
                      <a:pt x="75" y="127"/>
                    </a:cubicBezTo>
                    <a:cubicBezTo>
                      <a:pt x="75" y="126"/>
                      <a:pt x="75" y="126"/>
                      <a:pt x="75" y="126"/>
                    </a:cubicBezTo>
                    <a:cubicBezTo>
                      <a:pt x="75" y="125"/>
                      <a:pt x="74" y="124"/>
                      <a:pt x="74" y="124"/>
                    </a:cubicBezTo>
                    <a:cubicBezTo>
                      <a:pt x="74" y="124"/>
                      <a:pt x="74" y="124"/>
                      <a:pt x="74" y="124"/>
                    </a:cubicBezTo>
                    <a:cubicBezTo>
                      <a:pt x="74" y="123"/>
                      <a:pt x="74" y="123"/>
                      <a:pt x="74" y="123"/>
                    </a:cubicBezTo>
                    <a:cubicBezTo>
                      <a:pt x="74" y="123"/>
                      <a:pt x="74" y="119"/>
                      <a:pt x="73" y="119"/>
                    </a:cubicBezTo>
                    <a:cubicBezTo>
                      <a:pt x="73" y="119"/>
                      <a:pt x="73" y="119"/>
                      <a:pt x="73" y="119"/>
                    </a:cubicBezTo>
                    <a:cubicBezTo>
                      <a:pt x="73" y="119"/>
                      <a:pt x="73" y="119"/>
                      <a:pt x="74" y="119"/>
                    </a:cubicBezTo>
                    <a:cubicBezTo>
                      <a:pt x="74" y="119"/>
                      <a:pt x="74" y="119"/>
                      <a:pt x="74" y="119"/>
                    </a:cubicBezTo>
                    <a:cubicBezTo>
                      <a:pt x="74" y="119"/>
                      <a:pt x="74" y="122"/>
                      <a:pt x="74" y="122"/>
                    </a:cubicBezTo>
                    <a:cubicBezTo>
                      <a:pt x="74" y="122"/>
                      <a:pt x="74" y="122"/>
                      <a:pt x="74" y="122"/>
                    </a:cubicBezTo>
                    <a:cubicBezTo>
                      <a:pt x="74" y="122"/>
                      <a:pt x="74" y="122"/>
                      <a:pt x="75" y="121"/>
                    </a:cubicBezTo>
                    <a:cubicBezTo>
                      <a:pt x="75" y="121"/>
                      <a:pt x="76" y="121"/>
                      <a:pt x="76" y="121"/>
                    </a:cubicBezTo>
                    <a:cubicBezTo>
                      <a:pt x="76" y="121"/>
                      <a:pt x="76" y="120"/>
                      <a:pt x="76" y="120"/>
                    </a:cubicBezTo>
                    <a:cubicBezTo>
                      <a:pt x="77" y="120"/>
                      <a:pt x="77" y="120"/>
                      <a:pt x="77" y="120"/>
                    </a:cubicBezTo>
                    <a:cubicBezTo>
                      <a:pt x="77" y="119"/>
                      <a:pt x="77" y="119"/>
                      <a:pt x="78" y="118"/>
                    </a:cubicBezTo>
                    <a:cubicBezTo>
                      <a:pt x="78" y="118"/>
                      <a:pt x="79" y="117"/>
                      <a:pt x="79" y="117"/>
                    </a:cubicBezTo>
                    <a:cubicBezTo>
                      <a:pt x="80" y="117"/>
                      <a:pt x="80" y="116"/>
                      <a:pt x="80" y="116"/>
                    </a:cubicBezTo>
                    <a:cubicBezTo>
                      <a:pt x="80" y="116"/>
                      <a:pt x="80" y="116"/>
                      <a:pt x="80" y="115"/>
                    </a:cubicBezTo>
                    <a:cubicBezTo>
                      <a:pt x="80" y="115"/>
                      <a:pt x="80" y="115"/>
                      <a:pt x="79" y="115"/>
                    </a:cubicBezTo>
                    <a:cubicBezTo>
                      <a:pt x="79" y="115"/>
                      <a:pt x="78" y="114"/>
                      <a:pt x="78" y="114"/>
                    </a:cubicBezTo>
                    <a:cubicBezTo>
                      <a:pt x="78" y="114"/>
                      <a:pt x="77" y="113"/>
                      <a:pt x="77" y="112"/>
                    </a:cubicBezTo>
                    <a:cubicBezTo>
                      <a:pt x="77" y="112"/>
                      <a:pt x="76" y="109"/>
                      <a:pt x="76" y="108"/>
                    </a:cubicBezTo>
                    <a:cubicBezTo>
                      <a:pt x="75" y="108"/>
                      <a:pt x="76" y="107"/>
                      <a:pt x="76" y="107"/>
                    </a:cubicBezTo>
                    <a:cubicBezTo>
                      <a:pt x="76" y="106"/>
                      <a:pt x="75" y="104"/>
                      <a:pt x="75" y="103"/>
                    </a:cubicBezTo>
                    <a:cubicBezTo>
                      <a:pt x="75" y="103"/>
                      <a:pt x="75" y="98"/>
                      <a:pt x="75" y="97"/>
                    </a:cubicBezTo>
                    <a:cubicBezTo>
                      <a:pt x="75" y="97"/>
                      <a:pt x="75" y="97"/>
                      <a:pt x="75" y="96"/>
                    </a:cubicBezTo>
                    <a:cubicBezTo>
                      <a:pt x="75" y="96"/>
                      <a:pt x="76" y="93"/>
                      <a:pt x="77" y="92"/>
                    </a:cubicBezTo>
                    <a:cubicBezTo>
                      <a:pt x="77" y="91"/>
                      <a:pt x="78" y="88"/>
                      <a:pt x="78" y="88"/>
                    </a:cubicBezTo>
                    <a:cubicBezTo>
                      <a:pt x="78" y="87"/>
                      <a:pt x="78" y="86"/>
                      <a:pt x="79" y="86"/>
                    </a:cubicBezTo>
                    <a:cubicBezTo>
                      <a:pt x="79" y="85"/>
                      <a:pt x="79" y="85"/>
                      <a:pt x="79" y="84"/>
                    </a:cubicBezTo>
                    <a:cubicBezTo>
                      <a:pt x="80" y="83"/>
                      <a:pt x="80" y="81"/>
                      <a:pt x="81" y="81"/>
                    </a:cubicBezTo>
                    <a:cubicBezTo>
                      <a:pt x="81" y="80"/>
                      <a:pt x="81" y="79"/>
                      <a:pt x="81" y="79"/>
                    </a:cubicBezTo>
                    <a:cubicBezTo>
                      <a:pt x="81" y="78"/>
                      <a:pt x="82" y="77"/>
                      <a:pt x="82" y="77"/>
                    </a:cubicBezTo>
                    <a:cubicBezTo>
                      <a:pt x="82" y="76"/>
                      <a:pt x="82" y="76"/>
                      <a:pt x="82" y="76"/>
                    </a:cubicBezTo>
                    <a:cubicBezTo>
                      <a:pt x="82" y="75"/>
                      <a:pt x="83" y="74"/>
                      <a:pt x="83" y="74"/>
                    </a:cubicBezTo>
                    <a:cubicBezTo>
                      <a:pt x="83" y="74"/>
                      <a:pt x="83" y="74"/>
                      <a:pt x="83" y="73"/>
                    </a:cubicBezTo>
                    <a:cubicBezTo>
                      <a:pt x="83" y="73"/>
                      <a:pt x="83" y="72"/>
                      <a:pt x="83" y="72"/>
                    </a:cubicBezTo>
                    <a:cubicBezTo>
                      <a:pt x="83" y="71"/>
                      <a:pt x="83" y="71"/>
                      <a:pt x="83" y="70"/>
                    </a:cubicBezTo>
                    <a:cubicBezTo>
                      <a:pt x="83" y="70"/>
                      <a:pt x="83" y="69"/>
                      <a:pt x="83" y="69"/>
                    </a:cubicBezTo>
                    <a:cubicBezTo>
                      <a:pt x="83" y="69"/>
                      <a:pt x="83" y="67"/>
                      <a:pt x="82" y="66"/>
                    </a:cubicBezTo>
                    <a:cubicBezTo>
                      <a:pt x="82" y="65"/>
                      <a:pt x="82" y="62"/>
                      <a:pt x="81" y="61"/>
                    </a:cubicBezTo>
                    <a:cubicBezTo>
                      <a:pt x="81" y="61"/>
                      <a:pt x="81" y="60"/>
                      <a:pt x="81" y="60"/>
                    </a:cubicBezTo>
                    <a:cubicBezTo>
                      <a:pt x="81" y="60"/>
                      <a:pt x="81" y="59"/>
                      <a:pt x="81" y="58"/>
                    </a:cubicBezTo>
                    <a:cubicBezTo>
                      <a:pt x="81" y="57"/>
                      <a:pt x="81" y="55"/>
                      <a:pt x="81" y="54"/>
                    </a:cubicBezTo>
                    <a:cubicBezTo>
                      <a:pt x="81" y="53"/>
                      <a:pt x="81" y="52"/>
                      <a:pt x="81" y="52"/>
                    </a:cubicBezTo>
                    <a:cubicBezTo>
                      <a:pt x="80" y="52"/>
                      <a:pt x="80" y="51"/>
                      <a:pt x="80" y="51"/>
                    </a:cubicBezTo>
                    <a:cubicBezTo>
                      <a:pt x="79" y="50"/>
                      <a:pt x="79" y="50"/>
                      <a:pt x="79" y="50"/>
                    </a:cubicBezTo>
                    <a:cubicBezTo>
                      <a:pt x="79" y="49"/>
                      <a:pt x="78" y="49"/>
                      <a:pt x="78" y="48"/>
                    </a:cubicBezTo>
                    <a:cubicBezTo>
                      <a:pt x="78" y="48"/>
                      <a:pt x="78" y="47"/>
                      <a:pt x="77" y="46"/>
                    </a:cubicBezTo>
                    <a:cubicBezTo>
                      <a:pt x="76" y="46"/>
                      <a:pt x="75" y="45"/>
                      <a:pt x="75" y="45"/>
                    </a:cubicBezTo>
                    <a:cubicBezTo>
                      <a:pt x="74" y="45"/>
                      <a:pt x="74" y="44"/>
                      <a:pt x="73" y="44"/>
                    </a:cubicBezTo>
                    <a:cubicBezTo>
                      <a:pt x="73" y="44"/>
                      <a:pt x="72" y="44"/>
                      <a:pt x="72" y="44"/>
                    </a:cubicBezTo>
                    <a:cubicBezTo>
                      <a:pt x="71" y="44"/>
                      <a:pt x="71" y="44"/>
                      <a:pt x="71" y="44"/>
                    </a:cubicBezTo>
                    <a:cubicBezTo>
                      <a:pt x="71" y="44"/>
                      <a:pt x="70" y="43"/>
                      <a:pt x="70" y="43"/>
                    </a:cubicBezTo>
                    <a:cubicBezTo>
                      <a:pt x="69" y="43"/>
                      <a:pt x="68" y="43"/>
                      <a:pt x="68" y="43"/>
                    </a:cubicBezTo>
                    <a:cubicBezTo>
                      <a:pt x="68" y="43"/>
                      <a:pt x="67" y="42"/>
                      <a:pt x="66" y="42"/>
                    </a:cubicBezTo>
                    <a:cubicBezTo>
                      <a:pt x="65" y="42"/>
                      <a:pt x="65" y="42"/>
                      <a:pt x="64" y="42"/>
                    </a:cubicBezTo>
                    <a:cubicBezTo>
                      <a:pt x="64" y="42"/>
                      <a:pt x="63" y="42"/>
                      <a:pt x="62" y="41"/>
                    </a:cubicBezTo>
                    <a:cubicBezTo>
                      <a:pt x="62" y="41"/>
                      <a:pt x="62" y="41"/>
                      <a:pt x="61" y="41"/>
                    </a:cubicBezTo>
                    <a:cubicBezTo>
                      <a:pt x="61" y="40"/>
                      <a:pt x="60" y="40"/>
                      <a:pt x="60" y="41"/>
                    </a:cubicBezTo>
                    <a:cubicBezTo>
                      <a:pt x="60" y="41"/>
                      <a:pt x="60" y="41"/>
                      <a:pt x="60" y="41"/>
                    </a:cubicBezTo>
                    <a:cubicBezTo>
                      <a:pt x="60" y="40"/>
                      <a:pt x="59" y="40"/>
                      <a:pt x="59" y="39"/>
                    </a:cubicBezTo>
                    <a:cubicBezTo>
                      <a:pt x="59" y="39"/>
                      <a:pt x="59" y="39"/>
                      <a:pt x="59" y="38"/>
                    </a:cubicBezTo>
                    <a:cubicBezTo>
                      <a:pt x="59" y="38"/>
                      <a:pt x="59" y="37"/>
                      <a:pt x="58" y="37"/>
                    </a:cubicBezTo>
                    <a:cubicBezTo>
                      <a:pt x="58" y="36"/>
                      <a:pt x="58" y="35"/>
                      <a:pt x="58" y="35"/>
                    </a:cubicBezTo>
                    <a:cubicBezTo>
                      <a:pt x="58" y="35"/>
                      <a:pt x="58" y="35"/>
                      <a:pt x="57" y="35"/>
                    </a:cubicBezTo>
                    <a:cubicBezTo>
                      <a:pt x="57" y="35"/>
                      <a:pt x="57" y="35"/>
                      <a:pt x="57" y="34"/>
                    </a:cubicBezTo>
                    <a:cubicBezTo>
                      <a:pt x="57" y="34"/>
                      <a:pt x="58" y="32"/>
                      <a:pt x="58" y="31"/>
                    </a:cubicBezTo>
                    <a:cubicBezTo>
                      <a:pt x="58" y="30"/>
                      <a:pt x="58" y="27"/>
                      <a:pt x="58" y="27"/>
                    </a:cubicBezTo>
                    <a:cubicBezTo>
                      <a:pt x="58" y="27"/>
                      <a:pt x="58" y="27"/>
                      <a:pt x="59" y="27"/>
                    </a:cubicBezTo>
                    <a:cubicBezTo>
                      <a:pt x="60" y="27"/>
                      <a:pt x="60" y="26"/>
                      <a:pt x="60" y="26"/>
                    </a:cubicBezTo>
                    <a:cubicBezTo>
                      <a:pt x="60" y="26"/>
                      <a:pt x="61" y="25"/>
                      <a:pt x="61" y="25"/>
                    </a:cubicBezTo>
                    <a:cubicBezTo>
                      <a:pt x="61" y="25"/>
                      <a:pt x="61" y="25"/>
                      <a:pt x="61" y="25"/>
                    </a:cubicBezTo>
                    <a:cubicBezTo>
                      <a:pt x="61" y="24"/>
                      <a:pt x="61" y="24"/>
                      <a:pt x="62" y="23"/>
                    </a:cubicBezTo>
                    <a:cubicBezTo>
                      <a:pt x="62" y="23"/>
                      <a:pt x="62" y="22"/>
                      <a:pt x="62" y="21"/>
                    </a:cubicBezTo>
                    <a:cubicBezTo>
                      <a:pt x="62" y="21"/>
                      <a:pt x="62" y="21"/>
                      <a:pt x="62" y="20"/>
                    </a:cubicBezTo>
                    <a:cubicBezTo>
                      <a:pt x="62" y="18"/>
                      <a:pt x="62" y="17"/>
                      <a:pt x="62" y="17"/>
                    </a:cubicBezTo>
                    <a:cubicBezTo>
                      <a:pt x="61" y="16"/>
                      <a:pt x="61" y="16"/>
                      <a:pt x="61" y="16"/>
                    </a:cubicBezTo>
                    <a:cubicBezTo>
                      <a:pt x="61" y="16"/>
                      <a:pt x="61" y="16"/>
                      <a:pt x="61" y="15"/>
                    </a:cubicBezTo>
                    <a:cubicBezTo>
                      <a:pt x="61" y="15"/>
                      <a:pt x="61" y="11"/>
                      <a:pt x="61" y="11"/>
                    </a:cubicBezTo>
                    <a:cubicBezTo>
                      <a:pt x="59" y="6"/>
                      <a:pt x="55" y="3"/>
                      <a:pt x="52" y="1"/>
                    </a:cubicBezTo>
                    <a:cubicBezTo>
                      <a:pt x="49" y="0"/>
                      <a:pt x="47" y="0"/>
                      <a:pt x="44" y="1"/>
                    </a:cubicBezTo>
                    <a:cubicBezTo>
                      <a:pt x="42" y="1"/>
                      <a:pt x="39" y="3"/>
                      <a:pt x="39" y="3"/>
                    </a:cubicBezTo>
                    <a:cubicBezTo>
                      <a:pt x="39" y="3"/>
                      <a:pt x="39" y="3"/>
                      <a:pt x="38" y="4"/>
                    </a:cubicBezTo>
                    <a:cubicBezTo>
                      <a:pt x="37" y="4"/>
                      <a:pt x="36" y="6"/>
                      <a:pt x="36" y="7"/>
                    </a:cubicBezTo>
                    <a:cubicBezTo>
                      <a:pt x="35" y="8"/>
                      <a:pt x="34" y="10"/>
                      <a:pt x="34" y="11"/>
                    </a:cubicBezTo>
                    <a:cubicBezTo>
                      <a:pt x="34" y="12"/>
                      <a:pt x="34" y="14"/>
                      <a:pt x="34" y="15"/>
                    </a:cubicBezTo>
                    <a:cubicBezTo>
                      <a:pt x="34" y="16"/>
                      <a:pt x="34" y="16"/>
                      <a:pt x="34" y="17"/>
                    </a:cubicBezTo>
                    <a:cubicBezTo>
                      <a:pt x="34" y="18"/>
                      <a:pt x="34" y="19"/>
                      <a:pt x="34" y="20"/>
                    </a:cubicBezTo>
                    <a:cubicBezTo>
                      <a:pt x="34" y="21"/>
                      <a:pt x="34" y="22"/>
                      <a:pt x="34" y="23"/>
                    </a:cubicBezTo>
                    <a:cubicBezTo>
                      <a:pt x="34" y="24"/>
                      <a:pt x="34" y="26"/>
                      <a:pt x="34" y="28"/>
                    </a:cubicBezTo>
                    <a:cubicBezTo>
                      <a:pt x="34" y="30"/>
                      <a:pt x="34" y="31"/>
                      <a:pt x="35" y="32"/>
                    </a:cubicBezTo>
                    <a:cubicBezTo>
                      <a:pt x="35" y="34"/>
                      <a:pt x="37" y="35"/>
                      <a:pt x="37" y="36"/>
                    </a:cubicBezTo>
                    <a:cubicBezTo>
                      <a:pt x="38" y="36"/>
                      <a:pt x="38" y="37"/>
                      <a:pt x="38" y="37"/>
                    </a:cubicBezTo>
                    <a:cubicBezTo>
                      <a:pt x="39" y="37"/>
                      <a:pt x="39" y="37"/>
                      <a:pt x="39" y="38"/>
                    </a:cubicBezTo>
                    <a:cubicBezTo>
                      <a:pt x="39" y="38"/>
                      <a:pt x="39" y="38"/>
                      <a:pt x="38" y="38"/>
                    </a:cubicBezTo>
                    <a:cubicBezTo>
                      <a:pt x="38" y="39"/>
                      <a:pt x="38" y="40"/>
                      <a:pt x="38" y="41"/>
                    </a:cubicBezTo>
                    <a:cubicBezTo>
                      <a:pt x="38" y="41"/>
                      <a:pt x="38" y="42"/>
                      <a:pt x="38" y="42"/>
                    </a:cubicBezTo>
                    <a:cubicBezTo>
                      <a:pt x="38" y="42"/>
                      <a:pt x="38" y="42"/>
                      <a:pt x="38" y="43"/>
                    </a:cubicBezTo>
                    <a:cubicBezTo>
                      <a:pt x="38" y="43"/>
                      <a:pt x="38" y="43"/>
                      <a:pt x="38" y="43"/>
                    </a:cubicBezTo>
                    <a:cubicBezTo>
                      <a:pt x="38" y="43"/>
                      <a:pt x="37" y="43"/>
                      <a:pt x="37" y="44"/>
                    </a:cubicBezTo>
                    <a:cubicBezTo>
                      <a:pt x="36" y="44"/>
                      <a:pt x="35" y="45"/>
                      <a:pt x="34" y="45"/>
                    </a:cubicBezTo>
                    <a:cubicBezTo>
                      <a:pt x="33" y="46"/>
                      <a:pt x="33" y="46"/>
                      <a:pt x="32" y="47"/>
                    </a:cubicBezTo>
                    <a:cubicBezTo>
                      <a:pt x="32" y="47"/>
                      <a:pt x="31" y="47"/>
                      <a:pt x="30" y="47"/>
                    </a:cubicBezTo>
                    <a:cubicBezTo>
                      <a:pt x="29" y="47"/>
                      <a:pt x="29" y="47"/>
                      <a:pt x="28" y="47"/>
                    </a:cubicBezTo>
                    <a:cubicBezTo>
                      <a:pt x="27" y="47"/>
                      <a:pt x="26" y="47"/>
                      <a:pt x="25" y="47"/>
                    </a:cubicBezTo>
                    <a:cubicBezTo>
                      <a:pt x="25" y="47"/>
                      <a:pt x="24" y="48"/>
                      <a:pt x="24" y="48"/>
                    </a:cubicBezTo>
                    <a:cubicBezTo>
                      <a:pt x="23" y="48"/>
                      <a:pt x="23" y="48"/>
                      <a:pt x="23" y="48"/>
                    </a:cubicBezTo>
                    <a:cubicBezTo>
                      <a:pt x="22" y="48"/>
                      <a:pt x="22" y="48"/>
                      <a:pt x="22" y="48"/>
                    </a:cubicBezTo>
                    <a:cubicBezTo>
                      <a:pt x="21" y="48"/>
                      <a:pt x="21" y="48"/>
                      <a:pt x="21" y="48"/>
                    </a:cubicBezTo>
                    <a:cubicBezTo>
                      <a:pt x="20" y="48"/>
                      <a:pt x="19" y="49"/>
                      <a:pt x="19" y="49"/>
                    </a:cubicBezTo>
                    <a:cubicBezTo>
                      <a:pt x="19" y="49"/>
                      <a:pt x="19" y="49"/>
                      <a:pt x="19" y="49"/>
                    </a:cubicBezTo>
                    <a:cubicBezTo>
                      <a:pt x="18" y="49"/>
                      <a:pt x="17" y="50"/>
                      <a:pt x="17" y="50"/>
                    </a:cubicBezTo>
                    <a:cubicBezTo>
                      <a:pt x="17" y="50"/>
                      <a:pt x="17" y="50"/>
                      <a:pt x="16" y="50"/>
                    </a:cubicBezTo>
                    <a:cubicBezTo>
                      <a:pt x="16" y="50"/>
                      <a:pt x="15" y="51"/>
                      <a:pt x="15" y="51"/>
                    </a:cubicBezTo>
                    <a:cubicBezTo>
                      <a:pt x="15" y="51"/>
                      <a:pt x="15" y="51"/>
                      <a:pt x="15" y="52"/>
                    </a:cubicBezTo>
                    <a:cubicBezTo>
                      <a:pt x="14" y="52"/>
                      <a:pt x="14" y="53"/>
                      <a:pt x="14" y="53"/>
                    </a:cubicBezTo>
                    <a:cubicBezTo>
                      <a:pt x="14" y="54"/>
                      <a:pt x="13" y="54"/>
                      <a:pt x="13" y="54"/>
                    </a:cubicBezTo>
                    <a:cubicBezTo>
                      <a:pt x="12" y="55"/>
                      <a:pt x="12" y="56"/>
                      <a:pt x="12" y="57"/>
                    </a:cubicBezTo>
                    <a:cubicBezTo>
                      <a:pt x="12" y="58"/>
                      <a:pt x="11" y="60"/>
                      <a:pt x="11" y="60"/>
                    </a:cubicBezTo>
                    <a:cubicBezTo>
                      <a:pt x="11" y="60"/>
                      <a:pt x="11" y="60"/>
                      <a:pt x="10" y="61"/>
                    </a:cubicBezTo>
                    <a:cubicBezTo>
                      <a:pt x="9" y="62"/>
                      <a:pt x="9" y="62"/>
                      <a:pt x="9" y="63"/>
                    </a:cubicBezTo>
                    <a:cubicBezTo>
                      <a:pt x="8" y="63"/>
                      <a:pt x="8" y="65"/>
                      <a:pt x="8" y="66"/>
                    </a:cubicBezTo>
                    <a:cubicBezTo>
                      <a:pt x="8" y="67"/>
                      <a:pt x="7" y="68"/>
                      <a:pt x="7" y="69"/>
                    </a:cubicBezTo>
                    <a:cubicBezTo>
                      <a:pt x="7" y="69"/>
                      <a:pt x="7" y="69"/>
                      <a:pt x="6" y="70"/>
                    </a:cubicBezTo>
                    <a:cubicBezTo>
                      <a:pt x="6" y="70"/>
                      <a:pt x="5" y="73"/>
                      <a:pt x="5" y="73"/>
                    </a:cubicBezTo>
                    <a:cubicBezTo>
                      <a:pt x="5" y="74"/>
                      <a:pt x="4" y="76"/>
                      <a:pt x="4" y="76"/>
                    </a:cubicBezTo>
                    <a:cubicBezTo>
                      <a:pt x="4" y="77"/>
                      <a:pt x="3" y="78"/>
                      <a:pt x="3" y="78"/>
                    </a:cubicBezTo>
                    <a:cubicBezTo>
                      <a:pt x="3" y="79"/>
                      <a:pt x="3" y="79"/>
                      <a:pt x="2" y="80"/>
                    </a:cubicBezTo>
                    <a:cubicBezTo>
                      <a:pt x="2" y="81"/>
                      <a:pt x="2" y="83"/>
                      <a:pt x="1" y="85"/>
                    </a:cubicBezTo>
                    <a:cubicBezTo>
                      <a:pt x="1" y="87"/>
                      <a:pt x="0" y="90"/>
                      <a:pt x="0" y="91"/>
                    </a:cubicBezTo>
                    <a:cubicBezTo>
                      <a:pt x="0" y="93"/>
                      <a:pt x="1" y="95"/>
                      <a:pt x="1" y="96"/>
                    </a:cubicBezTo>
                    <a:cubicBezTo>
                      <a:pt x="1" y="97"/>
                      <a:pt x="2" y="97"/>
                      <a:pt x="2" y="98"/>
                    </a:cubicBezTo>
                    <a:cubicBezTo>
                      <a:pt x="3" y="98"/>
                      <a:pt x="3" y="98"/>
                      <a:pt x="4" y="99"/>
                    </a:cubicBezTo>
                    <a:cubicBezTo>
                      <a:pt x="5" y="99"/>
                      <a:pt x="6" y="99"/>
                      <a:pt x="7" y="99"/>
                    </a:cubicBezTo>
                    <a:cubicBezTo>
                      <a:pt x="7" y="99"/>
                      <a:pt x="7" y="99"/>
                      <a:pt x="7" y="99"/>
                    </a:cubicBezTo>
                    <a:cubicBezTo>
                      <a:pt x="8" y="99"/>
                      <a:pt x="8" y="99"/>
                      <a:pt x="9" y="99"/>
                    </a:cubicBezTo>
                    <a:cubicBezTo>
                      <a:pt x="9" y="99"/>
                      <a:pt x="10" y="100"/>
                      <a:pt x="11" y="100"/>
                    </a:cubicBezTo>
                    <a:cubicBezTo>
                      <a:pt x="11" y="100"/>
                      <a:pt x="12" y="100"/>
                      <a:pt x="13" y="100"/>
                    </a:cubicBezTo>
                    <a:cubicBezTo>
                      <a:pt x="14" y="101"/>
                      <a:pt x="15" y="101"/>
                      <a:pt x="16" y="101"/>
                    </a:cubicBezTo>
                    <a:cubicBezTo>
                      <a:pt x="16" y="101"/>
                      <a:pt x="17" y="101"/>
                      <a:pt x="17" y="101"/>
                    </a:cubicBezTo>
                    <a:cubicBezTo>
                      <a:pt x="17" y="101"/>
                      <a:pt x="18" y="101"/>
                      <a:pt x="18" y="101"/>
                    </a:cubicBezTo>
                    <a:cubicBezTo>
                      <a:pt x="19" y="101"/>
                      <a:pt x="19" y="101"/>
                      <a:pt x="20" y="101"/>
                    </a:cubicBezTo>
                    <a:cubicBezTo>
                      <a:pt x="20" y="101"/>
                      <a:pt x="20" y="101"/>
                      <a:pt x="20" y="101"/>
                    </a:cubicBezTo>
                    <a:cubicBezTo>
                      <a:pt x="20" y="102"/>
                      <a:pt x="20" y="102"/>
                      <a:pt x="20" y="103"/>
                    </a:cubicBezTo>
                    <a:cubicBezTo>
                      <a:pt x="20" y="104"/>
                      <a:pt x="19" y="107"/>
                      <a:pt x="19" y="109"/>
                    </a:cubicBezTo>
                    <a:cubicBezTo>
                      <a:pt x="19" y="111"/>
                      <a:pt x="19" y="115"/>
                      <a:pt x="19" y="117"/>
                    </a:cubicBezTo>
                    <a:cubicBezTo>
                      <a:pt x="19" y="118"/>
                      <a:pt x="19" y="120"/>
                      <a:pt x="19" y="120"/>
                    </a:cubicBezTo>
                    <a:cubicBezTo>
                      <a:pt x="19" y="121"/>
                      <a:pt x="20" y="121"/>
                      <a:pt x="20" y="121"/>
                    </a:cubicBezTo>
                    <a:cubicBezTo>
                      <a:pt x="20" y="122"/>
                      <a:pt x="21" y="122"/>
                      <a:pt x="21" y="123"/>
                    </a:cubicBezTo>
                    <a:cubicBezTo>
                      <a:pt x="21" y="123"/>
                      <a:pt x="22" y="123"/>
                      <a:pt x="22" y="123"/>
                    </a:cubicBezTo>
                    <a:cubicBezTo>
                      <a:pt x="22" y="123"/>
                      <a:pt x="22" y="123"/>
                      <a:pt x="22" y="123"/>
                    </a:cubicBezTo>
                    <a:cubicBezTo>
                      <a:pt x="22" y="124"/>
                      <a:pt x="23" y="124"/>
                      <a:pt x="23" y="124"/>
                    </a:cubicBezTo>
                    <a:cubicBezTo>
                      <a:pt x="23" y="124"/>
                      <a:pt x="23" y="124"/>
                      <a:pt x="23" y="124"/>
                    </a:cubicBezTo>
                    <a:cubicBezTo>
                      <a:pt x="22" y="125"/>
                      <a:pt x="23" y="125"/>
                      <a:pt x="23" y="125"/>
                    </a:cubicBezTo>
                    <a:cubicBezTo>
                      <a:pt x="23" y="125"/>
                      <a:pt x="23" y="125"/>
                      <a:pt x="23" y="125"/>
                    </a:cubicBezTo>
                    <a:cubicBezTo>
                      <a:pt x="22" y="126"/>
                      <a:pt x="22" y="126"/>
                      <a:pt x="23" y="126"/>
                    </a:cubicBezTo>
                    <a:cubicBezTo>
                      <a:pt x="23" y="127"/>
                      <a:pt x="23" y="128"/>
                      <a:pt x="23" y="128"/>
                    </a:cubicBezTo>
                    <a:cubicBezTo>
                      <a:pt x="22" y="128"/>
                      <a:pt x="22" y="128"/>
                      <a:pt x="21" y="129"/>
                    </a:cubicBezTo>
                    <a:cubicBezTo>
                      <a:pt x="21" y="129"/>
                      <a:pt x="21" y="130"/>
                      <a:pt x="21" y="131"/>
                    </a:cubicBezTo>
                    <a:cubicBezTo>
                      <a:pt x="21" y="132"/>
                      <a:pt x="21" y="132"/>
                      <a:pt x="22" y="133"/>
                    </a:cubicBezTo>
                    <a:cubicBezTo>
                      <a:pt x="22" y="133"/>
                      <a:pt x="22" y="133"/>
                      <a:pt x="21" y="133"/>
                    </a:cubicBezTo>
                    <a:cubicBezTo>
                      <a:pt x="21" y="134"/>
                      <a:pt x="21" y="135"/>
                      <a:pt x="21" y="135"/>
                    </a:cubicBezTo>
                    <a:cubicBezTo>
                      <a:pt x="21" y="136"/>
                      <a:pt x="21" y="137"/>
                      <a:pt x="21" y="137"/>
                    </a:cubicBezTo>
                    <a:cubicBezTo>
                      <a:pt x="20" y="138"/>
                      <a:pt x="20" y="138"/>
                      <a:pt x="20" y="139"/>
                    </a:cubicBezTo>
                    <a:cubicBezTo>
                      <a:pt x="20" y="140"/>
                      <a:pt x="20" y="140"/>
                      <a:pt x="20" y="140"/>
                    </a:cubicBezTo>
                    <a:cubicBezTo>
                      <a:pt x="20" y="141"/>
                      <a:pt x="20" y="142"/>
                      <a:pt x="19" y="142"/>
                    </a:cubicBezTo>
                    <a:cubicBezTo>
                      <a:pt x="19" y="142"/>
                      <a:pt x="19" y="143"/>
                      <a:pt x="19" y="143"/>
                    </a:cubicBezTo>
                    <a:cubicBezTo>
                      <a:pt x="19" y="144"/>
                      <a:pt x="18" y="145"/>
                      <a:pt x="18" y="146"/>
                    </a:cubicBezTo>
                    <a:cubicBezTo>
                      <a:pt x="18" y="147"/>
                      <a:pt x="18" y="148"/>
                      <a:pt x="18" y="148"/>
                    </a:cubicBezTo>
                    <a:cubicBezTo>
                      <a:pt x="18" y="148"/>
                      <a:pt x="18" y="149"/>
                      <a:pt x="18" y="150"/>
                    </a:cubicBezTo>
                    <a:cubicBezTo>
                      <a:pt x="18" y="150"/>
                      <a:pt x="18" y="151"/>
                      <a:pt x="18" y="151"/>
                    </a:cubicBezTo>
                    <a:cubicBezTo>
                      <a:pt x="17" y="152"/>
                      <a:pt x="18" y="152"/>
                      <a:pt x="18" y="152"/>
                    </a:cubicBezTo>
                    <a:cubicBezTo>
                      <a:pt x="18" y="153"/>
                      <a:pt x="18" y="153"/>
                      <a:pt x="18" y="154"/>
                    </a:cubicBezTo>
                    <a:cubicBezTo>
                      <a:pt x="18" y="154"/>
                      <a:pt x="18" y="154"/>
                      <a:pt x="18" y="154"/>
                    </a:cubicBezTo>
                    <a:cubicBezTo>
                      <a:pt x="18" y="155"/>
                      <a:pt x="18" y="155"/>
                      <a:pt x="18" y="155"/>
                    </a:cubicBezTo>
                    <a:cubicBezTo>
                      <a:pt x="18" y="156"/>
                      <a:pt x="19" y="156"/>
                      <a:pt x="19" y="156"/>
                    </a:cubicBezTo>
                    <a:cubicBezTo>
                      <a:pt x="19" y="157"/>
                      <a:pt x="19" y="157"/>
                      <a:pt x="19" y="157"/>
                    </a:cubicBezTo>
                    <a:cubicBezTo>
                      <a:pt x="19" y="158"/>
                      <a:pt x="19" y="158"/>
                      <a:pt x="19" y="158"/>
                    </a:cubicBezTo>
                    <a:cubicBezTo>
                      <a:pt x="19" y="159"/>
                      <a:pt x="19" y="160"/>
                      <a:pt x="19" y="160"/>
                    </a:cubicBezTo>
                    <a:cubicBezTo>
                      <a:pt x="20" y="161"/>
                      <a:pt x="20" y="162"/>
                      <a:pt x="19" y="162"/>
                    </a:cubicBezTo>
                    <a:cubicBezTo>
                      <a:pt x="19" y="162"/>
                      <a:pt x="19" y="163"/>
                      <a:pt x="19" y="164"/>
                    </a:cubicBezTo>
                    <a:cubicBezTo>
                      <a:pt x="19" y="165"/>
                      <a:pt x="19" y="166"/>
                      <a:pt x="19" y="167"/>
                    </a:cubicBezTo>
                    <a:cubicBezTo>
                      <a:pt x="19" y="169"/>
                      <a:pt x="20" y="171"/>
                      <a:pt x="20" y="173"/>
                    </a:cubicBezTo>
                    <a:cubicBezTo>
                      <a:pt x="20" y="175"/>
                      <a:pt x="20" y="176"/>
                      <a:pt x="21" y="177"/>
                    </a:cubicBezTo>
                    <a:cubicBezTo>
                      <a:pt x="21" y="179"/>
                      <a:pt x="22" y="182"/>
                      <a:pt x="22" y="183"/>
                    </a:cubicBezTo>
                    <a:cubicBezTo>
                      <a:pt x="22" y="184"/>
                      <a:pt x="23" y="186"/>
                      <a:pt x="23" y="187"/>
                    </a:cubicBezTo>
                    <a:cubicBezTo>
                      <a:pt x="23" y="187"/>
                      <a:pt x="23" y="189"/>
                      <a:pt x="23" y="190"/>
                    </a:cubicBezTo>
                    <a:cubicBezTo>
                      <a:pt x="23" y="191"/>
                      <a:pt x="24" y="194"/>
                      <a:pt x="24" y="195"/>
                    </a:cubicBezTo>
                    <a:cubicBezTo>
                      <a:pt x="24" y="196"/>
                      <a:pt x="24" y="202"/>
                      <a:pt x="24" y="203"/>
                    </a:cubicBezTo>
                    <a:cubicBezTo>
                      <a:pt x="25" y="204"/>
                      <a:pt x="25" y="209"/>
                      <a:pt x="25" y="211"/>
                    </a:cubicBezTo>
                    <a:cubicBezTo>
                      <a:pt x="25" y="212"/>
                      <a:pt x="26" y="217"/>
                      <a:pt x="26" y="219"/>
                    </a:cubicBezTo>
                    <a:cubicBezTo>
                      <a:pt x="26" y="221"/>
                      <a:pt x="27" y="225"/>
                      <a:pt x="27" y="226"/>
                    </a:cubicBezTo>
                    <a:cubicBezTo>
                      <a:pt x="27" y="226"/>
                      <a:pt x="28" y="229"/>
                      <a:pt x="28" y="230"/>
                    </a:cubicBezTo>
                    <a:cubicBezTo>
                      <a:pt x="28" y="230"/>
                      <a:pt x="29" y="233"/>
                      <a:pt x="29" y="235"/>
                    </a:cubicBezTo>
                    <a:cubicBezTo>
                      <a:pt x="29" y="236"/>
                      <a:pt x="30" y="238"/>
                      <a:pt x="30" y="239"/>
                    </a:cubicBezTo>
                    <a:cubicBezTo>
                      <a:pt x="30" y="241"/>
                      <a:pt x="31" y="241"/>
                      <a:pt x="31" y="242"/>
                    </a:cubicBezTo>
                    <a:cubicBezTo>
                      <a:pt x="31" y="242"/>
                      <a:pt x="32" y="244"/>
                      <a:pt x="32" y="244"/>
                    </a:cubicBezTo>
                    <a:cubicBezTo>
                      <a:pt x="32" y="245"/>
                      <a:pt x="33" y="247"/>
                      <a:pt x="33" y="248"/>
                    </a:cubicBezTo>
                    <a:cubicBezTo>
                      <a:pt x="33" y="248"/>
                      <a:pt x="34" y="251"/>
                      <a:pt x="35" y="252"/>
                    </a:cubicBezTo>
                    <a:cubicBezTo>
                      <a:pt x="35" y="252"/>
                      <a:pt x="35" y="252"/>
                      <a:pt x="35" y="252"/>
                    </a:cubicBezTo>
                    <a:cubicBezTo>
                      <a:pt x="35" y="253"/>
                      <a:pt x="35" y="253"/>
                      <a:pt x="35" y="253"/>
                    </a:cubicBezTo>
                    <a:cubicBezTo>
                      <a:pt x="34" y="253"/>
                      <a:pt x="34" y="255"/>
                      <a:pt x="33" y="256"/>
                    </a:cubicBezTo>
                    <a:cubicBezTo>
                      <a:pt x="32" y="257"/>
                      <a:pt x="32" y="258"/>
                      <a:pt x="32" y="259"/>
                    </a:cubicBezTo>
                    <a:cubicBezTo>
                      <a:pt x="32" y="259"/>
                      <a:pt x="31" y="261"/>
                      <a:pt x="31" y="262"/>
                    </a:cubicBezTo>
                    <a:cubicBezTo>
                      <a:pt x="31" y="263"/>
                      <a:pt x="31" y="263"/>
                      <a:pt x="30" y="264"/>
                    </a:cubicBezTo>
                    <a:cubicBezTo>
                      <a:pt x="30" y="265"/>
                      <a:pt x="29" y="266"/>
                      <a:pt x="29" y="267"/>
                    </a:cubicBezTo>
                    <a:cubicBezTo>
                      <a:pt x="29" y="267"/>
                      <a:pt x="29" y="267"/>
                      <a:pt x="29" y="268"/>
                    </a:cubicBezTo>
                    <a:cubicBezTo>
                      <a:pt x="29" y="268"/>
                      <a:pt x="29" y="269"/>
                      <a:pt x="29" y="269"/>
                    </a:cubicBezTo>
                    <a:cubicBezTo>
                      <a:pt x="29" y="269"/>
                      <a:pt x="30" y="270"/>
                      <a:pt x="30" y="270"/>
                    </a:cubicBezTo>
                    <a:cubicBezTo>
                      <a:pt x="30" y="270"/>
                      <a:pt x="32" y="270"/>
                      <a:pt x="32" y="270"/>
                    </a:cubicBezTo>
                    <a:cubicBezTo>
                      <a:pt x="32" y="270"/>
                      <a:pt x="32" y="271"/>
                      <a:pt x="32" y="271"/>
                    </a:cubicBezTo>
                    <a:cubicBezTo>
                      <a:pt x="32" y="271"/>
                      <a:pt x="31" y="272"/>
                      <a:pt x="31" y="272"/>
                    </a:cubicBezTo>
                    <a:cubicBezTo>
                      <a:pt x="31" y="272"/>
                      <a:pt x="31" y="273"/>
                      <a:pt x="30" y="273"/>
                    </a:cubicBezTo>
                    <a:cubicBezTo>
                      <a:pt x="30" y="273"/>
                      <a:pt x="30" y="274"/>
                      <a:pt x="30" y="274"/>
                    </a:cubicBezTo>
                    <a:cubicBezTo>
                      <a:pt x="30" y="274"/>
                      <a:pt x="29" y="275"/>
                      <a:pt x="29" y="276"/>
                    </a:cubicBezTo>
                    <a:cubicBezTo>
                      <a:pt x="28" y="277"/>
                      <a:pt x="28" y="278"/>
                      <a:pt x="28" y="278"/>
                    </a:cubicBezTo>
                    <a:cubicBezTo>
                      <a:pt x="28" y="278"/>
                      <a:pt x="28" y="278"/>
                      <a:pt x="28" y="278"/>
                    </a:cubicBezTo>
                    <a:cubicBezTo>
                      <a:pt x="28" y="278"/>
                      <a:pt x="28" y="278"/>
                      <a:pt x="28" y="278"/>
                    </a:cubicBezTo>
                    <a:cubicBezTo>
                      <a:pt x="28" y="279"/>
                      <a:pt x="27" y="279"/>
                      <a:pt x="27" y="279"/>
                    </a:cubicBezTo>
                    <a:cubicBezTo>
                      <a:pt x="27" y="280"/>
                      <a:pt x="27" y="280"/>
                      <a:pt x="26" y="280"/>
                    </a:cubicBezTo>
                    <a:cubicBezTo>
                      <a:pt x="26" y="281"/>
                      <a:pt x="25" y="281"/>
                      <a:pt x="25" y="282"/>
                    </a:cubicBezTo>
                    <a:cubicBezTo>
                      <a:pt x="24" y="282"/>
                      <a:pt x="23" y="282"/>
                      <a:pt x="22" y="282"/>
                    </a:cubicBezTo>
                    <a:cubicBezTo>
                      <a:pt x="21" y="282"/>
                      <a:pt x="19" y="283"/>
                      <a:pt x="18" y="283"/>
                    </a:cubicBezTo>
                    <a:cubicBezTo>
                      <a:pt x="17" y="284"/>
                      <a:pt x="16" y="284"/>
                      <a:pt x="15" y="284"/>
                    </a:cubicBezTo>
                    <a:cubicBezTo>
                      <a:pt x="15" y="285"/>
                      <a:pt x="14" y="286"/>
                      <a:pt x="14" y="286"/>
                    </a:cubicBezTo>
                    <a:cubicBezTo>
                      <a:pt x="14" y="286"/>
                      <a:pt x="14" y="286"/>
                      <a:pt x="14" y="287"/>
                    </a:cubicBezTo>
                    <a:cubicBezTo>
                      <a:pt x="14" y="287"/>
                      <a:pt x="14" y="287"/>
                      <a:pt x="13" y="287"/>
                    </a:cubicBezTo>
                    <a:cubicBezTo>
                      <a:pt x="13" y="287"/>
                      <a:pt x="13" y="287"/>
                      <a:pt x="13" y="287"/>
                    </a:cubicBezTo>
                    <a:cubicBezTo>
                      <a:pt x="13" y="288"/>
                      <a:pt x="13" y="287"/>
                      <a:pt x="13" y="288"/>
                    </a:cubicBezTo>
                    <a:cubicBezTo>
                      <a:pt x="13" y="288"/>
                      <a:pt x="13" y="289"/>
                      <a:pt x="13" y="290"/>
                    </a:cubicBezTo>
                    <a:cubicBezTo>
                      <a:pt x="13" y="290"/>
                      <a:pt x="13" y="290"/>
                      <a:pt x="13" y="290"/>
                    </a:cubicBezTo>
                    <a:cubicBezTo>
                      <a:pt x="13" y="291"/>
                      <a:pt x="14" y="291"/>
                      <a:pt x="15" y="291"/>
                    </a:cubicBezTo>
                    <a:cubicBezTo>
                      <a:pt x="16" y="291"/>
                      <a:pt x="17" y="292"/>
                      <a:pt x="17" y="292"/>
                    </a:cubicBezTo>
                    <a:cubicBezTo>
                      <a:pt x="18" y="292"/>
                      <a:pt x="18" y="292"/>
                      <a:pt x="18" y="292"/>
                    </a:cubicBezTo>
                    <a:cubicBezTo>
                      <a:pt x="19" y="292"/>
                      <a:pt x="20" y="292"/>
                      <a:pt x="20" y="292"/>
                    </a:cubicBezTo>
                    <a:cubicBezTo>
                      <a:pt x="21" y="292"/>
                      <a:pt x="22" y="292"/>
                      <a:pt x="22" y="292"/>
                    </a:cubicBezTo>
                    <a:cubicBezTo>
                      <a:pt x="23" y="292"/>
                      <a:pt x="23" y="292"/>
                      <a:pt x="23" y="292"/>
                    </a:cubicBezTo>
                    <a:cubicBezTo>
                      <a:pt x="23" y="292"/>
                      <a:pt x="24" y="292"/>
                      <a:pt x="24" y="292"/>
                    </a:cubicBezTo>
                    <a:cubicBezTo>
                      <a:pt x="24" y="292"/>
                      <a:pt x="24" y="292"/>
                      <a:pt x="25" y="292"/>
                    </a:cubicBezTo>
                    <a:cubicBezTo>
                      <a:pt x="25" y="292"/>
                      <a:pt x="25" y="292"/>
                      <a:pt x="26" y="292"/>
                    </a:cubicBezTo>
                    <a:cubicBezTo>
                      <a:pt x="26" y="292"/>
                      <a:pt x="26" y="292"/>
                      <a:pt x="26" y="292"/>
                    </a:cubicBezTo>
                    <a:cubicBezTo>
                      <a:pt x="26" y="292"/>
                      <a:pt x="27" y="292"/>
                      <a:pt x="27" y="292"/>
                    </a:cubicBezTo>
                    <a:cubicBezTo>
                      <a:pt x="28" y="292"/>
                      <a:pt x="28" y="292"/>
                      <a:pt x="28" y="292"/>
                    </a:cubicBezTo>
                    <a:cubicBezTo>
                      <a:pt x="28" y="291"/>
                      <a:pt x="28" y="292"/>
                      <a:pt x="28" y="292"/>
                    </a:cubicBezTo>
                    <a:cubicBezTo>
                      <a:pt x="29" y="292"/>
                      <a:pt x="29" y="292"/>
                      <a:pt x="29" y="292"/>
                    </a:cubicBezTo>
                    <a:cubicBezTo>
                      <a:pt x="30" y="292"/>
                      <a:pt x="30" y="292"/>
                      <a:pt x="30" y="292"/>
                    </a:cubicBezTo>
                    <a:cubicBezTo>
                      <a:pt x="30" y="291"/>
                      <a:pt x="30" y="292"/>
                      <a:pt x="30" y="292"/>
                    </a:cubicBezTo>
                    <a:cubicBezTo>
                      <a:pt x="30" y="292"/>
                      <a:pt x="31" y="292"/>
                      <a:pt x="31" y="292"/>
                    </a:cubicBezTo>
                    <a:cubicBezTo>
                      <a:pt x="32" y="292"/>
                      <a:pt x="32" y="292"/>
                      <a:pt x="32" y="291"/>
                    </a:cubicBezTo>
                    <a:cubicBezTo>
                      <a:pt x="32" y="291"/>
                      <a:pt x="32" y="291"/>
                      <a:pt x="32" y="291"/>
                    </a:cubicBezTo>
                    <a:cubicBezTo>
                      <a:pt x="32" y="291"/>
                      <a:pt x="33" y="291"/>
                      <a:pt x="33" y="291"/>
                    </a:cubicBezTo>
                    <a:cubicBezTo>
                      <a:pt x="33" y="291"/>
                      <a:pt x="34" y="291"/>
                      <a:pt x="34" y="291"/>
                    </a:cubicBezTo>
                    <a:cubicBezTo>
                      <a:pt x="34" y="291"/>
                      <a:pt x="34" y="291"/>
                      <a:pt x="34" y="291"/>
                    </a:cubicBezTo>
                    <a:cubicBezTo>
                      <a:pt x="34" y="291"/>
                      <a:pt x="34" y="291"/>
                      <a:pt x="35" y="291"/>
                    </a:cubicBezTo>
                    <a:cubicBezTo>
                      <a:pt x="36" y="291"/>
                      <a:pt x="36" y="291"/>
                      <a:pt x="36" y="290"/>
                    </a:cubicBezTo>
                    <a:cubicBezTo>
                      <a:pt x="36" y="290"/>
                      <a:pt x="36" y="290"/>
                      <a:pt x="36" y="290"/>
                    </a:cubicBezTo>
                    <a:cubicBezTo>
                      <a:pt x="37" y="290"/>
                      <a:pt x="37" y="290"/>
                      <a:pt x="38" y="289"/>
                    </a:cubicBezTo>
                    <a:cubicBezTo>
                      <a:pt x="40" y="289"/>
                      <a:pt x="42" y="288"/>
                      <a:pt x="43" y="288"/>
                    </a:cubicBezTo>
                    <a:cubicBezTo>
                      <a:pt x="43" y="288"/>
                      <a:pt x="43" y="288"/>
                      <a:pt x="44" y="288"/>
                    </a:cubicBezTo>
                    <a:cubicBezTo>
                      <a:pt x="45" y="288"/>
                      <a:pt x="45" y="289"/>
                      <a:pt x="46" y="289"/>
                    </a:cubicBezTo>
                    <a:cubicBezTo>
                      <a:pt x="47" y="290"/>
                      <a:pt x="47" y="290"/>
                      <a:pt x="47" y="290"/>
                    </a:cubicBezTo>
                    <a:cubicBezTo>
                      <a:pt x="48" y="290"/>
                      <a:pt x="49" y="289"/>
                      <a:pt x="49" y="289"/>
                    </a:cubicBezTo>
                    <a:cubicBezTo>
                      <a:pt x="50" y="289"/>
                      <a:pt x="50" y="289"/>
                      <a:pt x="50" y="289"/>
                    </a:cubicBezTo>
                    <a:cubicBezTo>
                      <a:pt x="50" y="289"/>
                      <a:pt x="50" y="289"/>
                      <a:pt x="50" y="289"/>
                    </a:cubicBezTo>
                    <a:cubicBezTo>
                      <a:pt x="50" y="289"/>
                      <a:pt x="50" y="289"/>
                      <a:pt x="51" y="289"/>
                    </a:cubicBezTo>
                    <a:cubicBezTo>
                      <a:pt x="52" y="289"/>
                      <a:pt x="52" y="289"/>
                      <a:pt x="52" y="289"/>
                    </a:cubicBezTo>
                    <a:cubicBezTo>
                      <a:pt x="52" y="289"/>
                      <a:pt x="52" y="289"/>
                      <a:pt x="52" y="289"/>
                    </a:cubicBezTo>
                    <a:cubicBezTo>
                      <a:pt x="52" y="289"/>
                      <a:pt x="53" y="289"/>
                      <a:pt x="53" y="289"/>
                    </a:cubicBezTo>
                    <a:cubicBezTo>
                      <a:pt x="54" y="289"/>
                      <a:pt x="54" y="289"/>
                      <a:pt x="54" y="289"/>
                    </a:cubicBezTo>
                    <a:cubicBezTo>
                      <a:pt x="54" y="288"/>
                      <a:pt x="54" y="288"/>
                      <a:pt x="54" y="288"/>
                    </a:cubicBezTo>
                    <a:cubicBezTo>
                      <a:pt x="55" y="288"/>
                      <a:pt x="55" y="288"/>
                      <a:pt x="55" y="288"/>
                    </a:cubicBezTo>
                    <a:cubicBezTo>
                      <a:pt x="56" y="288"/>
                      <a:pt x="56" y="288"/>
                      <a:pt x="56" y="288"/>
                    </a:cubicBezTo>
                    <a:cubicBezTo>
                      <a:pt x="56" y="288"/>
                      <a:pt x="56" y="288"/>
                      <a:pt x="57" y="288"/>
                    </a:cubicBezTo>
                    <a:cubicBezTo>
                      <a:pt x="57" y="287"/>
                      <a:pt x="57" y="287"/>
                      <a:pt x="57" y="287"/>
                    </a:cubicBezTo>
                    <a:cubicBezTo>
                      <a:pt x="57" y="286"/>
                      <a:pt x="57" y="285"/>
                      <a:pt x="57" y="284"/>
                    </a:cubicBezTo>
                    <a:cubicBezTo>
                      <a:pt x="57" y="283"/>
                      <a:pt x="57" y="283"/>
                      <a:pt x="56" y="283"/>
                    </a:cubicBezTo>
                    <a:cubicBezTo>
                      <a:pt x="56" y="283"/>
                      <a:pt x="56" y="282"/>
                      <a:pt x="56" y="282"/>
                    </a:cubicBezTo>
                    <a:cubicBezTo>
                      <a:pt x="56" y="282"/>
                      <a:pt x="56" y="282"/>
                      <a:pt x="56" y="281"/>
                    </a:cubicBezTo>
                    <a:cubicBezTo>
                      <a:pt x="56" y="281"/>
                      <a:pt x="56" y="281"/>
                      <a:pt x="56" y="280"/>
                    </a:cubicBezTo>
                    <a:cubicBezTo>
                      <a:pt x="56" y="280"/>
                      <a:pt x="56" y="280"/>
                      <a:pt x="56" y="280"/>
                    </a:cubicBezTo>
                    <a:cubicBezTo>
                      <a:pt x="56" y="279"/>
                      <a:pt x="56" y="278"/>
                      <a:pt x="56" y="278"/>
                    </a:cubicBezTo>
                    <a:cubicBezTo>
                      <a:pt x="56" y="277"/>
                      <a:pt x="56" y="277"/>
                      <a:pt x="56" y="276"/>
                    </a:cubicBezTo>
                    <a:cubicBezTo>
                      <a:pt x="56" y="276"/>
                      <a:pt x="56" y="276"/>
                      <a:pt x="56" y="276"/>
                    </a:cubicBezTo>
                    <a:cubicBezTo>
                      <a:pt x="56" y="276"/>
                      <a:pt x="56" y="276"/>
                      <a:pt x="56" y="275"/>
                    </a:cubicBezTo>
                    <a:cubicBezTo>
                      <a:pt x="56" y="275"/>
                      <a:pt x="56" y="275"/>
                      <a:pt x="56" y="275"/>
                    </a:cubicBezTo>
                    <a:cubicBezTo>
                      <a:pt x="57" y="275"/>
                      <a:pt x="57" y="274"/>
                      <a:pt x="58" y="273"/>
                    </a:cubicBezTo>
                    <a:cubicBezTo>
                      <a:pt x="58" y="272"/>
                      <a:pt x="59" y="272"/>
                      <a:pt x="59" y="271"/>
                    </a:cubicBezTo>
                    <a:cubicBezTo>
                      <a:pt x="59" y="271"/>
                      <a:pt x="60" y="270"/>
                      <a:pt x="60" y="270"/>
                    </a:cubicBezTo>
                    <a:cubicBezTo>
                      <a:pt x="60" y="269"/>
                      <a:pt x="60" y="268"/>
                      <a:pt x="60" y="268"/>
                    </a:cubicBezTo>
                    <a:cubicBezTo>
                      <a:pt x="60" y="267"/>
                      <a:pt x="60" y="267"/>
                      <a:pt x="60" y="266"/>
                    </a:cubicBezTo>
                    <a:cubicBezTo>
                      <a:pt x="59" y="266"/>
                      <a:pt x="58" y="263"/>
                      <a:pt x="58" y="262"/>
                    </a:cubicBezTo>
                    <a:cubicBezTo>
                      <a:pt x="57" y="261"/>
                      <a:pt x="57" y="260"/>
                      <a:pt x="56" y="260"/>
                    </a:cubicBezTo>
                    <a:cubicBezTo>
                      <a:pt x="56" y="259"/>
                      <a:pt x="55" y="257"/>
                      <a:pt x="55" y="257"/>
                    </a:cubicBezTo>
                    <a:cubicBezTo>
                      <a:pt x="54" y="257"/>
                      <a:pt x="54" y="256"/>
                      <a:pt x="54" y="256"/>
                    </a:cubicBezTo>
                    <a:cubicBezTo>
                      <a:pt x="54" y="256"/>
                      <a:pt x="54" y="256"/>
                      <a:pt x="54" y="255"/>
                    </a:cubicBezTo>
                    <a:cubicBezTo>
                      <a:pt x="54" y="255"/>
                      <a:pt x="54" y="255"/>
                      <a:pt x="54" y="254"/>
                    </a:cubicBezTo>
                    <a:cubicBezTo>
                      <a:pt x="54" y="253"/>
                      <a:pt x="54" y="251"/>
                      <a:pt x="55" y="251"/>
                    </a:cubicBezTo>
                    <a:cubicBezTo>
                      <a:pt x="55" y="250"/>
                      <a:pt x="55" y="245"/>
                      <a:pt x="55" y="244"/>
                    </a:cubicBezTo>
                    <a:cubicBezTo>
                      <a:pt x="55" y="243"/>
                      <a:pt x="55" y="241"/>
                      <a:pt x="55" y="240"/>
                    </a:cubicBezTo>
                    <a:cubicBezTo>
                      <a:pt x="55" y="240"/>
                      <a:pt x="55" y="238"/>
                      <a:pt x="55" y="238"/>
                    </a:cubicBezTo>
                    <a:cubicBezTo>
                      <a:pt x="55" y="237"/>
                      <a:pt x="55" y="235"/>
                      <a:pt x="55" y="235"/>
                    </a:cubicBezTo>
                    <a:cubicBezTo>
                      <a:pt x="55" y="234"/>
                      <a:pt x="55" y="233"/>
                      <a:pt x="55" y="233"/>
                    </a:cubicBezTo>
                    <a:cubicBezTo>
                      <a:pt x="55" y="233"/>
                      <a:pt x="55" y="232"/>
                      <a:pt x="55" y="232"/>
                    </a:cubicBezTo>
                    <a:cubicBezTo>
                      <a:pt x="55" y="232"/>
                      <a:pt x="55" y="229"/>
                      <a:pt x="55" y="228"/>
                    </a:cubicBezTo>
                    <a:cubicBezTo>
                      <a:pt x="55" y="227"/>
                      <a:pt x="54" y="223"/>
                      <a:pt x="54" y="222"/>
                    </a:cubicBezTo>
                    <a:cubicBezTo>
                      <a:pt x="54" y="221"/>
                      <a:pt x="54" y="220"/>
                      <a:pt x="54" y="219"/>
                    </a:cubicBezTo>
                    <a:cubicBezTo>
                      <a:pt x="54" y="219"/>
                      <a:pt x="54" y="218"/>
                      <a:pt x="54" y="218"/>
                    </a:cubicBezTo>
                    <a:cubicBezTo>
                      <a:pt x="54" y="217"/>
                      <a:pt x="54" y="216"/>
                      <a:pt x="54" y="215"/>
                    </a:cubicBezTo>
                    <a:cubicBezTo>
                      <a:pt x="54" y="215"/>
                      <a:pt x="55" y="212"/>
                      <a:pt x="55" y="211"/>
                    </a:cubicBezTo>
                    <a:cubicBezTo>
                      <a:pt x="55" y="210"/>
                      <a:pt x="55" y="208"/>
                      <a:pt x="55" y="208"/>
                    </a:cubicBezTo>
                    <a:cubicBezTo>
                      <a:pt x="55" y="208"/>
                      <a:pt x="55" y="206"/>
                      <a:pt x="55" y="205"/>
                    </a:cubicBezTo>
                    <a:cubicBezTo>
                      <a:pt x="55" y="204"/>
                      <a:pt x="55" y="201"/>
                      <a:pt x="55" y="201"/>
                    </a:cubicBezTo>
                    <a:cubicBezTo>
                      <a:pt x="55" y="200"/>
                      <a:pt x="55" y="199"/>
                      <a:pt x="55" y="198"/>
                    </a:cubicBezTo>
                    <a:cubicBezTo>
                      <a:pt x="54" y="198"/>
                      <a:pt x="54" y="197"/>
                      <a:pt x="54" y="196"/>
                    </a:cubicBezTo>
                    <a:cubicBezTo>
                      <a:pt x="54" y="196"/>
                      <a:pt x="54" y="195"/>
                      <a:pt x="54" y="194"/>
                    </a:cubicBezTo>
                    <a:cubicBezTo>
                      <a:pt x="54" y="193"/>
                      <a:pt x="54" y="191"/>
                      <a:pt x="54" y="191"/>
                    </a:cubicBezTo>
                    <a:cubicBezTo>
                      <a:pt x="54" y="191"/>
                      <a:pt x="54" y="191"/>
                      <a:pt x="54" y="191"/>
                    </a:cubicBezTo>
                    <a:cubicBezTo>
                      <a:pt x="54" y="191"/>
                      <a:pt x="54" y="192"/>
                      <a:pt x="54" y="192"/>
                    </a:cubicBezTo>
                    <a:cubicBezTo>
                      <a:pt x="54" y="193"/>
                      <a:pt x="55" y="194"/>
                      <a:pt x="55" y="194"/>
                    </a:cubicBezTo>
                    <a:cubicBezTo>
                      <a:pt x="55" y="195"/>
                      <a:pt x="55" y="197"/>
                      <a:pt x="55" y="197"/>
                    </a:cubicBezTo>
                    <a:cubicBezTo>
                      <a:pt x="55" y="198"/>
                      <a:pt x="56" y="198"/>
                      <a:pt x="56" y="198"/>
                    </a:cubicBezTo>
                    <a:cubicBezTo>
                      <a:pt x="56" y="198"/>
                      <a:pt x="56" y="199"/>
                      <a:pt x="56" y="200"/>
                    </a:cubicBezTo>
                    <a:cubicBezTo>
                      <a:pt x="56" y="201"/>
                      <a:pt x="57" y="202"/>
                      <a:pt x="57" y="203"/>
                    </a:cubicBezTo>
                    <a:cubicBezTo>
                      <a:pt x="57" y="204"/>
                      <a:pt x="57" y="205"/>
                      <a:pt x="57" y="206"/>
                    </a:cubicBezTo>
                    <a:cubicBezTo>
                      <a:pt x="57" y="206"/>
                      <a:pt x="58" y="208"/>
                      <a:pt x="58" y="208"/>
                    </a:cubicBezTo>
                    <a:cubicBezTo>
                      <a:pt x="58" y="209"/>
                      <a:pt x="58" y="210"/>
                      <a:pt x="59" y="211"/>
                    </a:cubicBezTo>
                    <a:cubicBezTo>
                      <a:pt x="59" y="211"/>
                      <a:pt x="59" y="213"/>
                      <a:pt x="59" y="213"/>
                    </a:cubicBezTo>
                    <a:cubicBezTo>
                      <a:pt x="59" y="214"/>
                      <a:pt x="59" y="215"/>
                      <a:pt x="59" y="215"/>
                    </a:cubicBezTo>
                    <a:cubicBezTo>
                      <a:pt x="59" y="216"/>
                      <a:pt x="59" y="216"/>
                      <a:pt x="59" y="217"/>
                    </a:cubicBezTo>
                    <a:cubicBezTo>
                      <a:pt x="59" y="217"/>
                      <a:pt x="60" y="219"/>
                      <a:pt x="60" y="219"/>
                    </a:cubicBezTo>
                    <a:cubicBezTo>
                      <a:pt x="60" y="219"/>
                      <a:pt x="60" y="220"/>
                      <a:pt x="60" y="221"/>
                    </a:cubicBezTo>
                    <a:cubicBezTo>
                      <a:pt x="60" y="222"/>
                      <a:pt x="60" y="223"/>
                      <a:pt x="60" y="224"/>
                    </a:cubicBezTo>
                    <a:cubicBezTo>
                      <a:pt x="60" y="225"/>
                      <a:pt x="60" y="225"/>
                      <a:pt x="60" y="226"/>
                    </a:cubicBezTo>
                    <a:cubicBezTo>
                      <a:pt x="60" y="226"/>
                      <a:pt x="60" y="227"/>
                      <a:pt x="60" y="228"/>
                    </a:cubicBezTo>
                    <a:cubicBezTo>
                      <a:pt x="61" y="228"/>
                      <a:pt x="61" y="229"/>
                      <a:pt x="61" y="230"/>
                    </a:cubicBezTo>
                    <a:cubicBezTo>
                      <a:pt x="61" y="231"/>
                      <a:pt x="61" y="232"/>
                      <a:pt x="61" y="232"/>
                    </a:cubicBezTo>
                    <a:cubicBezTo>
                      <a:pt x="61" y="233"/>
                      <a:pt x="61" y="233"/>
                      <a:pt x="61" y="234"/>
                    </a:cubicBezTo>
                    <a:cubicBezTo>
                      <a:pt x="61" y="235"/>
                      <a:pt x="61" y="235"/>
                      <a:pt x="61" y="235"/>
                    </a:cubicBezTo>
                    <a:cubicBezTo>
                      <a:pt x="61" y="236"/>
                      <a:pt x="62" y="239"/>
                      <a:pt x="62" y="240"/>
                    </a:cubicBezTo>
                    <a:cubicBezTo>
                      <a:pt x="62" y="241"/>
                      <a:pt x="62" y="244"/>
                      <a:pt x="62" y="245"/>
                    </a:cubicBezTo>
                    <a:cubicBezTo>
                      <a:pt x="62" y="247"/>
                      <a:pt x="62" y="249"/>
                      <a:pt x="62" y="251"/>
                    </a:cubicBezTo>
                    <a:cubicBezTo>
                      <a:pt x="62" y="252"/>
                      <a:pt x="63" y="256"/>
                      <a:pt x="64" y="257"/>
                    </a:cubicBezTo>
                    <a:cubicBezTo>
                      <a:pt x="64" y="258"/>
                      <a:pt x="64" y="260"/>
                      <a:pt x="65" y="261"/>
                    </a:cubicBezTo>
                    <a:cubicBezTo>
                      <a:pt x="65" y="262"/>
                      <a:pt x="65" y="263"/>
                      <a:pt x="66" y="264"/>
                    </a:cubicBezTo>
                    <a:cubicBezTo>
                      <a:pt x="66" y="265"/>
                      <a:pt x="67" y="267"/>
                      <a:pt x="67" y="267"/>
                    </a:cubicBezTo>
                    <a:cubicBezTo>
                      <a:pt x="67" y="268"/>
                      <a:pt x="67" y="268"/>
                      <a:pt x="68" y="269"/>
                    </a:cubicBezTo>
                    <a:cubicBezTo>
                      <a:pt x="69" y="269"/>
                      <a:pt x="70" y="270"/>
                      <a:pt x="70" y="270"/>
                    </a:cubicBezTo>
                    <a:cubicBezTo>
                      <a:pt x="71" y="270"/>
                      <a:pt x="71" y="270"/>
                      <a:pt x="70" y="270"/>
                    </a:cubicBezTo>
                    <a:cubicBezTo>
                      <a:pt x="70" y="270"/>
                      <a:pt x="70" y="271"/>
                      <a:pt x="70" y="271"/>
                    </a:cubicBezTo>
                    <a:cubicBezTo>
                      <a:pt x="69" y="271"/>
                      <a:pt x="68" y="272"/>
                      <a:pt x="68" y="272"/>
                    </a:cubicBezTo>
                    <a:cubicBezTo>
                      <a:pt x="67" y="272"/>
                      <a:pt x="67" y="273"/>
                      <a:pt x="67" y="273"/>
                    </a:cubicBezTo>
                    <a:cubicBezTo>
                      <a:pt x="67" y="274"/>
                      <a:pt x="66" y="275"/>
                      <a:pt x="66" y="276"/>
                    </a:cubicBezTo>
                    <a:cubicBezTo>
                      <a:pt x="65" y="276"/>
                      <a:pt x="65" y="277"/>
                      <a:pt x="65" y="277"/>
                    </a:cubicBezTo>
                    <a:cubicBezTo>
                      <a:pt x="64" y="278"/>
                      <a:pt x="64" y="278"/>
                      <a:pt x="64" y="279"/>
                    </a:cubicBezTo>
                    <a:cubicBezTo>
                      <a:pt x="64" y="280"/>
                      <a:pt x="65" y="281"/>
                      <a:pt x="65" y="281"/>
                    </a:cubicBezTo>
                    <a:cubicBezTo>
                      <a:pt x="65" y="281"/>
                      <a:pt x="65" y="282"/>
                      <a:pt x="66" y="282"/>
                    </a:cubicBezTo>
                    <a:cubicBezTo>
                      <a:pt x="66" y="282"/>
                      <a:pt x="66" y="283"/>
                      <a:pt x="67" y="283"/>
                    </a:cubicBezTo>
                    <a:cubicBezTo>
                      <a:pt x="67" y="284"/>
                      <a:pt x="68" y="284"/>
                      <a:pt x="68" y="285"/>
                    </a:cubicBezTo>
                    <a:cubicBezTo>
                      <a:pt x="68" y="285"/>
                      <a:pt x="69" y="286"/>
                      <a:pt x="69" y="286"/>
                    </a:cubicBezTo>
                    <a:cubicBezTo>
                      <a:pt x="69" y="286"/>
                      <a:pt x="70" y="286"/>
                      <a:pt x="70" y="287"/>
                    </a:cubicBezTo>
                    <a:cubicBezTo>
                      <a:pt x="70" y="287"/>
                      <a:pt x="70" y="287"/>
                      <a:pt x="71" y="288"/>
                    </a:cubicBezTo>
                    <a:cubicBezTo>
                      <a:pt x="71" y="288"/>
                      <a:pt x="72" y="289"/>
                      <a:pt x="72" y="289"/>
                    </a:cubicBezTo>
                    <a:cubicBezTo>
                      <a:pt x="72" y="289"/>
                      <a:pt x="72" y="289"/>
                      <a:pt x="72" y="290"/>
                    </a:cubicBezTo>
                    <a:cubicBezTo>
                      <a:pt x="72" y="290"/>
                      <a:pt x="71" y="290"/>
                      <a:pt x="71" y="291"/>
                    </a:cubicBezTo>
                    <a:cubicBezTo>
                      <a:pt x="71" y="292"/>
                      <a:pt x="71" y="294"/>
                      <a:pt x="71" y="294"/>
                    </a:cubicBezTo>
                    <a:cubicBezTo>
                      <a:pt x="71" y="294"/>
                      <a:pt x="71" y="295"/>
                      <a:pt x="71" y="295"/>
                    </a:cubicBezTo>
                    <a:cubicBezTo>
                      <a:pt x="71" y="295"/>
                      <a:pt x="71" y="295"/>
                      <a:pt x="71" y="295"/>
                    </a:cubicBezTo>
                    <a:cubicBezTo>
                      <a:pt x="71" y="295"/>
                      <a:pt x="71" y="295"/>
                      <a:pt x="71" y="296"/>
                    </a:cubicBezTo>
                    <a:cubicBezTo>
                      <a:pt x="70" y="296"/>
                      <a:pt x="70" y="296"/>
                      <a:pt x="70" y="297"/>
                    </a:cubicBezTo>
                    <a:cubicBezTo>
                      <a:pt x="70" y="298"/>
                      <a:pt x="70" y="299"/>
                      <a:pt x="70" y="299"/>
                    </a:cubicBezTo>
                    <a:cubicBezTo>
                      <a:pt x="70" y="299"/>
                      <a:pt x="71" y="300"/>
                      <a:pt x="71" y="300"/>
                    </a:cubicBezTo>
                    <a:cubicBezTo>
                      <a:pt x="71" y="300"/>
                      <a:pt x="72" y="300"/>
                      <a:pt x="73" y="300"/>
                    </a:cubicBezTo>
                    <a:cubicBezTo>
                      <a:pt x="73" y="300"/>
                      <a:pt x="74" y="300"/>
                      <a:pt x="75" y="300"/>
                    </a:cubicBezTo>
                    <a:cubicBezTo>
                      <a:pt x="76" y="300"/>
                      <a:pt x="81" y="300"/>
                      <a:pt x="82" y="300"/>
                    </a:cubicBezTo>
                    <a:cubicBezTo>
                      <a:pt x="83" y="300"/>
                      <a:pt x="86" y="300"/>
                      <a:pt x="87" y="300"/>
                    </a:cubicBezTo>
                    <a:cubicBezTo>
                      <a:pt x="88" y="299"/>
                      <a:pt x="89" y="299"/>
                      <a:pt x="89" y="299"/>
                    </a:cubicBezTo>
                    <a:cubicBezTo>
                      <a:pt x="90" y="298"/>
                      <a:pt x="90" y="298"/>
                      <a:pt x="90" y="297"/>
                    </a:cubicBezTo>
                    <a:cubicBezTo>
                      <a:pt x="90" y="297"/>
                      <a:pt x="90" y="296"/>
                      <a:pt x="90" y="295"/>
                    </a:cubicBezTo>
                    <a:cubicBezTo>
                      <a:pt x="90" y="294"/>
                      <a:pt x="89" y="294"/>
                      <a:pt x="89" y="294"/>
                    </a:cubicBezTo>
                    <a:cubicBezTo>
                      <a:pt x="89" y="293"/>
                      <a:pt x="89" y="293"/>
                      <a:pt x="89" y="292"/>
                    </a:cubicBezTo>
                    <a:cubicBezTo>
                      <a:pt x="90" y="292"/>
                      <a:pt x="89" y="290"/>
                      <a:pt x="89" y="290"/>
                    </a:cubicBezTo>
                    <a:cubicBezTo>
                      <a:pt x="89" y="289"/>
                      <a:pt x="89" y="289"/>
                      <a:pt x="89" y="289"/>
                    </a:cubicBezTo>
                    <a:cubicBezTo>
                      <a:pt x="89" y="289"/>
                      <a:pt x="89" y="288"/>
                      <a:pt x="88" y="288"/>
                    </a:cubicBezTo>
                    <a:cubicBezTo>
                      <a:pt x="88" y="288"/>
                      <a:pt x="89" y="288"/>
                      <a:pt x="89" y="288"/>
                    </a:cubicBezTo>
                    <a:cubicBezTo>
                      <a:pt x="89" y="288"/>
                      <a:pt x="89" y="287"/>
                      <a:pt x="89" y="287"/>
                    </a:cubicBezTo>
                    <a:cubicBezTo>
                      <a:pt x="89" y="286"/>
                      <a:pt x="90" y="285"/>
                      <a:pt x="90" y="284"/>
                    </a:cubicBezTo>
                    <a:cubicBezTo>
                      <a:pt x="90" y="284"/>
                      <a:pt x="90" y="283"/>
                      <a:pt x="90" y="283"/>
                    </a:cubicBezTo>
                    <a:cubicBezTo>
                      <a:pt x="90" y="283"/>
                      <a:pt x="90" y="283"/>
                      <a:pt x="91" y="283"/>
                    </a:cubicBezTo>
                    <a:cubicBezTo>
                      <a:pt x="91" y="282"/>
                      <a:pt x="91" y="282"/>
                      <a:pt x="91" y="282"/>
                    </a:cubicBezTo>
                    <a:cubicBezTo>
                      <a:pt x="91" y="281"/>
                      <a:pt x="92" y="279"/>
                      <a:pt x="92" y="279"/>
                    </a:cubicBezTo>
                    <a:cubicBezTo>
                      <a:pt x="93" y="279"/>
                      <a:pt x="93" y="278"/>
                      <a:pt x="93" y="278"/>
                    </a:cubicBezTo>
                    <a:cubicBezTo>
                      <a:pt x="93" y="278"/>
                      <a:pt x="93" y="278"/>
                      <a:pt x="93" y="277"/>
                    </a:cubicBezTo>
                    <a:cubicBezTo>
                      <a:pt x="93" y="277"/>
                      <a:pt x="93" y="276"/>
                      <a:pt x="93" y="276"/>
                    </a:cubicBezTo>
                    <a:close/>
                  </a:path>
                </a:pathLst>
              </a:custGeom>
              <a:solidFill>
                <a:schemeClr val="accent6"/>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8" name="Freeform 17"/>
              <p:cNvSpPr>
                <a:spLocks/>
              </p:cNvSpPr>
              <p:nvPr/>
            </p:nvSpPr>
            <p:spPr bwMode="auto">
              <a:xfrm>
                <a:off x="7616621" y="2141498"/>
                <a:ext cx="271754" cy="865266"/>
              </a:xfrm>
              <a:custGeom>
                <a:avLst/>
                <a:gdLst>
                  <a:gd name="T0" fmla="*/ 85 w 89"/>
                  <a:gd name="T1" fmla="*/ 275 h 284"/>
                  <a:gd name="T2" fmla="*/ 84 w 89"/>
                  <a:gd name="T3" fmla="*/ 267 h 284"/>
                  <a:gd name="T4" fmla="*/ 84 w 89"/>
                  <a:gd name="T5" fmla="*/ 253 h 284"/>
                  <a:gd name="T6" fmla="*/ 79 w 89"/>
                  <a:gd name="T7" fmla="*/ 223 h 284"/>
                  <a:gd name="T8" fmla="*/ 78 w 89"/>
                  <a:gd name="T9" fmla="*/ 197 h 284"/>
                  <a:gd name="T10" fmla="*/ 78 w 89"/>
                  <a:gd name="T11" fmla="*/ 165 h 284"/>
                  <a:gd name="T12" fmla="*/ 77 w 89"/>
                  <a:gd name="T13" fmla="*/ 140 h 284"/>
                  <a:gd name="T14" fmla="*/ 74 w 89"/>
                  <a:gd name="T15" fmla="*/ 126 h 284"/>
                  <a:gd name="T16" fmla="*/ 72 w 89"/>
                  <a:gd name="T17" fmla="*/ 118 h 284"/>
                  <a:gd name="T18" fmla="*/ 73 w 89"/>
                  <a:gd name="T19" fmla="*/ 112 h 284"/>
                  <a:gd name="T20" fmla="*/ 77 w 89"/>
                  <a:gd name="T21" fmla="*/ 104 h 284"/>
                  <a:gd name="T22" fmla="*/ 80 w 89"/>
                  <a:gd name="T23" fmla="*/ 95 h 284"/>
                  <a:gd name="T24" fmla="*/ 83 w 89"/>
                  <a:gd name="T25" fmla="*/ 85 h 284"/>
                  <a:gd name="T26" fmla="*/ 85 w 89"/>
                  <a:gd name="T27" fmla="*/ 65 h 284"/>
                  <a:gd name="T28" fmla="*/ 80 w 89"/>
                  <a:gd name="T29" fmla="*/ 52 h 284"/>
                  <a:gd name="T30" fmla="*/ 75 w 89"/>
                  <a:gd name="T31" fmla="*/ 47 h 284"/>
                  <a:gd name="T32" fmla="*/ 59 w 89"/>
                  <a:gd name="T33" fmla="*/ 39 h 284"/>
                  <a:gd name="T34" fmla="*/ 54 w 89"/>
                  <a:gd name="T35" fmla="*/ 31 h 284"/>
                  <a:gd name="T36" fmla="*/ 57 w 89"/>
                  <a:gd name="T37" fmla="*/ 22 h 284"/>
                  <a:gd name="T38" fmla="*/ 55 w 89"/>
                  <a:gd name="T39" fmla="*/ 14 h 284"/>
                  <a:gd name="T40" fmla="*/ 29 w 89"/>
                  <a:gd name="T41" fmla="*/ 10 h 284"/>
                  <a:gd name="T42" fmla="*/ 30 w 89"/>
                  <a:gd name="T43" fmla="*/ 23 h 284"/>
                  <a:gd name="T44" fmla="*/ 34 w 89"/>
                  <a:gd name="T45" fmla="*/ 32 h 284"/>
                  <a:gd name="T46" fmla="*/ 32 w 89"/>
                  <a:gd name="T47" fmla="*/ 38 h 284"/>
                  <a:gd name="T48" fmla="*/ 25 w 89"/>
                  <a:gd name="T49" fmla="*/ 43 h 284"/>
                  <a:gd name="T50" fmla="*/ 17 w 89"/>
                  <a:gd name="T51" fmla="*/ 48 h 284"/>
                  <a:gd name="T52" fmla="*/ 13 w 89"/>
                  <a:gd name="T53" fmla="*/ 51 h 284"/>
                  <a:gd name="T54" fmla="*/ 9 w 89"/>
                  <a:gd name="T55" fmla="*/ 58 h 284"/>
                  <a:gd name="T56" fmla="*/ 6 w 89"/>
                  <a:gd name="T57" fmla="*/ 70 h 284"/>
                  <a:gd name="T58" fmla="*/ 7 w 89"/>
                  <a:gd name="T59" fmla="*/ 94 h 284"/>
                  <a:gd name="T60" fmla="*/ 10 w 89"/>
                  <a:gd name="T61" fmla="*/ 99 h 284"/>
                  <a:gd name="T62" fmla="*/ 19 w 89"/>
                  <a:gd name="T63" fmla="*/ 101 h 284"/>
                  <a:gd name="T64" fmla="*/ 20 w 89"/>
                  <a:gd name="T65" fmla="*/ 112 h 284"/>
                  <a:gd name="T66" fmla="*/ 19 w 89"/>
                  <a:gd name="T67" fmla="*/ 119 h 284"/>
                  <a:gd name="T68" fmla="*/ 18 w 89"/>
                  <a:gd name="T69" fmla="*/ 125 h 284"/>
                  <a:gd name="T70" fmla="*/ 16 w 89"/>
                  <a:gd name="T71" fmla="*/ 136 h 284"/>
                  <a:gd name="T72" fmla="*/ 16 w 89"/>
                  <a:gd name="T73" fmla="*/ 157 h 284"/>
                  <a:gd name="T74" fmla="*/ 18 w 89"/>
                  <a:gd name="T75" fmla="*/ 191 h 284"/>
                  <a:gd name="T76" fmla="*/ 19 w 89"/>
                  <a:gd name="T77" fmla="*/ 224 h 284"/>
                  <a:gd name="T78" fmla="*/ 18 w 89"/>
                  <a:gd name="T79" fmla="*/ 258 h 284"/>
                  <a:gd name="T80" fmla="*/ 15 w 89"/>
                  <a:gd name="T81" fmla="*/ 268 h 284"/>
                  <a:gd name="T82" fmla="*/ 13 w 89"/>
                  <a:gd name="T83" fmla="*/ 273 h 284"/>
                  <a:gd name="T84" fmla="*/ 4 w 89"/>
                  <a:gd name="T85" fmla="*/ 277 h 284"/>
                  <a:gd name="T86" fmla="*/ 0 w 89"/>
                  <a:gd name="T87" fmla="*/ 282 h 284"/>
                  <a:gd name="T88" fmla="*/ 23 w 89"/>
                  <a:gd name="T89" fmla="*/ 282 h 284"/>
                  <a:gd name="T90" fmla="*/ 36 w 89"/>
                  <a:gd name="T91" fmla="*/ 279 h 284"/>
                  <a:gd name="T92" fmla="*/ 37 w 89"/>
                  <a:gd name="T93" fmla="*/ 270 h 284"/>
                  <a:gd name="T94" fmla="*/ 38 w 89"/>
                  <a:gd name="T95" fmla="*/ 259 h 284"/>
                  <a:gd name="T96" fmla="*/ 40 w 89"/>
                  <a:gd name="T97" fmla="*/ 232 h 284"/>
                  <a:gd name="T98" fmla="*/ 44 w 89"/>
                  <a:gd name="T99" fmla="*/ 191 h 284"/>
                  <a:gd name="T100" fmla="*/ 46 w 89"/>
                  <a:gd name="T101" fmla="*/ 169 h 284"/>
                  <a:gd name="T102" fmla="*/ 51 w 89"/>
                  <a:gd name="T103" fmla="*/ 180 h 284"/>
                  <a:gd name="T104" fmla="*/ 55 w 89"/>
                  <a:gd name="T105" fmla="*/ 218 h 284"/>
                  <a:gd name="T106" fmla="*/ 59 w 89"/>
                  <a:gd name="T107" fmla="*/ 250 h 284"/>
                  <a:gd name="T108" fmla="*/ 64 w 89"/>
                  <a:gd name="T109" fmla="*/ 267 h 284"/>
                  <a:gd name="T110" fmla="*/ 66 w 89"/>
                  <a:gd name="T111" fmla="*/ 275 h 284"/>
                  <a:gd name="T112" fmla="*/ 71 w 89"/>
                  <a:gd name="T113" fmla="*/ 281 h 284"/>
                  <a:gd name="T114" fmla="*/ 89 w 89"/>
                  <a:gd name="T115" fmla="*/ 28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284">
                    <a:moveTo>
                      <a:pt x="89" y="282"/>
                    </a:moveTo>
                    <a:cubicBezTo>
                      <a:pt x="89" y="281"/>
                      <a:pt x="89" y="281"/>
                      <a:pt x="89" y="281"/>
                    </a:cubicBezTo>
                    <a:cubicBezTo>
                      <a:pt x="88" y="280"/>
                      <a:pt x="88" y="280"/>
                      <a:pt x="88" y="280"/>
                    </a:cubicBezTo>
                    <a:cubicBezTo>
                      <a:pt x="88" y="280"/>
                      <a:pt x="88" y="279"/>
                      <a:pt x="87" y="279"/>
                    </a:cubicBezTo>
                    <a:cubicBezTo>
                      <a:pt x="87" y="278"/>
                      <a:pt x="87" y="278"/>
                      <a:pt x="87" y="277"/>
                    </a:cubicBezTo>
                    <a:cubicBezTo>
                      <a:pt x="87" y="277"/>
                      <a:pt x="86" y="276"/>
                      <a:pt x="85" y="275"/>
                    </a:cubicBezTo>
                    <a:cubicBezTo>
                      <a:pt x="85" y="275"/>
                      <a:pt x="84" y="275"/>
                      <a:pt x="84" y="274"/>
                    </a:cubicBezTo>
                    <a:cubicBezTo>
                      <a:pt x="84" y="274"/>
                      <a:pt x="84" y="274"/>
                      <a:pt x="84" y="274"/>
                    </a:cubicBezTo>
                    <a:cubicBezTo>
                      <a:pt x="84" y="273"/>
                      <a:pt x="83" y="273"/>
                      <a:pt x="83" y="273"/>
                    </a:cubicBezTo>
                    <a:cubicBezTo>
                      <a:pt x="83" y="272"/>
                      <a:pt x="83" y="272"/>
                      <a:pt x="82" y="271"/>
                    </a:cubicBezTo>
                    <a:cubicBezTo>
                      <a:pt x="82" y="271"/>
                      <a:pt x="83" y="271"/>
                      <a:pt x="83" y="270"/>
                    </a:cubicBezTo>
                    <a:cubicBezTo>
                      <a:pt x="83" y="269"/>
                      <a:pt x="84" y="268"/>
                      <a:pt x="84" y="267"/>
                    </a:cubicBezTo>
                    <a:cubicBezTo>
                      <a:pt x="84" y="267"/>
                      <a:pt x="84" y="267"/>
                      <a:pt x="84" y="266"/>
                    </a:cubicBezTo>
                    <a:cubicBezTo>
                      <a:pt x="83" y="266"/>
                      <a:pt x="83" y="266"/>
                      <a:pt x="84" y="266"/>
                    </a:cubicBezTo>
                    <a:cubicBezTo>
                      <a:pt x="84" y="266"/>
                      <a:pt x="84" y="265"/>
                      <a:pt x="84" y="265"/>
                    </a:cubicBezTo>
                    <a:cubicBezTo>
                      <a:pt x="84" y="264"/>
                      <a:pt x="84" y="264"/>
                      <a:pt x="84" y="263"/>
                    </a:cubicBezTo>
                    <a:cubicBezTo>
                      <a:pt x="84" y="263"/>
                      <a:pt x="84" y="260"/>
                      <a:pt x="84" y="259"/>
                    </a:cubicBezTo>
                    <a:cubicBezTo>
                      <a:pt x="84" y="258"/>
                      <a:pt x="84" y="254"/>
                      <a:pt x="84" y="253"/>
                    </a:cubicBezTo>
                    <a:cubicBezTo>
                      <a:pt x="84" y="252"/>
                      <a:pt x="83" y="250"/>
                      <a:pt x="83" y="249"/>
                    </a:cubicBezTo>
                    <a:cubicBezTo>
                      <a:pt x="83" y="249"/>
                      <a:pt x="82" y="244"/>
                      <a:pt x="82" y="242"/>
                    </a:cubicBezTo>
                    <a:cubicBezTo>
                      <a:pt x="81" y="240"/>
                      <a:pt x="81" y="237"/>
                      <a:pt x="81" y="236"/>
                    </a:cubicBezTo>
                    <a:cubicBezTo>
                      <a:pt x="81" y="236"/>
                      <a:pt x="81" y="234"/>
                      <a:pt x="80" y="233"/>
                    </a:cubicBezTo>
                    <a:cubicBezTo>
                      <a:pt x="80" y="232"/>
                      <a:pt x="80" y="228"/>
                      <a:pt x="80" y="227"/>
                    </a:cubicBezTo>
                    <a:cubicBezTo>
                      <a:pt x="80" y="226"/>
                      <a:pt x="79" y="224"/>
                      <a:pt x="79" y="223"/>
                    </a:cubicBezTo>
                    <a:cubicBezTo>
                      <a:pt x="79" y="222"/>
                      <a:pt x="79" y="219"/>
                      <a:pt x="79" y="218"/>
                    </a:cubicBezTo>
                    <a:cubicBezTo>
                      <a:pt x="79" y="218"/>
                      <a:pt x="78" y="216"/>
                      <a:pt x="79" y="215"/>
                    </a:cubicBezTo>
                    <a:cubicBezTo>
                      <a:pt x="79" y="213"/>
                      <a:pt x="79" y="211"/>
                      <a:pt x="79" y="210"/>
                    </a:cubicBezTo>
                    <a:cubicBezTo>
                      <a:pt x="78" y="208"/>
                      <a:pt x="78" y="205"/>
                      <a:pt x="78" y="205"/>
                    </a:cubicBezTo>
                    <a:cubicBezTo>
                      <a:pt x="78" y="204"/>
                      <a:pt x="78" y="201"/>
                      <a:pt x="78" y="200"/>
                    </a:cubicBezTo>
                    <a:cubicBezTo>
                      <a:pt x="78" y="199"/>
                      <a:pt x="78" y="197"/>
                      <a:pt x="78" y="197"/>
                    </a:cubicBezTo>
                    <a:cubicBezTo>
                      <a:pt x="78" y="196"/>
                      <a:pt x="78" y="194"/>
                      <a:pt x="78" y="193"/>
                    </a:cubicBezTo>
                    <a:cubicBezTo>
                      <a:pt x="78" y="193"/>
                      <a:pt x="78" y="191"/>
                      <a:pt x="78" y="190"/>
                    </a:cubicBezTo>
                    <a:cubicBezTo>
                      <a:pt x="78" y="189"/>
                      <a:pt x="78" y="185"/>
                      <a:pt x="79" y="184"/>
                    </a:cubicBezTo>
                    <a:cubicBezTo>
                      <a:pt x="79" y="182"/>
                      <a:pt x="79" y="180"/>
                      <a:pt x="79" y="178"/>
                    </a:cubicBezTo>
                    <a:cubicBezTo>
                      <a:pt x="79" y="176"/>
                      <a:pt x="79" y="173"/>
                      <a:pt x="79" y="172"/>
                    </a:cubicBezTo>
                    <a:cubicBezTo>
                      <a:pt x="79" y="171"/>
                      <a:pt x="79" y="167"/>
                      <a:pt x="78" y="165"/>
                    </a:cubicBezTo>
                    <a:cubicBezTo>
                      <a:pt x="78" y="164"/>
                      <a:pt x="78" y="161"/>
                      <a:pt x="78" y="160"/>
                    </a:cubicBezTo>
                    <a:cubicBezTo>
                      <a:pt x="78" y="159"/>
                      <a:pt x="78" y="157"/>
                      <a:pt x="78" y="156"/>
                    </a:cubicBezTo>
                    <a:cubicBezTo>
                      <a:pt x="78" y="155"/>
                      <a:pt x="78" y="154"/>
                      <a:pt x="79" y="153"/>
                    </a:cubicBezTo>
                    <a:cubicBezTo>
                      <a:pt x="79" y="152"/>
                      <a:pt x="79" y="149"/>
                      <a:pt x="79" y="148"/>
                    </a:cubicBezTo>
                    <a:cubicBezTo>
                      <a:pt x="79" y="147"/>
                      <a:pt x="78" y="145"/>
                      <a:pt x="78" y="144"/>
                    </a:cubicBezTo>
                    <a:cubicBezTo>
                      <a:pt x="78" y="142"/>
                      <a:pt x="77" y="141"/>
                      <a:pt x="77" y="140"/>
                    </a:cubicBezTo>
                    <a:cubicBezTo>
                      <a:pt x="77" y="139"/>
                      <a:pt x="77" y="137"/>
                      <a:pt x="77" y="137"/>
                    </a:cubicBezTo>
                    <a:cubicBezTo>
                      <a:pt x="77" y="136"/>
                      <a:pt x="76" y="133"/>
                      <a:pt x="76" y="132"/>
                    </a:cubicBezTo>
                    <a:cubicBezTo>
                      <a:pt x="76" y="132"/>
                      <a:pt x="76" y="131"/>
                      <a:pt x="76" y="131"/>
                    </a:cubicBezTo>
                    <a:cubicBezTo>
                      <a:pt x="75" y="130"/>
                      <a:pt x="75" y="129"/>
                      <a:pt x="75" y="129"/>
                    </a:cubicBezTo>
                    <a:cubicBezTo>
                      <a:pt x="75" y="129"/>
                      <a:pt x="75" y="128"/>
                      <a:pt x="75" y="128"/>
                    </a:cubicBezTo>
                    <a:cubicBezTo>
                      <a:pt x="75" y="128"/>
                      <a:pt x="74" y="127"/>
                      <a:pt x="74" y="126"/>
                    </a:cubicBezTo>
                    <a:cubicBezTo>
                      <a:pt x="74" y="125"/>
                      <a:pt x="74" y="125"/>
                      <a:pt x="74" y="124"/>
                    </a:cubicBezTo>
                    <a:cubicBezTo>
                      <a:pt x="73" y="124"/>
                      <a:pt x="73" y="123"/>
                      <a:pt x="73" y="123"/>
                    </a:cubicBezTo>
                    <a:cubicBezTo>
                      <a:pt x="74" y="122"/>
                      <a:pt x="73" y="122"/>
                      <a:pt x="73" y="121"/>
                    </a:cubicBezTo>
                    <a:cubicBezTo>
                      <a:pt x="73" y="121"/>
                      <a:pt x="73" y="121"/>
                      <a:pt x="73" y="121"/>
                    </a:cubicBezTo>
                    <a:cubicBezTo>
                      <a:pt x="73" y="120"/>
                      <a:pt x="73" y="120"/>
                      <a:pt x="73" y="120"/>
                    </a:cubicBezTo>
                    <a:cubicBezTo>
                      <a:pt x="72" y="119"/>
                      <a:pt x="72" y="119"/>
                      <a:pt x="72" y="118"/>
                    </a:cubicBezTo>
                    <a:cubicBezTo>
                      <a:pt x="72" y="118"/>
                      <a:pt x="72" y="118"/>
                      <a:pt x="72" y="118"/>
                    </a:cubicBezTo>
                    <a:cubicBezTo>
                      <a:pt x="72" y="118"/>
                      <a:pt x="72" y="117"/>
                      <a:pt x="72" y="117"/>
                    </a:cubicBezTo>
                    <a:cubicBezTo>
                      <a:pt x="72" y="116"/>
                      <a:pt x="72" y="116"/>
                      <a:pt x="72" y="115"/>
                    </a:cubicBezTo>
                    <a:cubicBezTo>
                      <a:pt x="72" y="114"/>
                      <a:pt x="72" y="114"/>
                      <a:pt x="72" y="113"/>
                    </a:cubicBezTo>
                    <a:cubicBezTo>
                      <a:pt x="72" y="113"/>
                      <a:pt x="72" y="113"/>
                      <a:pt x="72" y="113"/>
                    </a:cubicBezTo>
                    <a:cubicBezTo>
                      <a:pt x="72" y="113"/>
                      <a:pt x="73" y="113"/>
                      <a:pt x="73" y="112"/>
                    </a:cubicBezTo>
                    <a:cubicBezTo>
                      <a:pt x="74" y="112"/>
                      <a:pt x="75" y="111"/>
                      <a:pt x="75" y="110"/>
                    </a:cubicBezTo>
                    <a:cubicBezTo>
                      <a:pt x="76" y="110"/>
                      <a:pt x="76" y="109"/>
                      <a:pt x="76" y="109"/>
                    </a:cubicBezTo>
                    <a:cubicBezTo>
                      <a:pt x="77" y="109"/>
                      <a:pt x="77" y="108"/>
                      <a:pt x="77" y="107"/>
                    </a:cubicBezTo>
                    <a:cubicBezTo>
                      <a:pt x="77" y="107"/>
                      <a:pt x="77" y="106"/>
                      <a:pt x="77" y="105"/>
                    </a:cubicBezTo>
                    <a:cubicBezTo>
                      <a:pt x="77" y="105"/>
                      <a:pt x="77" y="105"/>
                      <a:pt x="77" y="105"/>
                    </a:cubicBezTo>
                    <a:cubicBezTo>
                      <a:pt x="77" y="104"/>
                      <a:pt x="77" y="104"/>
                      <a:pt x="77" y="104"/>
                    </a:cubicBezTo>
                    <a:cubicBezTo>
                      <a:pt x="78" y="103"/>
                      <a:pt x="78" y="102"/>
                      <a:pt x="78" y="102"/>
                    </a:cubicBezTo>
                    <a:cubicBezTo>
                      <a:pt x="78" y="101"/>
                      <a:pt x="78" y="100"/>
                      <a:pt x="78" y="100"/>
                    </a:cubicBezTo>
                    <a:cubicBezTo>
                      <a:pt x="78" y="100"/>
                      <a:pt x="78" y="99"/>
                      <a:pt x="77" y="99"/>
                    </a:cubicBezTo>
                    <a:cubicBezTo>
                      <a:pt x="77" y="98"/>
                      <a:pt x="77" y="98"/>
                      <a:pt x="77" y="98"/>
                    </a:cubicBezTo>
                    <a:cubicBezTo>
                      <a:pt x="78" y="98"/>
                      <a:pt x="78" y="98"/>
                      <a:pt x="78" y="97"/>
                    </a:cubicBezTo>
                    <a:cubicBezTo>
                      <a:pt x="79" y="97"/>
                      <a:pt x="79" y="96"/>
                      <a:pt x="80" y="95"/>
                    </a:cubicBezTo>
                    <a:cubicBezTo>
                      <a:pt x="80" y="95"/>
                      <a:pt x="80" y="95"/>
                      <a:pt x="80" y="95"/>
                    </a:cubicBezTo>
                    <a:cubicBezTo>
                      <a:pt x="80" y="95"/>
                      <a:pt x="81" y="93"/>
                      <a:pt x="81" y="93"/>
                    </a:cubicBezTo>
                    <a:cubicBezTo>
                      <a:pt x="81" y="93"/>
                      <a:pt x="82" y="92"/>
                      <a:pt x="82" y="92"/>
                    </a:cubicBezTo>
                    <a:cubicBezTo>
                      <a:pt x="82" y="92"/>
                      <a:pt x="82" y="91"/>
                      <a:pt x="82" y="91"/>
                    </a:cubicBezTo>
                    <a:cubicBezTo>
                      <a:pt x="82" y="90"/>
                      <a:pt x="83" y="89"/>
                      <a:pt x="83" y="88"/>
                    </a:cubicBezTo>
                    <a:cubicBezTo>
                      <a:pt x="83" y="88"/>
                      <a:pt x="83" y="86"/>
                      <a:pt x="83" y="85"/>
                    </a:cubicBezTo>
                    <a:cubicBezTo>
                      <a:pt x="84" y="84"/>
                      <a:pt x="84" y="81"/>
                      <a:pt x="85" y="80"/>
                    </a:cubicBezTo>
                    <a:cubicBezTo>
                      <a:pt x="85" y="78"/>
                      <a:pt x="85" y="77"/>
                      <a:pt x="85" y="76"/>
                    </a:cubicBezTo>
                    <a:cubicBezTo>
                      <a:pt x="85" y="74"/>
                      <a:pt x="85" y="71"/>
                      <a:pt x="85" y="70"/>
                    </a:cubicBezTo>
                    <a:cubicBezTo>
                      <a:pt x="85" y="69"/>
                      <a:pt x="85" y="68"/>
                      <a:pt x="86" y="68"/>
                    </a:cubicBezTo>
                    <a:cubicBezTo>
                      <a:pt x="86" y="68"/>
                      <a:pt x="86" y="67"/>
                      <a:pt x="85" y="67"/>
                    </a:cubicBezTo>
                    <a:cubicBezTo>
                      <a:pt x="85" y="66"/>
                      <a:pt x="85" y="65"/>
                      <a:pt x="85" y="65"/>
                    </a:cubicBezTo>
                    <a:cubicBezTo>
                      <a:pt x="85" y="64"/>
                      <a:pt x="83" y="61"/>
                      <a:pt x="83" y="60"/>
                    </a:cubicBezTo>
                    <a:cubicBezTo>
                      <a:pt x="83" y="60"/>
                      <a:pt x="82" y="58"/>
                      <a:pt x="82" y="57"/>
                    </a:cubicBezTo>
                    <a:cubicBezTo>
                      <a:pt x="82" y="57"/>
                      <a:pt x="82" y="57"/>
                      <a:pt x="82" y="57"/>
                    </a:cubicBezTo>
                    <a:cubicBezTo>
                      <a:pt x="82" y="56"/>
                      <a:pt x="82" y="56"/>
                      <a:pt x="82" y="55"/>
                    </a:cubicBezTo>
                    <a:cubicBezTo>
                      <a:pt x="82" y="55"/>
                      <a:pt x="81" y="54"/>
                      <a:pt x="81" y="54"/>
                    </a:cubicBezTo>
                    <a:cubicBezTo>
                      <a:pt x="81" y="53"/>
                      <a:pt x="80" y="53"/>
                      <a:pt x="80" y="52"/>
                    </a:cubicBezTo>
                    <a:cubicBezTo>
                      <a:pt x="80" y="52"/>
                      <a:pt x="80" y="52"/>
                      <a:pt x="79" y="51"/>
                    </a:cubicBezTo>
                    <a:cubicBezTo>
                      <a:pt x="79" y="51"/>
                      <a:pt x="79" y="51"/>
                      <a:pt x="79" y="50"/>
                    </a:cubicBezTo>
                    <a:cubicBezTo>
                      <a:pt x="79" y="50"/>
                      <a:pt x="78" y="49"/>
                      <a:pt x="78" y="49"/>
                    </a:cubicBezTo>
                    <a:cubicBezTo>
                      <a:pt x="77" y="48"/>
                      <a:pt x="77" y="48"/>
                      <a:pt x="77" y="48"/>
                    </a:cubicBezTo>
                    <a:cubicBezTo>
                      <a:pt x="77" y="48"/>
                      <a:pt x="76" y="48"/>
                      <a:pt x="76" y="47"/>
                    </a:cubicBezTo>
                    <a:cubicBezTo>
                      <a:pt x="75" y="47"/>
                      <a:pt x="75" y="47"/>
                      <a:pt x="75" y="47"/>
                    </a:cubicBezTo>
                    <a:cubicBezTo>
                      <a:pt x="75" y="46"/>
                      <a:pt x="74" y="46"/>
                      <a:pt x="74" y="46"/>
                    </a:cubicBezTo>
                    <a:cubicBezTo>
                      <a:pt x="73" y="46"/>
                      <a:pt x="72" y="45"/>
                      <a:pt x="70" y="44"/>
                    </a:cubicBezTo>
                    <a:cubicBezTo>
                      <a:pt x="69" y="43"/>
                      <a:pt x="67" y="42"/>
                      <a:pt x="66" y="42"/>
                    </a:cubicBezTo>
                    <a:cubicBezTo>
                      <a:pt x="65" y="41"/>
                      <a:pt x="63" y="41"/>
                      <a:pt x="63" y="40"/>
                    </a:cubicBezTo>
                    <a:cubicBezTo>
                      <a:pt x="62" y="40"/>
                      <a:pt x="61" y="39"/>
                      <a:pt x="60" y="39"/>
                    </a:cubicBezTo>
                    <a:cubicBezTo>
                      <a:pt x="60" y="39"/>
                      <a:pt x="59" y="39"/>
                      <a:pt x="59" y="39"/>
                    </a:cubicBezTo>
                    <a:cubicBezTo>
                      <a:pt x="58" y="39"/>
                      <a:pt x="58" y="38"/>
                      <a:pt x="57" y="38"/>
                    </a:cubicBezTo>
                    <a:cubicBezTo>
                      <a:pt x="57" y="38"/>
                      <a:pt x="57" y="38"/>
                      <a:pt x="57" y="38"/>
                    </a:cubicBezTo>
                    <a:cubicBezTo>
                      <a:pt x="57" y="38"/>
                      <a:pt x="56" y="37"/>
                      <a:pt x="56" y="37"/>
                    </a:cubicBezTo>
                    <a:cubicBezTo>
                      <a:pt x="56" y="37"/>
                      <a:pt x="55" y="35"/>
                      <a:pt x="55" y="34"/>
                    </a:cubicBezTo>
                    <a:cubicBezTo>
                      <a:pt x="55" y="34"/>
                      <a:pt x="54" y="32"/>
                      <a:pt x="54" y="32"/>
                    </a:cubicBezTo>
                    <a:cubicBezTo>
                      <a:pt x="54" y="32"/>
                      <a:pt x="54" y="32"/>
                      <a:pt x="54" y="31"/>
                    </a:cubicBezTo>
                    <a:cubicBezTo>
                      <a:pt x="54" y="31"/>
                      <a:pt x="54" y="29"/>
                      <a:pt x="54" y="29"/>
                    </a:cubicBezTo>
                    <a:cubicBezTo>
                      <a:pt x="54" y="28"/>
                      <a:pt x="54" y="28"/>
                      <a:pt x="54" y="27"/>
                    </a:cubicBezTo>
                    <a:cubicBezTo>
                      <a:pt x="54" y="27"/>
                      <a:pt x="54" y="25"/>
                      <a:pt x="54" y="25"/>
                    </a:cubicBezTo>
                    <a:cubicBezTo>
                      <a:pt x="54" y="24"/>
                      <a:pt x="54" y="24"/>
                      <a:pt x="55" y="24"/>
                    </a:cubicBezTo>
                    <a:cubicBezTo>
                      <a:pt x="55" y="24"/>
                      <a:pt x="55" y="24"/>
                      <a:pt x="56" y="24"/>
                    </a:cubicBezTo>
                    <a:cubicBezTo>
                      <a:pt x="56" y="23"/>
                      <a:pt x="56" y="23"/>
                      <a:pt x="57" y="22"/>
                    </a:cubicBezTo>
                    <a:cubicBezTo>
                      <a:pt x="57" y="22"/>
                      <a:pt x="57" y="21"/>
                      <a:pt x="57" y="20"/>
                    </a:cubicBezTo>
                    <a:cubicBezTo>
                      <a:pt x="57" y="20"/>
                      <a:pt x="57" y="18"/>
                      <a:pt x="57" y="18"/>
                    </a:cubicBezTo>
                    <a:cubicBezTo>
                      <a:pt x="57" y="17"/>
                      <a:pt x="57" y="16"/>
                      <a:pt x="57" y="16"/>
                    </a:cubicBezTo>
                    <a:cubicBezTo>
                      <a:pt x="57" y="15"/>
                      <a:pt x="56" y="15"/>
                      <a:pt x="56" y="15"/>
                    </a:cubicBezTo>
                    <a:cubicBezTo>
                      <a:pt x="56" y="15"/>
                      <a:pt x="56" y="15"/>
                      <a:pt x="55" y="15"/>
                    </a:cubicBezTo>
                    <a:cubicBezTo>
                      <a:pt x="55" y="15"/>
                      <a:pt x="55" y="14"/>
                      <a:pt x="55" y="14"/>
                    </a:cubicBezTo>
                    <a:cubicBezTo>
                      <a:pt x="55" y="13"/>
                      <a:pt x="55" y="13"/>
                      <a:pt x="55" y="10"/>
                    </a:cubicBezTo>
                    <a:cubicBezTo>
                      <a:pt x="54" y="7"/>
                      <a:pt x="52" y="5"/>
                      <a:pt x="51" y="3"/>
                    </a:cubicBezTo>
                    <a:cubicBezTo>
                      <a:pt x="49" y="2"/>
                      <a:pt x="46" y="1"/>
                      <a:pt x="45" y="0"/>
                    </a:cubicBezTo>
                    <a:cubicBezTo>
                      <a:pt x="43" y="0"/>
                      <a:pt x="39" y="1"/>
                      <a:pt x="38" y="2"/>
                    </a:cubicBezTo>
                    <a:cubicBezTo>
                      <a:pt x="36" y="3"/>
                      <a:pt x="33" y="4"/>
                      <a:pt x="32" y="5"/>
                    </a:cubicBezTo>
                    <a:cubicBezTo>
                      <a:pt x="30" y="6"/>
                      <a:pt x="30" y="8"/>
                      <a:pt x="29" y="10"/>
                    </a:cubicBezTo>
                    <a:cubicBezTo>
                      <a:pt x="29" y="13"/>
                      <a:pt x="30" y="16"/>
                      <a:pt x="30" y="17"/>
                    </a:cubicBezTo>
                    <a:cubicBezTo>
                      <a:pt x="30" y="17"/>
                      <a:pt x="30" y="17"/>
                      <a:pt x="30" y="17"/>
                    </a:cubicBezTo>
                    <a:cubicBezTo>
                      <a:pt x="30" y="17"/>
                      <a:pt x="30" y="17"/>
                      <a:pt x="30" y="18"/>
                    </a:cubicBezTo>
                    <a:cubicBezTo>
                      <a:pt x="29" y="18"/>
                      <a:pt x="29" y="19"/>
                      <a:pt x="29" y="19"/>
                    </a:cubicBezTo>
                    <a:cubicBezTo>
                      <a:pt x="29" y="20"/>
                      <a:pt x="30" y="21"/>
                      <a:pt x="30" y="21"/>
                    </a:cubicBezTo>
                    <a:cubicBezTo>
                      <a:pt x="30" y="22"/>
                      <a:pt x="30" y="22"/>
                      <a:pt x="30" y="23"/>
                    </a:cubicBezTo>
                    <a:cubicBezTo>
                      <a:pt x="30" y="24"/>
                      <a:pt x="31" y="25"/>
                      <a:pt x="31" y="26"/>
                    </a:cubicBezTo>
                    <a:cubicBezTo>
                      <a:pt x="32" y="26"/>
                      <a:pt x="32" y="26"/>
                      <a:pt x="32" y="26"/>
                    </a:cubicBezTo>
                    <a:cubicBezTo>
                      <a:pt x="33" y="27"/>
                      <a:pt x="33" y="27"/>
                      <a:pt x="33" y="27"/>
                    </a:cubicBezTo>
                    <a:cubicBezTo>
                      <a:pt x="33" y="27"/>
                      <a:pt x="33" y="27"/>
                      <a:pt x="33" y="28"/>
                    </a:cubicBezTo>
                    <a:cubicBezTo>
                      <a:pt x="33" y="29"/>
                      <a:pt x="34" y="31"/>
                      <a:pt x="34" y="31"/>
                    </a:cubicBezTo>
                    <a:cubicBezTo>
                      <a:pt x="34" y="31"/>
                      <a:pt x="34" y="32"/>
                      <a:pt x="34" y="32"/>
                    </a:cubicBezTo>
                    <a:cubicBezTo>
                      <a:pt x="34" y="32"/>
                      <a:pt x="34" y="32"/>
                      <a:pt x="34" y="33"/>
                    </a:cubicBezTo>
                    <a:cubicBezTo>
                      <a:pt x="34" y="33"/>
                      <a:pt x="34" y="33"/>
                      <a:pt x="34" y="34"/>
                    </a:cubicBezTo>
                    <a:cubicBezTo>
                      <a:pt x="34" y="34"/>
                      <a:pt x="34" y="34"/>
                      <a:pt x="34" y="34"/>
                    </a:cubicBezTo>
                    <a:cubicBezTo>
                      <a:pt x="34" y="34"/>
                      <a:pt x="34" y="35"/>
                      <a:pt x="34" y="35"/>
                    </a:cubicBezTo>
                    <a:cubicBezTo>
                      <a:pt x="33" y="36"/>
                      <a:pt x="33" y="36"/>
                      <a:pt x="33" y="36"/>
                    </a:cubicBezTo>
                    <a:cubicBezTo>
                      <a:pt x="33" y="37"/>
                      <a:pt x="32" y="38"/>
                      <a:pt x="32" y="38"/>
                    </a:cubicBezTo>
                    <a:cubicBezTo>
                      <a:pt x="32" y="39"/>
                      <a:pt x="32" y="39"/>
                      <a:pt x="32" y="39"/>
                    </a:cubicBezTo>
                    <a:cubicBezTo>
                      <a:pt x="31" y="39"/>
                      <a:pt x="31" y="39"/>
                      <a:pt x="30" y="39"/>
                    </a:cubicBezTo>
                    <a:cubicBezTo>
                      <a:pt x="30" y="39"/>
                      <a:pt x="29" y="40"/>
                      <a:pt x="29" y="40"/>
                    </a:cubicBezTo>
                    <a:cubicBezTo>
                      <a:pt x="28" y="40"/>
                      <a:pt x="28" y="40"/>
                      <a:pt x="28" y="41"/>
                    </a:cubicBezTo>
                    <a:cubicBezTo>
                      <a:pt x="27" y="41"/>
                      <a:pt x="26" y="42"/>
                      <a:pt x="26" y="42"/>
                    </a:cubicBezTo>
                    <a:cubicBezTo>
                      <a:pt x="26" y="42"/>
                      <a:pt x="25" y="42"/>
                      <a:pt x="25" y="43"/>
                    </a:cubicBezTo>
                    <a:cubicBezTo>
                      <a:pt x="25" y="43"/>
                      <a:pt x="24" y="43"/>
                      <a:pt x="24" y="43"/>
                    </a:cubicBezTo>
                    <a:cubicBezTo>
                      <a:pt x="23" y="43"/>
                      <a:pt x="23" y="44"/>
                      <a:pt x="22" y="44"/>
                    </a:cubicBezTo>
                    <a:cubicBezTo>
                      <a:pt x="22" y="44"/>
                      <a:pt x="21" y="45"/>
                      <a:pt x="21" y="45"/>
                    </a:cubicBezTo>
                    <a:cubicBezTo>
                      <a:pt x="21" y="45"/>
                      <a:pt x="20" y="45"/>
                      <a:pt x="19" y="46"/>
                    </a:cubicBezTo>
                    <a:cubicBezTo>
                      <a:pt x="19" y="46"/>
                      <a:pt x="18" y="47"/>
                      <a:pt x="18" y="47"/>
                    </a:cubicBezTo>
                    <a:cubicBezTo>
                      <a:pt x="18" y="47"/>
                      <a:pt x="17" y="48"/>
                      <a:pt x="17" y="48"/>
                    </a:cubicBezTo>
                    <a:cubicBezTo>
                      <a:pt x="17" y="48"/>
                      <a:pt x="17" y="48"/>
                      <a:pt x="17" y="48"/>
                    </a:cubicBezTo>
                    <a:cubicBezTo>
                      <a:pt x="17" y="48"/>
                      <a:pt x="16" y="49"/>
                      <a:pt x="16" y="49"/>
                    </a:cubicBezTo>
                    <a:cubicBezTo>
                      <a:pt x="16" y="49"/>
                      <a:pt x="15" y="50"/>
                      <a:pt x="15" y="50"/>
                    </a:cubicBezTo>
                    <a:cubicBezTo>
                      <a:pt x="15" y="50"/>
                      <a:pt x="15" y="50"/>
                      <a:pt x="15" y="50"/>
                    </a:cubicBezTo>
                    <a:cubicBezTo>
                      <a:pt x="15" y="50"/>
                      <a:pt x="14" y="51"/>
                      <a:pt x="14" y="51"/>
                    </a:cubicBezTo>
                    <a:cubicBezTo>
                      <a:pt x="14" y="51"/>
                      <a:pt x="14" y="51"/>
                      <a:pt x="13" y="51"/>
                    </a:cubicBezTo>
                    <a:cubicBezTo>
                      <a:pt x="13" y="52"/>
                      <a:pt x="13" y="52"/>
                      <a:pt x="12" y="52"/>
                    </a:cubicBezTo>
                    <a:cubicBezTo>
                      <a:pt x="12" y="53"/>
                      <a:pt x="12" y="53"/>
                      <a:pt x="12" y="53"/>
                    </a:cubicBezTo>
                    <a:cubicBezTo>
                      <a:pt x="12" y="53"/>
                      <a:pt x="12" y="53"/>
                      <a:pt x="11" y="54"/>
                    </a:cubicBezTo>
                    <a:cubicBezTo>
                      <a:pt x="11" y="54"/>
                      <a:pt x="11" y="55"/>
                      <a:pt x="11" y="55"/>
                    </a:cubicBezTo>
                    <a:cubicBezTo>
                      <a:pt x="11" y="55"/>
                      <a:pt x="11" y="55"/>
                      <a:pt x="10" y="56"/>
                    </a:cubicBezTo>
                    <a:cubicBezTo>
                      <a:pt x="10" y="56"/>
                      <a:pt x="9" y="58"/>
                      <a:pt x="9" y="58"/>
                    </a:cubicBezTo>
                    <a:cubicBezTo>
                      <a:pt x="9" y="59"/>
                      <a:pt x="9" y="59"/>
                      <a:pt x="9" y="59"/>
                    </a:cubicBezTo>
                    <a:cubicBezTo>
                      <a:pt x="9" y="59"/>
                      <a:pt x="8" y="60"/>
                      <a:pt x="8" y="61"/>
                    </a:cubicBezTo>
                    <a:cubicBezTo>
                      <a:pt x="8" y="61"/>
                      <a:pt x="7" y="63"/>
                      <a:pt x="7" y="63"/>
                    </a:cubicBezTo>
                    <a:cubicBezTo>
                      <a:pt x="7" y="64"/>
                      <a:pt x="7" y="64"/>
                      <a:pt x="7" y="65"/>
                    </a:cubicBezTo>
                    <a:cubicBezTo>
                      <a:pt x="7" y="65"/>
                      <a:pt x="7" y="66"/>
                      <a:pt x="7" y="66"/>
                    </a:cubicBezTo>
                    <a:cubicBezTo>
                      <a:pt x="7" y="67"/>
                      <a:pt x="7" y="70"/>
                      <a:pt x="6" y="70"/>
                    </a:cubicBezTo>
                    <a:cubicBezTo>
                      <a:pt x="6" y="71"/>
                      <a:pt x="6" y="74"/>
                      <a:pt x="6" y="75"/>
                    </a:cubicBezTo>
                    <a:cubicBezTo>
                      <a:pt x="6" y="75"/>
                      <a:pt x="6" y="78"/>
                      <a:pt x="6" y="78"/>
                    </a:cubicBezTo>
                    <a:cubicBezTo>
                      <a:pt x="6" y="79"/>
                      <a:pt x="6" y="80"/>
                      <a:pt x="6" y="81"/>
                    </a:cubicBezTo>
                    <a:cubicBezTo>
                      <a:pt x="6" y="82"/>
                      <a:pt x="6" y="84"/>
                      <a:pt x="6" y="85"/>
                    </a:cubicBezTo>
                    <a:cubicBezTo>
                      <a:pt x="6" y="86"/>
                      <a:pt x="7" y="90"/>
                      <a:pt x="7" y="90"/>
                    </a:cubicBezTo>
                    <a:cubicBezTo>
                      <a:pt x="7" y="91"/>
                      <a:pt x="7" y="93"/>
                      <a:pt x="7" y="94"/>
                    </a:cubicBezTo>
                    <a:cubicBezTo>
                      <a:pt x="7" y="95"/>
                      <a:pt x="7" y="95"/>
                      <a:pt x="7" y="96"/>
                    </a:cubicBezTo>
                    <a:cubicBezTo>
                      <a:pt x="7" y="96"/>
                      <a:pt x="7" y="96"/>
                      <a:pt x="8" y="96"/>
                    </a:cubicBezTo>
                    <a:cubicBezTo>
                      <a:pt x="8" y="97"/>
                      <a:pt x="8" y="97"/>
                      <a:pt x="9" y="98"/>
                    </a:cubicBezTo>
                    <a:cubicBezTo>
                      <a:pt x="9" y="98"/>
                      <a:pt x="9" y="98"/>
                      <a:pt x="9" y="98"/>
                    </a:cubicBezTo>
                    <a:cubicBezTo>
                      <a:pt x="9" y="99"/>
                      <a:pt x="9" y="99"/>
                      <a:pt x="10" y="99"/>
                    </a:cubicBezTo>
                    <a:cubicBezTo>
                      <a:pt x="10" y="99"/>
                      <a:pt x="10" y="99"/>
                      <a:pt x="10" y="99"/>
                    </a:cubicBezTo>
                    <a:cubicBezTo>
                      <a:pt x="10" y="100"/>
                      <a:pt x="10" y="100"/>
                      <a:pt x="11" y="100"/>
                    </a:cubicBezTo>
                    <a:cubicBezTo>
                      <a:pt x="11" y="100"/>
                      <a:pt x="11" y="101"/>
                      <a:pt x="11" y="101"/>
                    </a:cubicBezTo>
                    <a:cubicBezTo>
                      <a:pt x="12" y="101"/>
                      <a:pt x="12" y="101"/>
                      <a:pt x="12" y="101"/>
                    </a:cubicBezTo>
                    <a:cubicBezTo>
                      <a:pt x="12" y="101"/>
                      <a:pt x="13" y="101"/>
                      <a:pt x="14" y="101"/>
                    </a:cubicBezTo>
                    <a:cubicBezTo>
                      <a:pt x="14" y="101"/>
                      <a:pt x="16" y="101"/>
                      <a:pt x="16" y="101"/>
                    </a:cubicBezTo>
                    <a:cubicBezTo>
                      <a:pt x="17" y="101"/>
                      <a:pt x="18" y="101"/>
                      <a:pt x="19" y="101"/>
                    </a:cubicBezTo>
                    <a:cubicBezTo>
                      <a:pt x="19" y="101"/>
                      <a:pt x="19" y="101"/>
                      <a:pt x="19" y="102"/>
                    </a:cubicBezTo>
                    <a:cubicBezTo>
                      <a:pt x="19" y="102"/>
                      <a:pt x="19" y="104"/>
                      <a:pt x="19" y="105"/>
                    </a:cubicBezTo>
                    <a:cubicBezTo>
                      <a:pt x="19" y="105"/>
                      <a:pt x="19" y="107"/>
                      <a:pt x="19" y="108"/>
                    </a:cubicBezTo>
                    <a:cubicBezTo>
                      <a:pt x="19" y="109"/>
                      <a:pt x="19" y="111"/>
                      <a:pt x="19" y="111"/>
                    </a:cubicBezTo>
                    <a:cubicBezTo>
                      <a:pt x="19" y="111"/>
                      <a:pt x="19" y="112"/>
                      <a:pt x="19" y="112"/>
                    </a:cubicBezTo>
                    <a:cubicBezTo>
                      <a:pt x="19" y="112"/>
                      <a:pt x="20" y="112"/>
                      <a:pt x="20" y="112"/>
                    </a:cubicBezTo>
                    <a:cubicBezTo>
                      <a:pt x="20" y="113"/>
                      <a:pt x="20" y="113"/>
                      <a:pt x="20" y="113"/>
                    </a:cubicBezTo>
                    <a:cubicBezTo>
                      <a:pt x="20" y="113"/>
                      <a:pt x="20" y="113"/>
                      <a:pt x="20" y="113"/>
                    </a:cubicBezTo>
                    <a:cubicBezTo>
                      <a:pt x="20" y="113"/>
                      <a:pt x="20" y="113"/>
                      <a:pt x="20" y="114"/>
                    </a:cubicBezTo>
                    <a:cubicBezTo>
                      <a:pt x="20" y="114"/>
                      <a:pt x="19" y="115"/>
                      <a:pt x="19" y="115"/>
                    </a:cubicBezTo>
                    <a:cubicBezTo>
                      <a:pt x="19" y="116"/>
                      <a:pt x="19" y="116"/>
                      <a:pt x="19" y="117"/>
                    </a:cubicBezTo>
                    <a:cubicBezTo>
                      <a:pt x="19" y="117"/>
                      <a:pt x="19" y="118"/>
                      <a:pt x="19" y="119"/>
                    </a:cubicBezTo>
                    <a:cubicBezTo>
                      <a:pt x="19" y="119"/>
                      <a:pt x="19" y="119"/>
                      <a:pt x="19" y="120"/>
                    </a:cubicBezTo>
                    <a:cubicBezTo>
                      <a:pt x="20" y="120"/>
                      <a:pt x="20" y="120"/>
                      <a:pt x="20" y="120"/>
                    </a:cubicBezTo>
                    <a:cubicBezTo>
                      <a:pt x="20" y="120"/>
                      <a:pt x="19" y="120"/>
                      <a:pt x="19" y="121"/>
                    </a:cubicBezTo>
                    <a:cubicBezTo>
                      <a:pt x="19" y="122"/>
                      <a:pt x="19" y="123"/>
                      <a:pt x="19" y="123"/>
                    </a:cubicBezTo>
                    <a:cubicBezTo>
                      <a:pt x="19" y="123"/>
                      <a:pt x="19" y="124"/>
                      <a:pt x="19" y="124"/>
                    </a:cubicBezTo>
                    <a:cubicBezTo>
                      <a:pt x="18" y="125"/>
                      <a:pt x="18" y="125"/>
                      <a:pt x="18" y="125"/>
                    </a:cubicBezTo>
                    <a:cubicBezTo>
                      <a:pt x="18" y="125"/>
                      <a:pt x="18" y="127"/>
                      <a:pt x="18" y="127"/>
                    </a:cubicBezTo>
                    <a:cubicBezTo>
                      <a:pt x="18" y="128"/>
                      <a:pt x="18" y="128"/>
                      <a:pt x="18" y="128"/>
                    </a:cubicBezTo>
                    <a:cubicBezTo>
                      <a:pt x="18" y="129"/>
                      <a:pt x="18" y="129"/>
                      <a:pt x="18" y="130"/>
                    </a:cubicBezTo>
                    <a:cubicBezTo>
                      <a:pt x="17" y="130"/>
                      <a:pt x="17" y="132"/>
                      <a:pt x="17" y="132"/>
                    </a:cubicBezTo>
                    <a:cubicBezTo>
                      <a:pt x="17" y="132"/>
                      <a:pt x="16" y="134"/>
                      <a:pt x="16" y="134"/>
                    </a:cubicBezTo>
                    <a:cubicBezTo>
                      <a:pt x="16" y="135"/>
                      <a:pt x="16" y="135"/>
                      <a:pt x="16" y="136"/>
                    </a:cubicBezTo>
                    <a:cubicBezTo>
                      <a:pt x="16" y="137"/>
                      <a:pt x="16" y="140"/>
                      <a:pt x="16" y="140"/>
                    </a:cubicBezTo>
                    <a:cubicBezTo>
                      <a:pt x="16" y="141"/>
                      <a:pt x="16" y="142"/>
                      <a:pt x="16" y="143"/>
                    </a:cubicBezTo>
                    <a:cubicBezTo>
                      <a:pt x="15" y="144"/>
                      <a:pt x="15" y="146"/>
                      <a:pt x="15" y="147"/>
                    </a:cubicBezTo>
                    <a:cubicBezTo>
                      <a:pt x="15" y="148"/>
                      <a:pt x="15" y="149"/>
                      <a:pt x="15" y="150"/>
                    </a:cubicBezTo>
                    <a:cubicBezTo>
                      <a:pt x="15" y="151"/>
                      <a:pt x="15" y="153"/>
                      <a:pt x="15" y="154"/>
                    </a:cubicBezTo>
                    <a:cubicBezTo>
                      <a:pt x="15" y="155"/>
                      <a:pt x="16" y="156"/>
                      <a:pt x="16" y="157"/>
                    </a:cubicBezTo>
                    <a:cubicBezTo>
                      <a:pt x="16" y="158"/>
                      <a:pt x="16" y="162"/>
                      <a:pt x="16" y="163"/>
                    </a:cubicBezTo>
                    <a:cubicBezTo>
                      <a:pt x="16" y="164"/>
                      <a:pt x="16" y="168"/>
                      <a:pt x="16" y="169"/>
                    </a:cubicBezTo>
                    <a:cubicBezTo>
                      <a:pt x="16" y="170"/>
                      <a:pt x="16" y="172"/>
                      <a:pt x="16" y="174"/>
                    </a:cubicBezTo>
                    <a:cubicBezTo>
                      <a:pt x="17" y="175"/>
                      <a:pt x="17" y="179"/>
                      <a:pt x="17" y="180"/>
                    </a:cubicBezTo>
                    <a:cubicBezTo>
                      <a:pt x="17" y="181"/>
                      <a:pt x="17" y="185"/>
                      <a:pt x="18" y="187"/>
                    </a:cubicBezTo>
                    <a:cubicBezTo>
                      <a:pt x="18" y="188"/>
                      <a:pt x="18" y="190"/>
                      <a:pt x="18" y="191"/>
                    </a:cubicBezTo>
                    <a:cubicBezTo>
                      <a:pt x="18" y="192"/>
                      <a:pt x="18" y="195"/>
                      <a:pt x="19" y="196"/>
                    </a:cubicBezTo>
                    <a:cubicBezTo>
                      <a:pt x="19" y="196"/>
                      <a:pt x="19" y="199"/>
                      <a:pt x="19" y="201"/>
                    </a:cubicBezTo>
                    <a:cubicBezTo>
                      <a:pt x="19" y="203"/>
                      <a:pt x="19" y="206"/>
                      <a:pt x="19" y="207"/>
                    </a:cubicBezTo>
                    <a:cubicBezTo>
                      <a:pt x="19" y="208"/>
                      <a:pt x="19" y="208"/>
                      <a:pt x="19" y="210"/>
                    </a:cubicBezTo>
                    <a:cubicBezTo>
                      <a:pt x="19" y="211"/>
                      <a:pt x="19" y="215"/>
                      <a:pt x="19" y="216"/>
                    </a:cubicBezTo>
                    <a:cubicBezTo>
                      <a:pt x="19" y="217"/>
                      <a:pt x="19" y="223"/>
                      <a:pt x="19" y="224"/>
                    </a:cubicBezTo>
                    <a:cubicBezTo>
                      <a:pt x="19" y="225"/>
                      <a:pt x="19" y="229"/>
                      <a:pt x="19" y="230"/>
                    </a:cubicBezTo>
                    <a:cubicBezTo>
                      <a:pt x="19" y="231"/>
                      <a:pt x="18" y="235"/>
                      <a:pt x="18" y="236"/>
                    </a:cubicBezTo>
                    <a:cubicBezTo>
                      <a:pt x="18" y="236"/>
                      <a:pt x="18" y="237"/>
                      <a:pt x="18" y="238"/>
                    </a:cubicBezTo>
                    <a:cubicBezTo>
                      <a:pt x="18" y="239"/>
                      <a:pt x="18" y="244"/>
                      <a:pt x="18" y="245"/>
                    </a:cubicBezTo>
                    <a:cubicBezTo>
                      <a:pt x="18" y="247"/>
                      <a:pt x="18" y="250"/>
                      <a:pt x="18" y="252"/>
                    </a:cubicBezTo>
                    <a:cubicBezTo>
                      <a:pt x="18" y="253"/>
                      <a:pt x="18" y="257"/>
                      <a:pt x="18" y="258"/>
                    </a:cubicBezTo>
                    <a:cubicBezTo>
                      <a:pt x="18" y="259"/>
                      <a:pt x="18" y="258"/>
                      <a:pt x="18" y="259"/>
                    </a:cubicBezTo>
                    <a:cubicBezTo>
                      <a:pt x="17" y="259"/>
                      <a:pt x="16" y="260"/>
                      <a:pt x="15" y="261"/>
                    </a:cubicBezTo>
                    <a:cubicBezTo>
                      <a:pt x="15" y="262"/>
                      <a:pt x="15" y="263"/>
                      <a:pt x="15" y="264"/>
                    </a:cubicBezTo>
                    <a:cubicBezTo>
                      <a:pt x="15" y="264"/>
                      <a:pt x="15" y="265"/>
                      <a:pt x="15" y="265"/>
                    </a:cubicBezTo>
                    <a:cubicBezTo>
                      <a:pt x="14" y="265"/>
                      <a:pt x="14" y="265"/>
                      <a:pt x="15" y="266"/>
                    </a:cubicBezTo>
                    <a:cubicBezTo>
                      <a:pt x="15" y="267"/>
                      <a:pt x="15" y="268"/>
                      <a:pt x="15" y="268"/>
                    </a:cubicBezTo>
                    <a:cubicBezTo>
                      <a:pt x="15" y="269"/>
                      <a:pt x="15" y="269"/>
                      <a:pt x="15" y="270"/>
                    </a:cubicBezTo>
                    <a:cubicBezTo>
                      <a:pt x="15" y="270"/>
                      <a:pt x="15" y="270"/>
                      <a:pt x="15" y="270"/>
                    </a:cubicBezTo>
                    <a:cubicBezTo>
                      <a:pt x="15" y="270"/>
                      <a:pt x="15" y="270"/>
                      <a:pt x="15" y="271"/>
                    </a:cubicBezTo>
                    <a:cubicBezTo>
                      <a:pt x="14" y="271"/>
                      <a:pt x="14" y="271"/>
                      <a:pt x="14" y="271"/>
                    </a:cubicBezTo>
                    <a:cubicBezTo>
                      <a:pt x="14" y="272"/>
                      <a:pt x="14" y="272"/>
                      <a:pt x="14" y="272"/>
                    </a:cubicBezTo>
                    <a:cubicBezTo>
                      <a:pt x="14" y="272"/>
                      <a:pt x="13" y="273"/>
                      <a:pt x="13" y="273"/>
                    </a:cubicBezTo>
                    <a:cubicBezTo>
                      <a:pt x="13" y="273"/>
                      <a:pt x="12" y="274"/>
                      <a:pt x="12" y="274"/>
                    </a:cubicBezTo>
                    <a:cubicBezTo>
                      <a:pt x="12" y="274"/>
                      <a:pt x="11" y="275"/>
                      <a:pt x="11" y="275"/>
                    </a:cubicBezTo>
                    <a:cubicBezTo>
                      <a:pt x="10" y="275"/>
                      <a:pt x="10" y="275"/>
                      <a:pt x="9" y="275"/>
                    </a:cubicBezTo>
                    <a:cubicBezTo>
                      <a:pt x="9" y="275"/>
                      <a:pt x="8" y="275"/>
                      <a:pt x="8" y="276"/>
                    </a:cubicBezTo>
                    <a:cubicBezTo>
                      <a:pt x="7" y="276"/>
                      <a:pt x="7" y="276"/>
                      <a:pt x="6" y="276"/>
                    </a:cubicBezTo>
                    <a:cubicBezTo>
                      <a:pt x="5" y="276"/>
                      <a:pt x="5" y="277"/>
                      <a:pt x="4" y="277"/>
                    </a:cubicBezTo>
                    <a:cubicBezTo>
                      <a:pt x="3" y="278"/>
                      <a:pt x="2" y="279"/>
                      <a:pt x="2" y="279"/>
                    </a:cubicBezTo>
                    <a:cubicBezTo>
                      <a:pt x="1" y="280"/>
                      <a:pt x="1" y="281"/>
                      <a:pt x="1" y="281"/>
                    </a:cubicBezTo>
                    <a:cubicBezTo>
                      <a:pt x="2" y="281"/>
                      <a:pt x="1" y="281"/>
                      <a:pt x="1" y="281"/>
                    </a:cubicBezTo>
                    <a:cubicBezTo>
                      <a:pt x="1" y="281"/>
                      <a:pt x="1" y="281"/>
                      <a:pt x="1" y="281"/>
                    </a:cubicBezTo>
                    <a:cubicBezTo>
                      <a:pt x="1" y="281"/>
                      <a:pt x="1" y="281"/>
                      <a:pt x="1" y="281"/>
                    </a:cubicBezTo>
                    <a:cubicBezTo>
                      <a:pt x="1" y="281"/>
                      <a:pt x="0" y="281"/>
                      <a:pt x="0" y="282"/>
                    </a:cubicBezTo>
                    <a:cubicBezTo>
                      <a:pt x="0" y="282"/>
                      <a:pt x="0" y="282"/>
                      <a:pt x="0" y="283"/>
                    </a:cubicBezTo>
                    <a:cubicBezTo>
                      <a:pt x="1" y="283"/>
                      <a:pt x="1" y="283"/>
                      <a:pt x="2" y="283"/>
                    </a:cubicBezTo>
                    <a:cubicBezTo>
                      <a:pt x="3" y="283"/>
                      <a:pt x="5" y="283"/>
                      <a:pt x="7" y="284"/>
                    </a:cubicBezTo>
                    <a:cubicBezTo>
                      <a:pt x="10" y="284"/>
                      <a:pt x="13" y="284"/>
                      <a:pt x="15" y="284"/>
                    </a:cubicBezTo>
                    <a:cubicBezTo>
                      <a:pt x="16" y="284"/>
                      <a:pt x="20" y="284"/>
                      <a:pt x="21" y="283"/>
                    </a:cubicBezTo>
                    <a:cubicBezTo>
                      <a:pt x="22" y="283"/>
                      <a:pt x="23" y="282"/>
                      <a:pt x="23" y="282"/>
                    </a:cubicBezTo>
                    <a:cubicBezTo>
                      <a:pt x="24" y="281"/>
                      <a:pt x="25" y="280"/>
                      <a:pt x="25" y="280"/>
                    </a:cubicBezTo>
                    <a:cubicBezTo>
                      <a:pt x="25" y="279"/>
                      <a:pt x="25" y="279"/>
                      <a:pt x="25" y="279"/>
                    </a:cubicBezTo>
                    <a:cubicBezTo>
                      <a:pt x="26" y="279"/>
                      <a:pt x="28" y="280"/>
                      <a:pt x="28" y="280"/>
                    </a:cubicBezTo>
                    <a:cubicBezTo>
                      <a:pt x="28" y="280"/>
                      <a:pt x="29" y="281"/>
                      <a:pt x="30" y="280"/>
                    </a:cubicBezTo>
                    <a:cubicBezTo>
                      <a:pt x="31" y="280"/>
                      <a:pt x="32" y="280"/>
                      <a:pt x="33" y="280"/>
                    </a:cubicBezTo>
                    <a:cubicBezTo>
                      <a:pt x="34" y="279"/>
                      <a:pt x="35" y="279"/>
                      <a:pt x="36" y="279"/>
                    </a:cubicBezTo>
                    <a:cubicBezTo>
                      <a:pt x="36" y="278"/>
                      <a:pt x="37" y="278"/>
                      <a:pt x="38" y="277"/>
                    </a:cubicBezTo>
                    <a:cubicBezTo>
                      <a:pt x="38" y="277"/>
                      <a:pt x="38" y="277"/>
                      <a:pt x="38" y="276"/>
                    </a:cubicBezTo>
                    <a:cubicBezTo>
                      <a:pt x="38" y="276"/>
                      <a:pt x="37" y="273"/>
                      <a:pt x="37" y="273"/>
                    </a:cubicBezTo>
                    <a:cubicBezTo>
                      <a:pt x="37" y="272"/>
                      <a:pt x="37" y="272"/>
                      <a:pt x="37" y="272"/>
                    </a:cubicBezTo>
                    <a:cubicBezTo>
                      <a:pt x="36" y="272"/>
                      <a:pt x="37" y="272"/>
                      <a:pt x="37" y="271"/>
                    </a:cubicBezTo>
                    <a:cubicBezTo>
                      <a:pt x="37" y="271"/>
                      <a:pt x="37" y="271"/>
                      <a:pt x="37" y="270"/>
                    </a:cubicBezTo>
                    <a:cubicBezTo>
                      <a:pt x="37" y="270"/>
                      <a:pt x="37" y="269"/>
                      <a:pt x="37" y="268"/>
                    </a:cubicBezTo>
                    <a:cubicBezTo>
                      <a:pt x="37" y="268"/>
                      <a:pt x="37" y="268"/>
                      <a:pt x="36" y="268"/>
                    </a:cubicBezTo>
                    <a:cubicBezTo>
                      <a:pt x="36" y="268"/>
                      <a:pt x="36" y="267"/>
                      <a:pt x="36" y="266"/>
                    </a:cubicBezTo>
                    <a:cubicBezTo>
                      <a:pt x="36" y="266"/>
                      <a:pt x="36" y="265"/>
                      <a:pt x="36" y="265"/>
                    </a:cubicBezTo>
                    <a:cubicBezTo>
                      <a:pt x="36" y="264"/>
                      <a:pt x="36" y="264"/>
                      <a:pt x="37" y="263"/>
                    </a:cubicBezTo>
                    <a:cubicBezTo>
                      <a:pt x="37" y="262"/>
                      <a:pt x="38" y="260"/>
                      <a:pt x="38" y="259"/>
                    </a:cubicBezTo>
                    <a:cubicBezTo>
                      <a:pt x="38" y="258"/>
                      <a:pt x="38" y="258"/>
                      <a:pt x="38" y="257"/>
                    </a:cubicBezTo>
                    <a:cubicBezTo>
                      <a:pt x="39" y="257"/>
                      <a:pt x="39" y="256"/>
                      <a:pt x="39" y="254"/>
                    </a:cubicBezTo>
                    <a:cubicBezTo>
                      <a:pt x="40" y="253"/>
                      <a:pt x="40" y="250"/>
                      <a:pt x="40" y="249"/>
                    </a:cubicBezTo>
                    <a:cubicBezTo>
                      <a:pt x="40" y="247"/>
                      <a:pt x="40" y="245"/>
                      <a:pt x="40" y="243"/>
                    </a:cubicBezTo>
                    <a:cubicBezTo>
                      <a:pt x="40" y="242"/>
                      <a:pt x="40" y="239"/>
                      <a:pt x="40" y="238"/>
                    </a:cubicBezTo>
                    <a:cubicBezTo>
                      <a:pt x="40" y="237"/>
                      <a:pt x="40" y="233"/>
                      <a:pt x="40" y="232"/>
                    </a:cubicBezTo>
                    <a:cubicBezTo>
                      <a:pt x="40" y="230"/>
                      <a:pt x="40" y="227"/>
                      <a:pt x="40" y="226"/>
                    </a:cubicBezTo>
                    <a:cubicBezTo>
                      <a:pt x="40" y="224"/>
                      <a:pt x="41" y="221"/>
                      <a:pt x="41" y="219"/>
                    </a:cubicBezTo>
                    <a:cubicBezTo>
                      <a:pt x="41" y="217"/>
                      <a:pt x="41" y="212"/>
                      <a:pt x="42" y="210"/>
                    </a:cubicBezTo>
                    <a:cubicBezTo>
                      <a:pt x="42" y="209"/>
                      <a:pt x="42" y="202"/>
                      <a:pt x="42" y="200"/>
                    </a:cubicBezTo>
                    <a:cubicBezTo>
                      <a:pt x="43" y="198"/>
                      <a:pt x="43" y="196"/>
                      <a:pt x="43" y="195"/>
                    </a:cubicBezTo>
                    <a:cubicBezTo>
                      <a:pt x="43" y="194"/>
                      <a:pt x="43" y="192"/>
                      <a:pt x="44" y="191"/>
                    </a:cubicBezTo>
                    <a:cubicBezTo>
                      <a:pt x="44" y="190"/>
                      <a:pt x="44" y="187"/>
                      <a:pt x="44" y="186"/>
                    </a:cubicBezTo>
                    <a:cubicBezTo>
                      <a:pt x="44" y="186"/>
                      <a:pt x="44" y="185"/>
                      <a:pt x="45" y="183"/>
                    </a:cubicBezTo>
                    <a:cubicBezTo>
                      <a:pt x="45" y="182"/>
                      <a:pt x="45" y="178"/>
                      <a:pt x="45" y="177"/>
                    </a:cubicBezTo>
                    <a:cubicBezTo>
                      <a:pt x="45" y="176"/>
                      <a:pt x="45" y="175"/>
                      <a:pt x="45" y="174"/>
                    </a:cubicBezTo>
                    <a:cubicBezTo>
                      <a:pt x="45" y="174"/>
                      <a:pt x="45" y="174"/>
                      <a:pt x="46" y="172"/>
                    </a:cubicBezTo>
                    <a:cubicBezTo>
                      <a:pt x="46" y="171"/>
                      <a:pt x="46" y="169"/>
                      <a:pt x="46" y="169"/>
                    </a:cubicBezTo>
                    <a:cubicBezTo>
                      <a:pt x="47" y="168"/>
                      <a:pt x="47" y="168"/>
                      <a:pt x="47" y="169"/>
                    </a:cubicBezTo>
                    <a:cubicBezTo>
                      <a:pt x="47" y="169"/>
                      <a:pt x="47" y="169"/>
                      <a:pt x="48" y="170"/>
                    </a:cubicBezTo>
                    <a:cubicBezTo>
                      <a:pt x="48" y="170"/>
                      <a:pt x="48" y="171"/>
                      <a:pt x="48" y="172"/>
                    </a:cubicBezTo>
                    <a:cubicBezTo>
                      <a:pt x="48" y="173"/>
                      <a:pt x="49" y="173"/>
                      <a:pt x="49" y="175"/>
                    </a:cubicBezTo>
                    <a:cubicBezTo>
                      <a:pt x="50" y="176"/>
                      <a:pt x="50" y="178"/>
                      <a:pt x="50" y="178"/>
                    </a:cubicBezTo>
                    <a:cubicBezTo>
                      <a:pt x="50" y="179"/>
                      <a:pt x="51" y="180"/>
                      <a:pt x="51" y="180"/>
                    </a:cubicBezTo>
                    <a:cubicBezTo>
                      <a:pt x="51" y="181"/>
                      <a:pt x="51" y="184"/>
                      <a:pt x="52" y="185"/>
                    </a:cubicBezTo>
                    <a:cubicBezTo>
                      <a:pt x="52" y="186"/>
                      <a:pt x="52" y="189"/>
                      <a:pt x="53" y="191"/>
                    </a:cubicBezTo>
                    <a:cubicBezTo>
                      <a:pt x="53" y="192"/>
                      <a:pt x="54" y="198"/>
                      <a:pt x="54" y="199"/>
                    </a:cubicBezTo>
                    <a:cubicBezTo>
                      <a:pt x="54" y="200"/>
                      <a:pt x="54" y="202"/>
                      <a:pt x="54" y="204"/>
                    </a:cubicBezTo>
                    <a:cubicBezTo>
                      <a:pt x="55" y="205"/>
                      <a:pt x="55" y="209"/>
                      <a:pt x="55" y="210"/>
                    </a:cubicBezTo>
                    <a:cubicBezTo>
                      <a:pt x="55" y="210"/>
                      <a:pt x="55" y="216"/>
                      <a:pt x="55" y="218"/>
                    </a:cubicBezTo>
                    <a:cubicBezTo>
                      <a:pt x="56" y="220"/>
                      <a:pt x="56" y="221"/>
                      <a:pt x="56" y="222"/>
                    </a:cubicBezTo>
                    <a:cubicBezTo>
                      <a:pt x="56" y="223"/>
                      <a:pt x="56" y="225"/>
                      <a:pt x="56" y="226"/>
                    </a:cubicBezTo>
                    <a:cubicBezTo>
                      <a:pt x="56" y="227"/>
                      <a:pt x="57" y="231"/>
                      <a:pt x="57" y="231"/>
                    </a:cubicBezTo>
                    <a:cubicBezTo>
                      <a:pt x="57" y="232"/>
                      <a:pt x="57" y="238"/>
                      <a:pt x="58" y="239"/>
                    </a:cubicBezTo>
                    <a:cubicBezTo>
                      <a:pt x="58" y="240"/>
                      <a:pt x="58" y="246"/>
                      <a:pt x="58" y="246"/>
                    </a:cubicBezTo>
                    <a:cubicBezTo>
                      <a:pt x="59" y="247"/>
                      <a:pt x="59" y="249"/>
                      <a:pt x="59" y="250"/>
                    </a:cubicBezTo>
                    <a:cubicBezTo>
                      <a:pt x="59" y="251"/>
                      <a:pt x="59" y="251"/>
                      <a:pt x="59" y="252"/>
                    </a:cubicBezTo>
                    <a:cubicBezTo>
                      <a:pt x="59" y="254"/>
                      <a:pt x="59" y="255"/>
                      <a:pt x="59" y="256"/>
                    </a:cubicBezTo>
                    <a:cubicBezTo>
                      <a:pt x="59" y="257"/>
                      <a:pt x="60" y="259"/>
                      <a:pt x="60" y="260"/>
                    </a:cubicBezTo>
                    <a:cubicBezTo>
                      <a:pt x="61" y="260"/>
                      <a:pt x="61" y="262"/>
                      <a:pt x="62" y="262"/>
                    </a:cubicBezTo>
                    <a:cubicBezTo>
                      <a:pt x="62" y="263"/>
                      <a:pt x="62" y="264"/>
                      <a:pt x="62" y="265"/>
                    </a:cubicBezTo>
                    <a:cubicBezTo>
                      <a:pt x="63" y="265"/>
                      <a:pt x="63" y="267"/>
                      <a:pt x="64" y="267"/>
                    </a:cubicBezTo>
                    <a:cubicBezTo>
                      <a:pt x="64" y="267"/>
                      <a:pt x="64" y="268"/>
                      <a:pt x="64" y="268"/>
                    </a:cubicBezTo>
                    <a:cubicBezTo>
                      <a:pt x="64" y="268"/>
                      <a:pt x="64" y="268"/>
                      <a:pt x="64" y="268"/>
                    </a:cubicBezTo>
                    <a:cubicBezTo>
                      <a:pt x="64" y="269"/>
                      <a:pt x="65" y="270"/>
                      <a:pt x="65" y="271"/>
                    </a:cubicBezTo>
                    <a:cubicBezTo>
                      <a:pt x="65" y="272"/>
                      <a:pt x="66" y="272"/>
                      <a:pt x="66" y="272"/>
                    </a:cubicBezTo>
                    <a:cubicBezTo>
                      <a:pt x="66" y="272"/>
                      <a:pt x="66" y="272"/>
                      <a:pt x="66" y="273"/>
                    </a:cubicBezTo>
                    <a:cubicBezTo>
                      <a:pt x="66" y="273"/>
                      <a:pt x="66" y="274"/>
                      <a:pt x="66" y="275"/>
                    </a:cubicBezTo>
                    <a:cubicBezTo>
                      <a:pt x="66" y="275"/>
                      <a:pt x="66" y="277"/>
                      <a:pt x="66" y="277"/>
                    </a:cubicBezTo>
                    <a:cubicBezTo>
                      <a:pt x="66" y="278"/>
                      <a:pt x="66" y="278"/>
                      <a:pt x="67" y="278"/>
                    </a:cubicBezTo>
                    <a:cubicBezTo>
                      <a:pt x="67" y="279"/>
                      <a:pt x="67" y="279"/>
                      <a:pt x="67" y="279"/>
                    </a:cubicBezTo>
                    <a:cubicBezTo>
                      <a:pt x="68" y="279"/>
                      <a:pt x="69" y="280"/>
                      <a:pt x="69" y="280"/>
                    </a:cubicBezTo>
                    <a:cubicBezTo>
                      <a:pt x="70" y="280"/>
                      <a:pt x="70" y="280"/>
                      <a:pt x="70" y="280"/>
                    </a:cubicBezTo>
                    <a:cubicBezTo>
                      <a:pt x="71" y="280"/>
                      <a:pt x="71" y="280"/>
                      <a:pt x="71" y="281"/>
                    </a:cubicBezTo>
                    <a:cubicBezTo>
                      <a:pt x="70" y="281"/>
                      <a:pt x="70" y="281"/>
                      <a:pt x="70" y="282"/>
                    </a:cubicBezTo>
                    <a:cubicBezTo>
                      <a:pt x="70" y="283"/>
                      <a:pt x="71" y="283"/>
                      <a:pt x="71" y="284"/>
                    </a:cubicBezTo>
                    <a:cubicBezTo>
                      <a:pt x="72" y="284"/>
                      <a:pt x="72" y="284"/>
                      <a:pt x="72" y="284"/>
                    </a:cubicBezTo>
                    <a:cubicBezTo>
                      <a:pt x="73" y="284"/>
                      <a:pt x="75" y="284"/>
                      <a:pt x="76" y="284"/>
                    </a:cubicBezTo>
                    <a:cubicBezTo>
                      <a:pt x="77" y="284"/>
                      <a:pt x="82" y="284"/>
                      <a:pt x="84" y="284"/>
                    </a:cubicBezTo>
                    <a:cubicBezTo>
                      <a:pt x="87" y="284"/>
                      <a:pt x="88" y="283"/>
                      <a:pt x="89" y="283"/>
                    </a:cubicBezTo>
                    <a:cubicBezTo>
                      <a:pt x="89" y="283"/>
                      <a:pt x="89" y="283"/>
                      <a:pt x="89" y="283"/>
                    </a:cubicBezTo>
                    <a:cubicBezTo>
                      <a:pt x="89" y="283"/>
                      <a:pt x="89" y="282"/>
                      <a:pt x="89" y="282"/>
                    </a:cubicBezTo>
                    <a:close/>
                  </a:path>
                </a:pathLst>
              </a:custGeom>
              <a:solidFill>
                <a:schemeClr val="accent6"/>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9" name="Freeform 23"/>
              <p:cNvSpPr>
                <a:spLocks noChangeAspect="1" noEditPoints="1"/>
              </p:cNvSpPr>
              <p:nvPr/>
            </p:nvSpPr>
            <p:spPr bwMode="auto">
              <a:xfrm>
                <a:off x="8162239" y="2113893"/>
                <a:ext cx="250508" cy="937800"/>
              </a:xfrm>
              <a:custGeom>
                <a:avLst/>
                <a:gdLst>
                  <a:gd name="T0" fmla="*/ 163 w 165"/>
                  <a:gd name="T1" fmla="*/ 158 h 618"/>
                  <a:gd name="T2" fmla="*/ 160 w 165"/>
                  <a:gd name="T3" fmla="*/ 117 h 618"/>
                  <a:gd name="T4" fmla="*/ 147 w 165"/>
                  <a:gd name="T5" fmla="*/ 102 h 618"/>
                  <a:gd name="T6" fmla="*/ 103 w 165"/>
                  <a:gd name="T7" fmla="*/ 7 h 618"/>
                  <a:gd name="T8" fmla="*/ 51 w 165"/>
                  <a:gd name="T9" fmla="*/ 43 h 618"/>
                  <a:gd name="T10" fmla="*/ 56 w 165"/>
                  <a:gd name="T11" fmla="*/ 96 h 618"/>
                  <a:gd name="T12" fmla="*/ 37 w 165"/>
                  <a:gd name="T13" fmla="*/ 110 h 618"/>
                  <a:gd name="T14" fmla="*/ 26 w 165"/>
                  <a:gd name="T15" fmla="*/ 143 h 618"/>
                  <a:gd name="T16" fmla="*/ 13 w 165"/>
                  <a:gd name="T17" fmla="*/ 212 h 618"/>
                  <a:gd name="T18" fmla="*/ 10 w 165"/>
                  <a:gd name="T19" fmla="*/ 260 h 618"/>
                  <a:gd name="T20" fmla="*/ 3 w 165"/>
                  <a:gd name="T21" fmla="*/ 319 h 618"/>
                  <a:gd name="T22" fmla="*/ 4 w 165"/>
                  <a:gd name="T23" fmla="*/ 344 h 618"/>
                  <a:gd name="T24" fmla="*/ 18 w 165"/>
                  <a:gd name="T25" fmla="*/ 355 h 618"/>
                  <a:gd name="T26" fmla="*/ 23 w 165"/>
                  <a:gd name="T27" fmla="*/ 350 h 618"/>
                  <a:gd name="T28" fmla="*/ 12 w 165"/>
                  <a:gd name="T29" fmla="*/ 341 h 618"/>
                  <a:gd name="T30" fmla="*/ 11 w 165"/>
                  <a:gd name="T31" fmla="*/ 327 h 618"/>
                  <a:gd name="T32" fmla="*/ 15 w 165"/>
                  <a:gd name="T33" fmla="*/ 336 h 618"/>
                  <a:gd name="T34" fmla="*/ 21 w 165"/>
                  <a:gd name="T35" fmla="*/ 326 h 618"/>
                  <a:gd name="T36" fmla="*/ 18 w 165"/>
                  <a:gd name="T37" fmla="*/ 297 h 618"/>
                  <a:gd name="T38" fmla="*/ 24 w 165"/>
                  <a:gd name="T39" fmla="*/ 315 h 618"/>
                  <a:gd name="T40" fmla="*/ 25 w 165"/>
                  <a:gd name="T41" fmla="*/ 368 h 618"/>
                  <a:gd name="T42" fmla="*/ 17 w 165"/>
                  <a:gd name="T43" fmla="*/ 412 h 618"/>
                  <a:gd name="T44" fmla="*/ 33 w 165"/>
                  <a:gd name="T45" fmla="*/ 418 h 618"/>
                  <a:gd name="T46" fmla="*/ 44 w 165"/>
                  <a:gd name="T47" fmla="*/ 450 h 618"/>
                  <a:gd name="T48" fmla="*/ 49 w 165"/>
                  <a:gd name="T49" fmla="*/ 532 h 618"/>
                  <a:gd name="T50" fmla="*/ 45 w 165"/>
                  <a:gd name="T51" fmla="*/ 572 h 618"/>
                  <a:gd name="T52" fmla="*/ 48 w 165"/>
                  <a:gd name="T53" fmla="*/ 594 h 618"/>
                  <a:gd name="T54" fmla="*/ 48 w 165"/>
                  <a:gd name="T55" fmla="*/ 602 h 618"/>
                  <a:gd name="T56" fmla="*/ 59 w 165"/>
                  <a:gd name="T57" fmla="*/ 617 h 618"/>
                  <a:gd name="T58" fmla="*/ 79 w 165"/>
                  <a:gd name="T59" fmla="*/ 599 h 618"/>
                  <a:gd name="T60" fmla="*/ 102 w 165"/>
                  <a:gd name="T61" fmla="*/ 573 h 618"/>
                  <a:gd name="T62" fmla="*/ 109 w 165"/>
                  <a:gd name="T63" fmla="*/ 596 h 618"/>
                  <a:gd name="T64" fmla="*/ 115 w 165"/>
                  <a:gd name="T65" fmla="*/ 567 h 618"/>
                  <a:gd name="T66" fmla="*/ 108 w 165"/>
                  <a:gd name="T67" fmla="*/ 543 h 618"/>
                  <a:gd name="T68" fmla="*/ 102 w 165"/>
                  <a:gd name="T69" fmla="*/ 478 h 618"/>
                  <a:gd name="T70" fmla="*/ 108 w 165"/>
                  <a:gd name="T71" fmla="*/ 428 h 618"/>
                  <a:gd name="T72" fmla="*/ 118 w 165"/>
                  <a:gd name="T73" fmla="*/ 420 h 618"/>
                  <a:gd name="T74" fmla="*/ 110 w 165"/>
                  <a:gd name="T75" fmla="*/ 359 h 618"/>
                  <a:gd name="T76" fmla="*/ 118 w 165"/>
                  <a:gd name="T77" fmla="*/ 351 h 618"/>
                  <a:gd name="T78" fmla="*/ 128 w 165"/>
                  <a:gd name="T79" fmla="*/ 343 h 618"/>
                  <a:gd name="T80" fmla="*/ 134 w 165"/>
                  <a:gd name="T81" fmla="*/ 309 h 618"/>
                  <a:gd name="T82" fmla="*/ 140 w 165"/>
                  <a:gd name="T83" fmla="*/ 296 h 618"/>
                  <a:gd name="T84" fmla="*/ 148 w 165"/>
                  <a:gd name="T85" fmla="*/ 267 h 618"/>
                  <a:gd name="T86" fmla="*/ 157 w 165"/>
                  <a:gd name="T87" fmla="*/ 250 h 618"/>
                  <a:gd name="T88" fmla="*/ 159 w 165"/>
                  <a:gd name="T89" fmla="*/ 235 h 618"/>
                  <a:gd name="T90" fmla="*/ 75 w 165"/>
                  <a:gd name="T91" fmla="*/ 566 h 618"/>
                  <a:gd name="T92" fmla="*/ 68 w 165"/>
                  <a:gd name="T93" fmla="*/ 561 h 618"/>
                  <a:gd name="T94" fmla="*/ 74 w 165"/>
                  <a:gd name="T95" fmla="*/ 499 h 618"/>
                  <a:gd name="T96" fmla="*/ 128 w 165"/>
                  <a:gd name="T97" fmla="*/ 233 h 618"/>
                  <a:gd name="T98" fmla="*/ 123 w 165"/>
                  <a:gd name="T99" fmla="*/ 240 h 618"/>
                  <a:gd name="T100" fmla="*/ 117 w 165"/>
                  <a:gd name="T101" fmla="*/ 220 h 618"/>
                  <a:gd name="T102" fmla="*/ 128 w 165"/>
                  <a:gd name="T103" fmla="*/ 208 h 618"/>
                  <a:gd name="T104" fmla="*/ 129 w 165"/>
                  <a:gd name="T105" fmla="*/ 200 h 618"/>
                  <a:gd name="T106" fmla="*/ 130 w 165"/>
                  <a:gd name="T107" fmla="*/ 22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5" h="618">
                    <a:moveTo>
                      <a:pt x="163" y="212"/>
                    </a:moveTo>
                    <a:cubicBezTo>
                      <a:pt x="163" y="211"/>
                      <a:pt x="161" y="207"/>
                      <a:pt x="161" y="206"/>
                    </a:cubicBezTo>
                    <a:cubicBezTo>
                      <a:pt x="160" y="206"/>
                      <a:pt x="160" y="205"/>
                      <a:pt x="160" y="204"/>
                    </a:cubicBezTo>
                    <a:cubicBezTo>
                      <a:pt x="161" y="204"/>
                      <a:pt x="162" y="191"/>
                      <a:pt x="162" y="188"/>
                    </a:cubicBezTo>
                    <a:cubicBezTo>
                      <a:pt x="162" y="184"/>
                      <a:pt x="163" y="173"/>
                      <a:pt x="163" y="168"/>
                    </a:cubicBezTo>
                    <a:cubicBezTo>
                      <a:pt x="163" y="163"/>
                      <a:pt x="163" y="159"/>
                      <a:pt x="163" y="158"/>
                    </a:cubicBezTo>
                    <a:cubicBezTo>
                      <a:pt x="163" y="157"/>
                      <a:pt x="163" y="156"/>
                      <a:pt x="163" y="154"/>
                    </a:cubicBezTo>
                    <a:cubicBezTo>
                      <a:pt x="163" y="151"/>
                      <a:pt x="162" y="143"/>
                      <a:pt x="162" y="140"/>
                    </a:cubicBezTo>
                    <a:cubicBezTo>
                      <a:pt x="161" y="137"/>
                      <a:pt x="160" y="132"/>
                      <a:pt x="160" y="131"/>
                    </a:cubicBezTo>
                    <a:cubicBezTo>
                      <a:pt x="160" y="130"/>
                      <a:pt x="160" y="130"/>
                      <a:pt x="160" y="129"/>
                    </a:cubicBezTo>
                    <a:cubicBezTo>
                      <a:pt x="160" y="127"/>
                      <a:pt x="160" y="126"/>
                      <a:pt x="160" y="125"/>
                    </a:cubicBezTo>
                    <a:cubicBezTo>
                      <a:pt x="160" y="123"/>
                      <a:pt x="161" y="118"/>
                      <a:pt x="160" y="117"/>
                    </a:cubicBezTo>
                    <a:cubicBezTo>
                      <a:pt x="160" y="116"/>
                      <a:pt x="160" y="115"/>
                      <a:pt x="159" y="114"/>
                    </a:cubicBezTo>
                    <a:cubicBezTo>
                      <a:pt x="159" y="112"/>
                      <a:pt x="158" y="110"/>
                      <a:pt x="157" y="109"/>
                    </a:cubicBezTo>
                    <a:cubicBezTo>
                      <a:pt x="157" y="107"/>
                      <a:pt x="155" y="106"/>
                      <a:pt x="155" y="106"/>
                    </a:cubicBezTo>
                    <a:cubicBezTo>
                      <a:pt x="154" y="105"/>
                      <a:pt x="152" y="105"/>
                      <a:pt x="151" y="105"/>
                    </a:cubicBezTo>
                    <a:cubicBezTo>
                      <a:pt x="151" y="104"/>
                      <a:pt x="150" y="104"/>
                      <a:pt x="150" y="104"/>
                    </a:cubicBezTo>
                    <a:cubicBezTo>
                      <a:pt x="150" y="103"/>
                      <a:pt x="148" y="103"/>
                      <a:pt x="147" y="102"/>
                    </a:cubicBezTo>
                    <a:cubicBezTo>
                      <a:pt x="146" y="102"/>
                      <a:pt x="144" y="100"/>
                      <a:pt x="143" y="100"/>
                    </a:cubicBezTo>
                    <a:cubicBezTo>
                      <a:pt x="142" y="99"/>
                      <a:pt x="139" y="97"/>
                      <a:pt x="138" y="97"/>
                    </a:cubicBezTo>
                    <a:cubicBezTo>
                      <a:pt x="137" y="96"/>
                      <a:pt x="137" y="96"/>
                      <a:pt x="135" y="92"/>
                    </a:cubicBezTo>
                    <a:cubicBezTo>
                      <a:pt x="134" y="89"/>
                      <a:pt x="129" y="76"/>
                      <a:pt x="128" y="72"/>
                    </a:cubicBezTo>
                    <a:cubicBezTo>
                      <a:pt x="127" y="69"/>
                      <a:pt x="118" y="35"/>
                      <a:pt x="115" y="27"/>
                    </a:cubicBezTo>
                    <a:cubicBezTo>
                      <a:pt x="113" y="18"/>
                      <a:pt x="107" y="11"/>
                      <a:pt x="103" y="7"/>
                    </a:cubicBezTo>
                    <a:cubicBezTo>
                      <a:pt x="99" y="3"/>
                      <a:pt x="91" y="0"/>
                      <a:pt x="86" y="0"/>
                    </a:cubicBezTo>
                    <a:cubicBezTo>
                      <a:pt x="81" y="0"/>
                      <a:pt x="76" y="2"/>
                      <a:pt x="74" y="3"/>
                    </a:cubicBezTo>
                    <a:cubicBezTo>
                      <a:pt x="72" y="4"/>
                      <a:pt x="69" y="6"/>
                      <a:pt x="68" y="6"/>
                    </a:cubicBezTo>
                    <a:cubicBezTo>
                      <a:pt x="66" y="6"/>
                      <a:pt x="63" y="9"/>
                      <a:pt x="58" y="12"/>
                    </a:cubicBezTo>
                    <a:cubicBezTo>
                      <a:pt x="54" y="15"/>
                      <a:pt x="52" y="18"/>
                      <a:pt x="51" y="22"/>
                    </a:cubicBezTo>
                    <a:cubicBezTo>
                      <a:pt x="50" y="26"/>
                      <a:pt x="51" y="37"/>
                      <a:pt x="51" y="43"/>
                    </a:cubicBezTo>
                    <a:cubicBezTo>
                      <a:pt x="52" y="50"/>
                      <a:pt x="54" y="57"/>
                      <a:pt x="54" y="60"/>
                    </a:cubicBezTo>
                    <a:cubicBezTo>
                      <a:pt x="54" y="62"/>
                      <a:pt x="55" y="67"/>
                      <a:pt x="56" y="70"/>
                    </a:cubicBezTo>
                    <a:cubicBezTo>
                      <a:pt x="56" y="73"/>
                      <a:pt x="58" y="80"/>
                      <a:pt x="58" y="83"/>
                    </a:cubicBezTo>
                    <a:cubicBezTo>
                      <a:pt x="59" y="86"/>
                      <a:pt x="60" y="87"/>
                      <a:pt x="60" y="89"/>
                    </a:cubicBezTo>
                    <a:cubicBezTo>
                      <a:pt x="60" y="92"/>
                      <a:pt x="59" y="93"/>
                      <a:pt x="58" y="94"/>
                    </a:cubicBezTo>
                    <a:cubicBezTo>
                      <a:pt x="57" y="95"/>
                      <a:pt x="57" y="94"/>
                      <a:pt x="56" y="96"/>
                    </a:cubicBezTo>
                    <a:cubicBezTo>
                      <a:pt x="55" y="97"/>
                      <a:pt x="54" y="99"/>
                      <a:pt x="53" y="100"/>
                    </a:cubicBezTo>
                    <a:cubicBezTo>
                      <a:pt x="52" y="101"/>
                      <a:pt x="52" y="101"/>
                      <a:pt x="51" y="101"/>
                    </a:cubicBezTo>
                    <a:cubicBezTo>
                      <a:pt x="50" y="102"/>
                      <a:pt x="49" y="102"/>
                      <a:pt x="48" y="103"/>
                    </a:cubicBezTo>
                    <a:cubicBezTo>
                      <a:pt x="46" y="103"/>
                      <a:pt x="45" y="104"/>
                      <a:pt x="43" y="105"/>
                    </a:cubicBezTo>
                    <a:cubicBezTo>
                      <a:pt x="41" y="106"/>
                      <a:pt x="40" y="107"/>
                      <a:pt x="39" y="108"/>
                    </a:cubicBezTo>
                    <a:cubicBezTo>
                      <a:pt x="38" y="109"/>
                      <a:pt x="38" y="109"/>
                      <a:pt x="37" y="110"/>
                    </a:cubicBezTo>
                    <a:cubicBezTo>
                      <a:pt x="36" y="111"/>
                      <a:pt x="36" y="110"/>
                      <a:pt x="35" y="111"/>
                    </a:cubicBezTo>
                    <a:cubicBezTo>
                      <a:pt x="34" y="112"/>
                      <a:pt x="33" y="115"/>
                      <a:pt x="32" y="116"/>
                    </a:cubicBezTo>
                    <a:cubicBezTo>
                      <a:pt x="32" y="118"/>
                      <a:pt x="31" y="120"/>
                      <a:pt x="31" y="121"/>
                    </a:cubicBezTo>
                    <a:cubicBezTo>
                      <a:pt x="30" y="123"/>
                      <a:pt x="29" y="127"/>
                      <a:pt x="29" y="129"/>
                    </a:cubicBezTo>
                    <a:cubicBezTo>
                      <a:pt x="29" y="130"/>
                      <a:pt x="28" y="134"/>
                      <a:pt x="28" y="136"/>
                    </a:cubicBezTo>
                    <a:cubicBezTo>
                      <a:pt x="27" y="139"/>
                      <a:pt x="27" y="141"/>
                      <a:pt x="26" y="143"/>
                    </a:cubicBezTo>
                    <a:cubicBezTo>
                      <a:pt x="26" y="146"/>
                      <a:pt x="24" y="153"/>
                      <a:pt x="24" y="157"/>
                    </a:cubicBezTo>
                    <a:cubicBezTo>
                      <a:pt x="23" y="160"/>
                      <a:pt x="21" y="168"/>
                      <a:pt x="21" y="171"/>
                    </a:cubicBezTo>
                    <a:cubicBezTo>
                      <a:pt x="20" y="174"/>
                      <a:pt x="18" y="183"/>
                      <a:pt x="18" y="186"/>
                    </a:cubicBezTo>
                    <a:cubicBezTo>
                      <a:pt x="17" y="188"/>
                      <a:pt x="16" y="195"/>
                      <a:pt x="16" y="196"/>
                    </a:cubicBezTo>
                    <a:cubicBezTo>
                      <a:pt x="16" y="197"/>
                      <a:pt x="15" y="201"/>
                      <a:pt x="15" y="203"/>
                    </a:cubicBezTo>
                    <a:cubicBezTo>
                      <a:pt x="14" y="206"/>
                      <a:pt x="13" y="209"/>
                      <a:pt x="13" y="212"/>
                    </a:cubicBezTo>
                    <a:cubicBezTo>
                      <a:pt x="12" y="214"/>
                      <a:pt x="11" y="218"/>
                      <a:pt x="11" y="220"/>
                    </a:cubicBezTo>
                    <a:cubicBezTo>
                      <a:pt x="11" y="222"/>
                      <a:pt x="12" y="224"/>
                      <a:pt x="12" y="225"/>
                    </a:cubicBezTo>
                    <a:cubicBezTo>
                      <a:pt x="12" y="226"/>
                      <a:pt x="12" y="231"/>
                      <a:pt x="13" y="232"/>
                    </a:cubicBezTo>
                    <a:cubicBezTo>
                      <a:pt x="13" y="232"/>
                      <a:pt x="12" y="233"/>
                      <a:pt x="12" y="235"/>
                    </a:cubicBezTo>
                    <a:cubicBezTo>
                      <a:pt x="12" y="236"/>
                      <a:pt x="11" y="242"/>
                      <a:pt x="11" y="244"/>
                    </a:cubicBezTo>
                    <a:cubicBezTo>
                      <a:pt x="11" y="245"/>
                      <a:pt x="10" y="256"/>
                      <a:pt x="10" y="260"/>
                    </a:cubicBezTo>
                    <a:cubicBezTo>
                      <a:pt x="10" y="264"/>
                      <a:pt x="10" y="269"/>
                      <a:pt x="10" y="276"/>
                    </a:cubicBezTo>
                    <a:cubicBezTo>
                      <a:pt x="9" y="282"/>
                      <a:pt x="8" y="290"/>
                      <a:pt x="8" y="290"/>
                    </a:cubicBezTo>
                    <a:cubicBezTo>
                      <a:pt x="8" y="291"/>
                      <a:pt x="8" y="292"/>
                      <a:pt x="8" y="293"/>
                    </a:cubicBezTo>
                    <a:cubicBezTo>
                      <a:pt x="8" y="294"/>
                      <a:pt x="7" y="300"/>
                      <a:pt x="6" y="302"/>
                    </a:cubicBezTo>
                    <a:cubicBezTo>
                      <a:pt x="6" y="305"/>
                      <a:pt x="5" y="308"/>
                      <a:pt x="4" y="312"/>
                    </a:cubicBezTo>
                    <a:cubicBezTo>
                      <a:pt x="4" y="316"/>
                      <a:pt x="4" y="317"/>
                      <a:pt x="3" y="319"/>
                    </a:cubicBezTo>
                    <a:cubicBezTo>
                      <a:pt x="3" y="320"/>
                      <a:pt x="3" y="321"/>
                      <a:pt x="3" y="323"/>
                    </a:cubicBezTo>
                    <a:cubicBezTo>
                      <a:pt x="3" y="324"/>
                      <a:pt x="3" y="325"/>
                      <a:pt x="2" y="327"/>
                    </a:cubicBezTo>
                    <a:cubicBezTo>
                      <a:pt x="2" y="329"/>
                      <a:pt x="1" y="331"/>
                      <a:pt x="1" y="332"/>
                    </a:cubicBezTo>
                    <a:cubicBezTo>
                      <a:pt x="0" y="333"/>
                      <a:pt x="1" y="333"/>
                      <a:pt x="1" y="334"/>
                    </a:cubicBezTo>
                    <a:cubicBezTo>
                      <a:pt x="1" y="334"/>
                      <a:pt x="2" y="337"/>
                      <a:pt x="3" y="340"/>
                    </a:cubicBezTo>
                    <a:cubicBezTo>
                      <a:pt x="4" y="342"/>
                      <a:pt x="4" y="342"/>
                      <a:pt x="4" y="344"/>
                    </a:cubicBezTo>
                    <a:cubicBezTo>
                      <a:pt x="5" y="345"/>
                      <a:pt x="6" y="345"/>
                      <a:pt x="6" y="345"/>
                    </a:cubicBezTo>
                    <a:cubicBezTo>
                      <a:pt x="6" y="345"/>
                      <a:pt x="6" y="346"/>
                      <a:pt x="8" y="346"/>
                    </a:cubicBezTo>
                    <a:cubicBezTo>
                      <a:pt x="9" y="347"/>
                      <a:pt x="10" y="348"/>
                      <a:pt x="11" y="349"/>
                    </a:cubicBezTo>
                    <a:cubicBezTo>
                      <a:pt x="12" y="350"/>
                      <a:pt x="14" y="351"/>
                      <a:pt x="14" y="352"/>
                    </a:cubicBezTo>
                    <a:cubicBezTo>
                      <a:pt x="14" y="352"/>
                      <a:pt x="15" y="352"/>
                      <a:pt x="16" y="353"/>
                    </a:cubicBezTo>
                    <a:cubicBezTo>
                      <a:pt x="17" y="354"/>
                      <a:pt x="18" y="354"/>
                      <a:pt x="18" y="355"/>
                    </a:cubicBezTo>
                    <a:cubicBezTo>
                      <a:pt x="19" y="355"/>
                      <a:pt x="20" y="356"/>
                      <a:pt x="21" y="357"/>
                    </a:cubicBezTo>
                    <a:cubicBezTo>
                      <a:pt x="21" y="357"/>
                      <a:pt x="21" y="357"/>
                      <a:pt x="22" y="357"/>
                    </a:cubicBezTo>
                    <a:cubicBezTo>
                      <a:pt x="22" y="356"/>
                      <a:pt x="22" y="356"/>
                      <a:pt x="22" y="355"/>
                    </a:cubicBezTo>
                    <a:cubicBezTo>
                      <a:pt x="22" y="354"/>
                      <a:pt x="22" y="353"/>
                      <a:pt x="22" y="353"/>
                    </a:cubicBezTo>
                    <a:cubicBezTo>
                      <a:pt x="22" y="352"/>
                      <a:pt x="22" y="353"/>
                      <a:pt x="23" y="352"/>
                    </a:cubicBezTo>
                    <a:cubicBezTo>
                      <a:pt x="24" y="351"/>
                      <a:pt x="23" y="351"/>
                      <a:pt x="23" y="350"/>
                    </a:cubicBezTo>
                    <a:cubicBezTo>
                      <a:pt x="23" y="349"/>
                      <a:pt x="21" y="348"/>
                      <a:pt x="21" y="347"/>
                    </a:cubicBezTo>
                    <a:cubicBezTo>
                      <a:pt x="20" y="347"/>
                      <a:pt x="19" y="347"/>
                      <a:pt x="19" y="347"/>
                    </a:cubicBezTo>
                    <a:cubicBezTo>
                      <a:pt x="18" y="346"/>
                      <a:pt x="18" y="346"/>
                      <a:pt x="18" y="346"/>
                    </a:cubicBezTo>
                    <a:cubicBezTo>
                      <a:pt x="18" y="345"/>
                      <a:pt x="18" y="344"/>
                      <a:pt x="17" y="344"/>
                    </a:cubicBezTo>
                    <a:cubicBezTo>
                      <a:pt x="17" y="343"/>
                      <a:pt x="14" y="342"/>
                      <a:pt x="14" y="342"/>
                    </a:cubicBezTo>
                    <a:cubicBezTo>
                      <a:pt x="13" y="341"/>
                      <a:pt x="13" y="341"/>
                      <a:pt x="12" y="341"/>
                    </a:cubicBezTo>
                    <a:cubicBezTo>
                      <a:pt x="12" y="340"/>
                      <a:pt x="12" y="340"/>
                      <a:pt x="12" y="339"/>
                    </a:cubicBezTo>
                    <a:cubicBezTo>
                      <a:pt x="12" y="338"/>
                      <a:pt x="11" y="337"/>
                      <a:pt x="11" y="336"/>
                    </a:cubicBezTo>
                    <a:cubicBezTo>
                      <a:pt x="11" y="335"/>
                      <a:pt x="10" y="334"/>
                      <a:pt x="10" y="333"/>
                    </a:cubicBezTo>
                    <a:cubicBezTo>
                      <a:pt x="10" y="333"/>
                      <a:pt x="10" y="332"/>
                      <a:pt x="10" y="332"/>
                    </a:cubicBezTo>
                    <a:cubicBezTo>
                      <a:pt x="10" y="331"/>
                      <a:pt x="10" y="328"/>
                      <a:pt x="10" y="328"/>
                    </a:cubicBezTo>
                    <a:cubicBezTo>
                      <a:pt x="10" y="327"/>
                      <a:pt x="11" y="327"/>
                      <a:pt x="11" y="327"/>
                    </a:cubicBezTo>
                    <a:cubicBezTo>
                      <a:pt x="12" y="327"/>
                      <a:pt x="12" y="326"/>
                      <a:pt x="12" y="326"/>
                    </a:cubicBezTo>
                    <a:cubicBezTo>
                      <a:pt x="12" y="326"/>
                      <a:pt x="12" y="326"/>
                      <a:pt x="13" y="326"/>
                    </a:cubicBezTo>
                    <a:cubicBezTo>
                      <a:pt x="14" y="326"/>
                      <a:pt x="14" y="326"/>
                      <a:pt x="14" y="325"/>
                    </a:cubicBezTo>
                    <a:cubicBezTo>
                      <a:pt x="15" y="325"/>
                      <a:pt x="15" y="325"/>
                      <a:pt x="15" y="326"/>
                    </a:cubicBezTo>
                    <a:cubicBezTo>
                      <a:pt x="16" y="328"/>
                      <a:pt x="15" y="330"/>
                      <a:pt x="15" y="331"/>
                    </a:cubicBezTo>
                    <a:cubicBezTo>
                      <a:pt x="15" y="332"/>
                      <a:pt x="15" y="334"/>
                      <a:pt x="15" y="336"/>
                    </a:cubicBezTo>
                    <a:cubicBezTo>
                      <a:pt x="16" y="337"/>
                      <a:pt x="17" y="340"/>
                      <a:pt x="18" y="341"/>
                    </a:cubicBezTo>
                    <a:cubicBezTo>
                      <a:pt x="19" y="342"/>
                      <a:pt x="21" y="342"/>
                      <a:pt x="22" y="342"/>
                    </a:cubicBezTo>
                    <a:cubicBezTo>
                      <a:pt x="22" y="341"/>
                      <a:pt x="22" y="341"/>
                      <a:pt x="22" y="340"/>
                    </a:cubicBezTo>
                    <a:cubicBezTo>
                      <a:pt x="22" y="340"/>
                      <a:pt x="22" y="338"/>
                      <a:pt x="22" y="337"/>
                    </a:cubicBezTo>
                    <a:cubicBezTo>
                      <a:pt x="22" y="336"/>
                      <a:pt x="22" y="333"/>
                      <a:pt x="21" y="331"/>
                    </a:cubicBezTo>
                    <a:cubicBezTo>
                      <a:pt x="21" y="329"/>
                      <a:pt x="21" y="327"/>
                      <a:pt x="21" y="326"/>
                    </a:cubicBezTo>
                    <a:cubicBezTo>
                      <a:pt x="21" y="324"/>
                      <a:pt x="21" y="322"/>
                      <a:pt x="21" y="321"/>
                    </a:cubicBezTo>
                    <a:cubicBezTo>
                      <a:pt x="21" y="320"/>
                      <a:pt x="21" y="318"/>
                      <a:pt x="22" y="316"/>
                    </a:cubicBezTo>
                    <a:cubicBezTo>
                      <a:pt x="22" y="315"/>
                      <a:pt x="21" y="311"/>
                      <a:pt x="21" y="310"/>
                    </a:cubicBezTo>
                    <a:cubicBezTo>
                      <a:pt x="21" y="308"/>
                      <a:pt x="19" y="305"/>
                      <a:pt x="19" y="304"/>
                    </a:cubicBezTo>
                    <a:cubicBezTo>
                      <a:pt x="18" y="303"/>
                      <a:pt x="18" y="302"/>
                      <a:pt x="18" y="301"/>
                    </a:cubicBezTo>
                    <a:cubicBezTo>
                      <a:pt x="18" y="300"/>
                      <a:pt x="18" y="298"/>
                      <a:pt x="18" y="297"/>
                    </a:cubicBezTo>
                    <a:cubicBezTo>
                      <a:pt x="18" y="297"/>
                      <a:pt x="18" y="297"/>
                      <a:pt x="19" y="297"/>
                    </a:cubicBezTo>
                    <a:cubicBezTo>
                      <a:pt x="19" y="297"/>
                      <a:pt x="20" y="297"/>
                      <a:pt x="21" y="297"/>
                    </a:cubicBezTo>
                    <a:cubicBezTo>
                      <a:pt x="22" y="298"/>
                      <a:pt x="22" y="298"/>
                      <a:pt x="22" y="297"/>
                    </a:cubicBezTo>
                    <a:cubicBezTo>
                      <a:pt x="23" y="297"/>
                      <a:pt x="23" y="297"/>
                      <a:pt x="23" y="298"/>
                    </a:cubicBezTo>
                    <a:cubicBezTo>
                      <a:pt x="23" y="299"/>
                      <a:pt x="23" y="301"/>
                      <a:pt x="23" y="304"/>
                    </a:cubicBezTo>
                    <a:cubicBezTo>
                      <a:pt x="23" y="307"/>
                      <a:pt x="24" y="312"/>
                      <a:pt x="24" y="315"/>
                    </a:cubicBezTo>
                    <a:cubicBezTo>
                      <a:pt x="24" y="317"/>
                      <a:pt x="25" y="325"/>
                      <a:pt x="25" y="329"/>
                    </a:cubicBezTo>
                    <a:cubicBezTo>
                      <a:pt x="26" y="332"/>
                      <a:pt x="26" y="343"/>
                      <a:pt x="26" y="345"/>
                    </a:cubicBezTo>
                    <a:cubicBezTo>
                      <a:pt x="26" y="347"/>
                      <a:pt x="26" y="352"/>
                      <a:pt x="26" y="354"/>
                    </a:cubicBezTo>
                    <a:cubicBezTo>
                      <a:pt x="26" y="355"/>
                      <a:pt x="26" y="358"/>
                      <a:pt x="26" y="360"/>
                    </a:cubicBezTo>
                    <a:cubicBezTo>
                      <a:pt x="26" y="361"/>
                      <a:pt x="26" y="363"/>
                      <a:pt x="25" y="364"/>
                    </a:cubicBezTo>
                    <a:cubicBezTo>
                      <a:pt x="25" y="365"/>
                      <a:pt x="25" y="367"/>
                      <a:pt x="25" y="368"/>
                    </a:cubicBezTo>
                    <a:cubicBezTo>
                      <a:pt x="26" y="369"/>
                      <a:pt x="25" y="372"/>
                      <a:pt x="25" y="375"/>
                    </a:cubicBezTo>
                    <a:cubicBezTo>
                      <a:pt x="25" y="377"/>
                      <a:pt x="23" y="386"/>
                      <a:pt x="23" y="388"/>
                    </a:cubicBezTo>
                    <a:cubicBezTo>
                      <a:pt x="22" y="390"/>
                      <a:pt x="21" y="395"/>
                      <a:pt x="21" y="397"/>
                    </a:cubicBezTo>
                    <a:cubicBezTo>
                      <a:pt x="20" y="398"/>
                      <a:pt x="19" y="402"/>
                      <a:pt x="19" y="404"/>
                    </a:cubicBezTo>
                    <a:cubicBezTo>
                      <a:pt x="18" y="405"/>
                      <a:pt x="17" y="410"/>
                      <a:pt x="17" y="411"/>
                    </a:cubicBezTo>
                    <a:cubicBezTo>
                      <a:pt x="16" y="412"/>
                      <a:pt x="16" y="412"/>
                      <a:pt x="17" y="412"/>
                    </a:cubicBezTo>
                    <a:cubicBezTo>
                      <a:pt x="17" y="412"/>
                      <a:pt x="21" y="413"/>
                      <a:pt x="22" y="413"/>
                    </a:cubicBezTo>
                    <a:cubicBezTo>
                      <a:pt x="22" y="413"/>
                      <a:pt x="22" y="414"/>
                      <a:pt x="22" y="414"/>
                    </a:cubicBezTo>
                    <a:cubicBezTo>
                      <a:pt x="22" y="415"/>
                      <a:pt x="22" y="415"/>
                      <a:pt x="22" y="415"/>
                    </a:cubicBezTo>
                    <a:cubicBezTo>
                      <a:pt x="23" y="416"/>
                      <a:pt x="24" y="416"/>
                      <a:pt x="25" y="416"/>
                    </a:cubicBezTo>
                    <a:cubicBezTo>
                      <a:pt x="27" y="417"/>
                      <a:pt x="32" y="417"/>
                      <a:pt x="33" y="417"/>
                    </a:cubicBezTo>
                    <a:cubicBezTo>
                      <a:pt x="34" y="418"/>
                      <a:pt x="34" y="418"/>
                      <a:pt x="33" y="418"/>
                    </a:cubicBezTo>
                    <a:cubicBezTo>
                      <a:pt x="33" y="419"/>
                      <a:pt x="34" y="419"/>
                      <a:pt x="36" y="420"/>
                    </a:cubicBezTo>
                    <a:cubicBezTo>
                      <a:pt x="37" y="420"/>
                      <a:pt x="40" y="421"/>
                      <a:pt x="41" y="421"/>
                    </a:cubicBezTo>
                    <a:cubicBezTo>
                      <a:pt x="41" y="421"/>
                      <a:pt x="41" y="421"/>
                      <a:pt x="41" y="422"/>
                    </a:cubicBezTo>
                    <a:cubicBezTo>
                      <a:pt x="41" y="422"/>
                      <a:pt x="42" y="425"/>
                      <a:pt x="42" y="427"/>
                    </a:cubicBezTo>
                    <a:cubicBezTo>
                      <a:pt x="43" y="429"/>
                      <a:pt x="44" y="435"/>
                      <a:pt x="45" y="438"/>
                    </a:cubicBezTo>
                    <a:cubicBezTo>
                      <a:pt x="45" y="442"/>
                      <a:pt x="45" y="448"/>
                      <a:pt x="44" y="450"/>
                    </a:cubicBezTo>
                    <a:cubicBezTo>
                      <a:pt x="44" y="453"/>
                      <a:pt x="43" y="458"/>
                      <a:pt x="43" y="462"/>
                    </a:cubicBezTo>
                    <a:cubicBezTo>
                      <a:pt x="43" y="466"/>
                      <a:pt x="42" y="469"/>
                      <a:pt x="43" y="472"/>
                    </a:cubicBezTo>
                    <a:cubicBezTo>
                      <a:pt x="43" y="476"/>
                      <a:pt x="44" y="480"/>
                      <a:pt x="44" y="482"/>
                    </a:cubicBezTo>
                    <a:cubicBezTo>
                      <a:pt x="45" y="485"/>
                      <a:pt x="45" y="494"/>
                      <a:pt x="46" y="499"/>
                    </a:cubicBezTo>
                    <a:cubicBezTo>
                      <a:pt x="46" y="503"/>
                      <a:pt x="47" y="512"/>
                      <a:pt x="48" y="518"/>
                    </a:cubicBezTo>
                    <a:cubicBezTo>
                      <a:pt x="49" y="525"/>
                      <a:pt x="49" y="527"/>
                      <a:pt x="49" y="532"/>
                    </a:cubicBezTo>
                    <a:cubicBezTo>
                      <a:pt x="49" y="542"/>
                      <a:pt x="49" y="546"/>
                      <a:pt x="48" y="547"/>
                    </a:cubicBezTo>
                    <a:cubicBezTo>
                      <a:pt x="48" y="548"/>
                      <a:pt x="46" y="552"/>
                      <a:pt x="45" y="555"/>
                    </a:cubicBezTo>
                    <a:cubicBezTo>
                      <a:pt x="44" y="558"/>
                      <a:pt x="45" y="560"/>
                      <a:pt x="46" y="562"/>
                    </a:cubicBezTo>
                    <a:cubicBezTo>
                      <a:pt x="46" y="563"/>
                      <a:pt x="46" y="564"/>
                      <a:pt x="46" y="565"/>
                    </a:cubicBezTo>
                    <a:cubicBezTo>
                      <a:pt x="46" y="566"/>
                      <a:pt x="45" y="567"/>
                      <a:pt x="45" y="568"/>
                    </a:cubicBezTo>
                    <a:cubicBezTo>
                      <a:pt x="45" y="569"/>
                      <a:pt x="45" y="571"/>
                      <a:pt x="45" y="572"/>
                    </a:cubicBezTo>
                    <a:cubicBezTo>
                      <a:pt x="46" y="574"/>
                      <a:pt x="46" y="575"/>
                      <a:pt x="46" y="577"/>
                    </a:cubicBezTo>
                    <a:cubicBezTo>
                      <a:pt x="46" y="578"/>
                      <a:pt x="46" y="579"/>
                      <a:pt x="47" y="581"/>
                    </a:cubicBezTo>
                    <a:cubicBezTo>
                      <a:pt x="47" y="582"/>
                      <a:pt x="47" y="581"/>
                      <a:pt x="47" y="582"/>
                    </a:cubicBezTo>
                    <a:cubicBezTo>
                      <a:pt x="47" y="584"/>
                      <a:pt x="48" y="587"/>
                      <a:pt x="48" y="589"/>
                    </a:cubicBezTo>
                    <a:cubicBezTo>
                      <a:pt x="49" y="591"/>
                      <a:pt x="49" y="593"/>
                      <a:pt x="49" y="593"/>
                    </a:cubicBezTo>
                    <a:cubicBezTo>
                      <a:pt x="49" y="594"/>
                      <a:pt x="49" y="594"/>
                      <a:pt x="48" y="594"/>
                    </a:cubicBezTo>
                    <a:cubicBezTo>
                      <a:pt x="47" y="594"/>
                      <a:pt x="45" y="594"/>
                      <a:pt x="44" y="595"/>
                    </a:cubicBezTo>
                    <a:cubicBezTo>
                      <a:pt x="43" y="595"/>
                      <a:pt x="40" y="595"/>
                      <a:pt x="40" y="596"/>
                    </a:cubicBezTo>
                    <a:cubicBezTo>
                      <a:pt x="39" y="596"/>
                      <a:pt x="39" y="597"/>
                      <a:pt x="39" y="598"/>
                    </a:cubicBezTo>
                    <a:cubicBezTo>
                      <a:pt x="40" y="599"/>
                      <a:pt x="41" y="600"/>
                      <a:pt x="43" y="600"/>
                    </a:cubicBezTo>
                    <a:cubicBezTo>
                      <a:pt x="45" y="600"/>
                      <a:pt x="47" y="600"/>
                      <a:pt x="48" y="601"/>
                    </a:cubicBezTo>
                    <a:cubicBezTo>
                      <a:pt x="49" y="601"/>
                      <a:pt x="48" y="601"/>
                      <a:pt x="48" y="602"/>
                    </a:cubicBezTo>
                    <a:cubicBezTo>
                      <a:pt x="48" y="604"/>
                      <a:pt x="48" y="604"/>
                      <a:pt x="48" y="607"/>
                    </a:cubicBezTo>
                    <a:cubicBezTo>
                      <a:pt x="48" y="609"/>
                      <a:pt x="48" y="609"/>
                      <a:pt x="49" y="610"/>
                    </a:cubicBezTo>
                    <a:cubicBezTo>
                      <a:pt x="49" y="611"/>
                      <a:pt x="49" y="612"/>
                      <a:pt x="49" y="612"/>
                    </a:cubicBezTo>
                    <a:cubicBezTo>
                      <a:pt x="49" y="613"/>
                      <a:pt x="50" y="613"/>
                      <a:pt x="51" y="614"/>
                    </a:cubicBezTo>
                    <a:cubicBezTo>
                      <a:pt x="52" y="615"/>
                      <a:pt x="53" y="616"/>
                      <a:pt x="54" y="616"/>
                    </a:cubicBezTo>
                    <a:cubicBezTo>
                      <a:pt x="56" y="617"/>
                      <a:pt x="57" y="617"/>
                      <a:pt x="59" y="617"/>
                    </a:cubicBezTo>
                    <a:cubicBezTo>
                      <a:pt x="60" y="618"/>
                      <a:pt x="63" y="618"/>
                      <a:pt x="65" y="618"/>
                    </a:cubicBezTo>
                    <a:cubicBezTo>
                      <a:pt x="66" y="618"/>
                      <a:pt x="70" y="618"/>
                      <a:pt x="71" y="617"/>
                    </a:cubicBezTo>
                    <a:cubicBezTo>
                      <a:pt x="72" y="616"/>
                      <a:pt x="76" y="614"/>
                      <a:pt x="77" y="612"/>
                    </a:cubicBezTo>
                    <a:cubicBezTo>
                      <a:pt x="79" y="610"/>
                      <a:pt x="79" y="608"/>
                      <a:pt x="79" y="605"/>
                    </a:cubicBezTo>
                    <a:cubicBezTo>
                      <a:pt x="79" y="602"/>
                      <a:pt x="78" y="600"/>
                      <a:pt x="78" y="600"/>
                    </a:cubicBezTo>
                    <a:cubicBezTo>
                      <a:pt x="78" y="599"/>
                      <a:pt x="78" y="599"/>
                      <a:pt x="79" y="599"/>
                    </a:cubicBezTo>
                    <a:cubicBezTo>
                      <a:pt x="81" y="598"/>
                      <a:pt x="84" y="596"/>
                      <a:pt x="85" y="595"/>
                    </a:cubicBezTo>
                    <a:cubicBezTo>
                      <a:pt x="87" y="594"/>
                      <a:pt x="88" y="592"/>
                      <a:pt x="89" y="591"/>
                    </a:cubicBezTo>
                    <a:cubicBezTo>
                      <a:pt x="89" y="590"/>
                      <a:pt x="91" y="587"/>
                      <a:pt x="92" y="586"/>
                    </a:cubicBezTo>
                    <a:cubicBezTo>
                      <a:pt x="92" y="583"/>
                      <a:pt x="95" y="580"/>
                      <a:pt x="96" y="579"/>
                    </a:cubicBezTo>
                    <a:cubicBezTo>
                      <a:pt x="96" y="578"/>
                      <a:pt x="100" y="575"/>
                      <a:pt x="101" y="574"/>
                    </a:cubicBezTo>
                    <a:cubicBezTo>
                      <a:pt x="102" y="573"/>
                      <a:pt x="101" y="573"/>
                      <a:pt x="102" y="573"/>
                    </a:cubicBezTo>
                    <a:cubicBezTo>
                      <a:pt x="103" y="573"/>
                      <a:pt x="104" y="573"/>
                      <a:pt x="104" y="572"/>
                    </a:cubicBezTo>
                    <a:cubicBezTo>
                      <a:pt x="105" y="572"/>
                      <a:pt x="105" y="572"/>
                      <a:pt x="106" y="573"/>
                    </a:cubicBezTo>
                    <a:cubicBezTo>
                      <a:pt x="107" y="573"/>
                      <a:pt x="107" y="574"/>
                      <a:pt x="108" y="576"/>
                    </a:cubicBezTo>
                    <a:cubicBezTo>
                      <a:pt x="108" y="577"/>
                      <a:pt x="109" y="588"/>
                      <a:pt x="109" y="590"/>
                    </a:cubicBezTo>
                    <a:cubicBezTo>
                      <a:pt x="109" y="592"/>
                      <a:pt x="109" y="594"/>
                      <a:pt x="109" y="594"/>
                    </a:cubicBezTo>
                    <a:cubicBezTo>
                      <a:pt x="109" y="595"/>
                      <a:pt x="108" y="596"/>
                      <a:pt x="109" y="596"/>
                    </a:cubicBezTo>
                    <a:cubicBezTo>
                      <a:pt x="110" y="596"/>
                      <a:pt x="111" y="596"/>
                      <a:pt x="112" y="596"/>
                    </a:cubicBezTo>
                    <a:cubicBezTo>
                      <a:pt x="112" y="595"/>
                      <a:pt x="112" y="595"/>
                      <a:pt x="112" y="595"/>
                    </a:cubicBezTo>
                    <a:cubicBezTo>
                      <a:pt x="113" y="595"/>
                      <a:pt x="113" y="595"/>
                      <a:pt x="113" y="594"/>
                    </a:cubicBezTo>
                    <a:cubicBezTo>
                      <a:pt x="113" y="594"/>
                      <a:pt x="112" y="591"/>
                      <a:pt x="112" y="586"/>
                    </a:cubicBezTo>
                    <a:cubicBezTo>
                      <a:pt x="111" y="581"/>
                      <a:pt x="112" y="575"/>
                      <a:pt x="112" y="573"/>
                    </a:cubicBezTo>
                    <a:cubicBezTo>
                      <a:pt x="112" y="570"/>
                      <a:pt x="114" y="568"/>
                      <a:pt x="115" y="567"/>
                    </a:cubicBezTo>
                    <a:cubicBezTo>
                      <a:pt x="116" y="565"/>
                      <a:pt x="117" y="563"/>
                      <a:pt x="117" y="563"/>
                    </a:cubicBezTo>
                    <a:cubicBezTo>
                      <a:pt x="118" y="562"/>
                      <a:pt x="118" y="562"/>
                      <a:pt x="118" y="561"/>
                    </a:cubicBezTo>
                    <a:cubicBezTo>
                      <a:pt x="118" y="561"/>
                      <a:pt x="118" y="560"/>
                      <a:pt x="118" y="559"/>
                    </a:cubicBezTo>
                    <a:cubicBezTo>
                      <a:pt x="118" y="558"/>
                      <a:pt x="117" y="554"/>
                      <a:pt x="116" y="552"/>
                    </a:cubicBezTo>
                    <a:cubicBezTo>
                      <a:pt x="115" y="550"/>
                      <a:pt x="112" y="546"/>
                      <a:pt x="111" y="545"/>
                    </a:cubicBezTo>
                    <a:cubicBezTo>
                      <a:pt x="109" y="543"/>
                      <a:pt x="108" y="543"/>
                      <a:pt x="108" y="543"/>
                    </a:cubicBezTo>
                    <a:cubicBezTo>
                      <a:pt x="107" y="542"/>
                      <a:pt x="108" y="542"/>
                      <a:pt x="107" y="542"/>
                    </a:cubicBezTo>
                    <a:cubicBezTo>
                      <a:pt x="107" y="542"/>
                      <a:pt x="107" y="541"/>
                      <a:pt x="106" y="538"/>
                    </a:cubicBezTo>
                    <a:cubicBezTo>
                      <a:pt x="106" y="535"/>
                      <a:pt x="105" y="531"/>
                      <a:pt x="104" y="526"/>
                    </a:cubicBezTo>
                    <a:cubicBezTo>
                      <a:pt x="103" y="522"/>
                      <a:pt x="103" y="516"/>
                      <a:pt x="103" y="513"/>
                    </a:cubicBezTo>
                    <a:cubicBezTo>
                      <a:pt x="103" y="510"/>
                      <a:pt x="103" y="498"/>
                      <a:pt x="103" y="495"/>
                    </a:cubicBezTo>
                    <a:cubicBezTo>
                      <a:pt x="102" y="493"/>
                      <a:pt x="102" y="482"/>
                      <a:pt x="102" y="478"/>
                    </a:cubicBezTo>
                    <a:cubicBezTo>
                      <a:pt x="102" y="475"/>
                      <a:pt x="103" y="473"/>
                      <a:pt x="103" y="471"/>
                    </a:cubicBezTo>
                    <a:cubicBezTo>
                      <a:pt x="104" y="469"/>
                      <a:pt x="105" y="465"/>
                      <a:pt x="105" y="458"/>
                    </a:cubicBezTo>
                    <a:cubicBezTo>
                      <a:pt x="105" y="452"/>
                      <a:pt x="104" y="444"/>
                      <a:pt x="103" y="439"/>
                    </a:cubicBezTo>
                    <a:cubicBezTo>
                      <a:pt x="102" y="434"/>
                      <a:pt x="100" y="431"/>
                      <a:pt x="100" y="430"/>
                    </a:cubicBezTo>
                    <a:cubicBezTo>
                      <a:pt x="100" y="429"/>
                      <a:pt x="100" y="429"/>
                      <a:pt x="101" y="429"/>
                    </a:cubicBezTo>
                    <a:cubicBezTo>
                      <a:pt x="102" y="429"/>
                      <a:pt x="107" y="428"/>
                      <a:pt x="108" y="428"/>
                    </a:cubicBezTo>
                    <a:cubicBezTo>
                      <a:pt x="108" y="428"/>
                      <a:pt x="108" y="428"/>
                      <a:pt x="108" y="427"/>
                    </a:cubicBezTo>
                    <a:cubicBezTo>
                      <a:pt x="108" y="427"/>
                      <a:pt x="108" y="425"/>
                      <a:pt x="108" y="424"/>
                    </a:cubicBezTo>
                    <a:cubicBezTo>
                      <a:pt x="108" y="423"/>
                      <a:pt x="108" y="423"/>
                      <a:pt x="109" y="423"/>
                    </a:cubicBezTo>
                    <a:cubicBezTo>
                      <a:pt x="110" y="423"/>
                      <a:pt x="114" y="422"/>
                      <a:pt x="115" y="422"/>
                    </a:cubicBezTo>
                    <a:cubicBezTo>
                      <a:pt x="116" y="422"/>
                      <a:pt x="118" y="421"/>
                      <a:pt x="118" y="421"/>
                    </a:cubicBezTo>
                    <a:cubicBezTo>
                      <a:pt x="118" y="421"/>
                      <a:pt x="118" y="421"/>
                      <a:pt x="118" y="420"/>
                    </a:cubicBezTo>
                    <a:cubicBezTo>
                      <a:pt x="118" y="420"/>
                      <a:pt x="117" y="417"/>
                      <a:pt x="117" y="416"/>
                    </a:cubicBezTo>
                    <a:cubicBezTo>
                      <a:pt x="117" y="415"/>
                      <a:pt x="117" y="414"/>
                      <a:pt x="117" y="414"/>
                    </a:cubicBezTo>
                    <a:cubicBezTo>
                      <a:pt x="116" y="413"/>
                      <a:pt x="116" y="411"/>
                      <a:pt x="115" y="407"/>
                    </a:cubicBezTo>
                    <a:cubicBezTo>
                      <a:pt x="114" y="404"/>
                      <a:pt x="113" y="396"/>
                      <a:pt x="112" y="392"/>
                    </a:cubicBezTo>
                    <a:cubicBezTo>
                      <a:pt x="111" y="388"/>
                      <a:pt x="110" y="380"/>
                      <a:pt x="110" y="375"/>
                    </a:cubicBezTo>
                    <a:cubicBezTo>
                      <a:pt x="109" y="370"/>
                      <a:pt x="110" y="360"/>
                      <a:pt x="110" y="359"/>
                    </a:cubicBezTo>
                    <a:cubicBezTo>
                      <a:pt x="110" y="358"/>
                      <a:pt x="110" y="358"/>
                      <a:pt x="111" y="357"/>
                    </a:cubicBezTo>
                    <a:cubicBezTo>
                      <a:pt x="111" y="356"/>
                      <a:pt x="111" y="356"/>
                      <a:pt x="111" y="357"/>
                    </a:cubicBezTo>
                    <a:cubicBezTo>
                      <a:pt x="112" y="357"/>
                      <a:pt x="112" y="357"/>
                      <a:pt x="113" y="357"/>
                    </a:cubicBezTo>
                    <a:cubicBezTo>
                      <a:pt x="113" y="357"/>
                      <a:pt x="113" y="356"/>
                      <a:pt x="114" y="356"/>
                    </a:cubicBezTo>
                    <a:cubicBezTo>
                      <a:pt x="115" y="355"/>
                      <a:pt x="116" y="353"/>
                      <a:pt x="117" y="353"/>
                    </a:cubicBezTo>
                    <a:cubicBezTo>
                      <a:pt x="117" y="352"/>
                      <a:pt x="118" y="351"/>
                      <a:pt x="118" y="351"/>
                    </a:cubicBezTo>
                    <a:cubicBezTo>
                      <a:pt x="118" y="351"/>
                      <a:pt x="119" y="351"/>
                      <a:pt x="119" y="351"/>
                    </a:cubicBezTo>
                    <a:cubicBezTo>
                      <a:pt x="120" y="352"/>
                      <a:pt x="121" y="352"/>
                      <a:pt x="121" y="352"/>
                    </a:cubicBezTo>
                    <a:cubicBezTo>
                      <a:pt x="121" y="351"/>
                      <a:pt x="121" y="351"/>
                      <a:pt x="122" y="351"/>
                    </a:cubicBezTo>
                    <a:cubicBezTo>
                      <a:pt x="122" y="351"/>
                      <a:pt x="123" y="350"/>
                      <a:pt x="124" y="349"/>
                    </a:cubicBezTo>
                    <a:cubicBezTo>
                      <a:pt x="125" y="347"/>
                      <a:pt x="125" y="347"/>
                      <a:pt x="126" y="346"/>
                    </a:cubicBezTo>
                    <a:cubicBezTo>
                      <a:pt x="126" y="344"/>
                      <a:pt x="127" y="343"/>
                      <a:pt x="128" y="343"/>
                    </a:cubicBezTo>
                    <a:cubicBezTo>
                      <a:pt x="128" y="342"/>
                      <a:pt x="129" y="341"/>
                      <a:pt x="129" y="340"/>
                    </a:cubicBezTo>
                    <a:cubicBezTo>
                      <a:pt x="128" y="339"/>
                      <a:pt x="129" y="336"/>
                      <a:pt x="130" y="335"/>
                    </a:cubicBezTo>
                    <a:cubicBezTo>
                      <a:pt x="130" y="333"/>
                      <a:pt x="131" y="332"/>
                      <a:pt x="131" y="331"/>
                    </a:cubicBezTo>
                    <a:cubicBezTo>
                      <a:pt x="132" y="330"/>
                      <a:pt x="132" y="326"/>
                      <a:pt x="132" y="325"/>
                    </a:cubicBezTo>
                    <a:cubicBezTo>
                      <a:pt x="132" y="324"/>
                      <a:pt x="133" y="319"/>
                      <a:pt x="134" y="317"/>
                    </a:cubicBezTo>
                    <a:cubicBezTo>
                      <a:pt x="134" y="315"/>
                      <a:pt x="134" y="312"/>
                      <a:pt x="134" y="309"/>
                    </a:cubicBezTo>
                    <a:cubicBezTo>
                      <a:pt x="133" y="307"/>
                      <a:pt x="134" y="303"/>
                      <a:pt x="135" y="302"/>
                    </a:cubicBezTo>
                    <a:cubicBezTo>
                      <a:pt x="135" y="301"/>
                      <a:pt x="137" y="299"/>
                      <a:pt x="137" y="298"/>
                    </a:cubicBezTo>
                    <a:cubicBezTo>
                      <a:pt x="138" y="297"/>
                      <a:pt x="138" y="295"/>
                      <a:pt x="138" y="294"/>
                    </a:cubicBezTo>
                    <a:cubicBezTo>
                      <a:pt x="138" y="293"/>
                      <a:pt x="139" y="293"/>
                      <a:pt x="139" y="293"/>
                    </a:cubicBezTo>
                    <a:cubicBezTo>
                      <a:pt x="140" y="293"/>
                      <a:pt x="140" y="293"/>
                      <a:pt x="140" y="294"/>
                    </a:cubicBezTo>
                    <a:cubicBezTo>
                      <a:pt x="140" y="294"/>
                      <a:pt x="140" y="295"/>
                      <a:pt x="140" y="296"/>
                    </a:cubicBezTo>
                    <a:cubicBezTo>
                      <a:pt x="140" y="296"/>
                      <a:pt x="140" y="296"/>
                      <a:pt x="141" y="294"/>
                    </a:cubicBezTo>
                    <a:cubicBezTo>
                      <a:pt x="142" y="293"/>
                      <a:pt x="143" y="288"/>
                      <a:pt x="143" y="286"/>
                    </a:cubicBezTo>
                    <a:cubicBezTo>
                      <a:pt x="144" y="283"/>
                      <a:pt x="145" y="277"/>
                      <a:pt x="146" y="275"/>
                    </a:cubicBezTo>
                    <a:cubicBezTo>
                      <a:pt x="146" y="274"/>
                      <a:pt x="146" y="273"/>
                      <a:pt x="146" y="272"/>
                    </a:cubicBezTo>
                    <a:cubicBezTo>
                      <a:pt x="146" y="272"/>
                      <a:pt x="147" y="270"/>
                      <a:pt x="147" y="268"/>
                    </a:cubicBezTo>
                    <a:cubicBezTo>
                      <a:pt x="147" y="267"/>
                      <a:pt x="147" y="267"/>
                      <a:pt x="148" y="267"/>
                    </a:cubicBezTo>
                    <a:cubicBezTo>
                      <a:pt x="148" y="267"/>
                      <a:pt x="148" y="267"/>
                      <a:pt x="148" y="267"/>
                    </a:cubicBezTo>
                    <a:cubicBezTo>
                      <a:pt x="148" y="266"/>
                      <a:pt x="148" y="266"/>
                      <a:pt x="149" y="265"/>
                    </a:cubicBezTo>
                    <a:cubicBezTo>
                      <a:pt x="149" y="265"/>
                      <a:pt x="150" y="264"/>
                      <a:pt x="151" y="262"/>
                    </a:cubicBezTo>
                    <a:cubicBezTo>
                      <a:pt x="152" y="260"/>
                      <a:pt x="153" y="258"/>
                      <a:pt x="154" y="257"/>
                    </a:cubicBezTo>
                    <a:cubicBezTo>
                      <a:pt x="155" y="255"/>
                      <a:pt x="155" y="254"/>
                      <a:pt x="156" y="253"/>
                    </a:cubicBezTo>
                    <a:cubicBezTo>
                      <a:pt x="156" y="252"/>
                      <a:pt x="157" y="250"/>
                      <a:pt x="157" y="250"/>
                    </a:cubicBezTo>
                    <a:cubicBezTo>
                      <a:pt x="157" y="249"/>
                      <a:pt x="158" y="249"/>
                      <a:pt x="158" y="248"/>
                    </a:cubicBezTo>
                    <a:cubicBezTo>
                      <a:pt x="158" y="247"/>
                      <a:pt x="158" y="246"/>
                      <a:pt x="158" y="245"/>
                    </a:cubicBezTo>
                    <a:cubicBezTo>
                      <a:pt x="158" y="245"/>
                      <a:pt x="158" y="244"/>
                      <a:pt x="158" y="243"/>
                    </a:cubicBezTo>
                    <a:cubicBezTo>
                      <a:pt x="158" y="242"/>
                      <a:pt x="158" y="241"/>
                      <a:pt x="158" y="240"/>
                    </a:cubicBezTo>
                    <a:cubicBezTo>
                      <a:pt x="159" y="240"/>
                      <a:pt x="159" y="238"/>
                      <a:pt x="159" y="237"/>
                    </a:cubicBezTo>
                    <a:cubicBezTo>
                      <a:pt x="159" y="237"/>
                      <a:pt x="159" y="236"/>
                      <a:pt x="159" y="235"/>
                    </a:cubicBezTo>
                    <a:cubicBezTo>
                      <a:pt x="160" y="234"/>
                      <a:pt x="161" y="230"/>
                      <a:pt x="162" y="227"/>
                    </a:cubicBezTo>
                    <a:cubicBezTo>
                      <a:pt x="163" y="224"/>
                      <a:pt x="164" y="219"/>
                      <a:pt x="164" y="217"/>
                    </a:cubicBezTo>
                    <a:cubicBezTo>
                      <a:pt x="165" y="214"/>
                      <a:pt x="164" y="213"/>
                      <a:pt x="163" y="212"/>
                    </a:cubicBezTo>
                    <a:close/>
                    <a:moveTo>
                      <a:pt x="80" y="546"/>
                    </a:moveTo>
                    <a:cubicBezTo>
                      <a:pt x="79" y="550"/>
                      <a:pt x="79" y="554"/>
                      <a:pt x="79" y="556"/>
                    </a:cubicBezTo>
                    <a:cubicBezTo>
                      <a:pt x="78" y="558"/>
                      <a:pt x="77" y="563"/>
                      <a:pt x="75" y="566"/>
                    </a:cubicBezTo>
                    <a:cubicBezTo>
                      <a:pt x="74" y="569"/>
                      <a:pt x="73" y="573"/>
                      <a:pt x="72" y="574"/>
                    </a:cubicBezTo>
                    <a:cubicBezTo>
                      <a:pt x="71" y="576"/>
                      <a:pt x="72" y="576"/>
                      <a:pt x="71" y="575"/>
                    </a:cubicBezTo>
                    <a:cubicBezTo>
                      <a:pt x="71" y="573"/>
                      <a:pt x="70" y="570"/>
                      <a:pt x="69" y="568"/>
                    </a:cubicBezTo>
                    <a:cubicBezTo>
                      <a:pt x="68" y="566"/>
                      <a:pt x="68" y="566"/>
                      <a:pt x="67" y="565"/>
                    </a:cubicBezTo>
                    <a:cubicBezTo>
                      <a:pt x="67" y="564"/>
                      <a:pt x="67" y="565"/>
                      <a:pt x="67" y="564"/>
                    </a:cubicBezTo>
                    <a:cubicBezTo>
                      <a:pt x="67" y="563"/>
                      <a:pt x="67" y="561"/>
                      <a:pt x="68" y="561"/>
                    </a:cubicBezTo>
                    <a:cubicBezTo>
                      <a:pt x="68" y="560"/>
                      <a:pt x="68" y="557"/>
                      <a:pt x="67" y="556"/>
                    </a:cubicBezTo>
                    <a:cubicBezTo>
                      <a:pt x="67" y="556"/>
                      <a:pt x="67" y="554"/>
                      <a:pt x="67" y="552"/>
                    </a:cubicBezTo>
                    <a:cubicBezTo>
                      <a:pt x="66" y="550"/>
                      <a:pt x="67" y="539"/>
                      <a:pt x="67" y="539"/>
                    </a:cubicBezTo>
                    <a:cubicBezTo>
                      <a:pt x="68" y="543"/>
                      <a:pt x="68" y="532"/>
                      <a:pt x="69" y="526"/>
                    </a:cubicBezTo>
                    <a:cubicBezTo>
                      <a:pt x="71" y="521"/>
                      <a:pt x="72" y="517"/>
                      <a:pt x="73" y="509"/>
                    </a:cubicBezTo>
                    <a:cubicBezTo>
                      <a:pt x="74" y="504"/>
                      <a:pt x="74" y="500"/>
                      <a:pt x="74" y="499"/>
                    </a:cubicBezTo>
                    <a:cubicBezTo>
                      <a:pt x="75" y="498"/>
                      <a:pt x="75" y="497"/>
                      <a:pt x="75" y="498"/>
                    </a:cubicBezTo>
                    <a:cubicBezTo>
                      <a:pt x="75" y="500"/>
                      <a:pt x="77" y="504"/>
                      <a:pt x="77" y="510"/>
                    </a:cubicBezTo>
                    <a:cubicBezTo>
                      <a:pt x="78" y="516"/>
                      <a:pt x="80" y="528"/>
                      <a:pt x="80" y="534"/>
                    </a:cubicBezTo>
                    <a:cubicBezTo>
                      <a:pt x="80" y="540"/>
                      <a:pt x="80" y="543"/>
                      <a:pt x="80" y="546"/>
                    </a:cubicBezTo>
                    <a:close/>
                    <a:moveTo>
                      <a:pt x="130" y="227"/>
                    </a:moveTo>
                    <a:cubicBezTo>
                      <a:pt x="130" y="228"/>
                      <a:pt x="128" y="231"/>
                      <a:pt x="128" y="233"/>
                    </a:cubicBezTo>
                    <a:cubicBezTo>
                      <a:pt x="127" y="236"/>
                      <a:pt x="127" y="239"/>
                      <a:pt x="127" y="242"/>
                    </a:cubicBezTo>
                    <a:cubicBezTo>
                      <a:pt x="127" y="245"/>
                      <a:pt x="126" y="250"/>
                      <a:pt x="126" y="251"/>
                    </a:cubicBezTo>
                    <a:cubicBezTo>
                      <a:pt x="126" y="252"/>
                      <a:pt x="126" y="253"/>
                      <a:pt x="126" y="254"/>
                    </a:cubicBezTo>
                    <a:cubicBezTo>
                      <a:pt x="126" y="255"/>
                      <a:pt x="125" y="257"/>
                      <a:pt x="125" y="255"/>
                    </a:cubicBezTo>
                    <a:cubicBezTo>
                      <a:pt x="125" y="252"/>
                      <a:pt x="125" y="252"/>
                      <a:pt x="125" y="248"/>
                    </a:cubicBezTo>
                    <a:cubicBezTo>
                      <a:pt x="124" y="245"/>
                      <a:pt x="123" y="242"/>
                      <a:pt x="123" y="240"/>
                    </a:cubicBezTo>
                    <a:cubicBezTo>
                      <a:pt x="123" y="238"/>
                      <a:pt x="123" y="236"/>
                      <a:pt x="122" y="235"/>
                    </a:cubicBezTo>
                    <a:cubicBezTo>
                      <a:pt x="122" y="233"/>
                      <a:pt x="122" y="230"/>
                      <a:pt x="121" y="228"/>
                    </a:cubicBezTo>
                    <a:cubicBezTo>
                      <a:pt x="120" y="227"/>
                      <a:pt x="119" y="227"/>
                      <a:pt x="120" y="226"/>
                    </a:cubicBezTo>
                    <a:cubicBezTo>
                      <a:pt x="120" y="226"/>
                      <a:pt x="120" y="225"/>
                      <a:pt x="120" y="224"/>
                    </a:cubicBezTo>
                    <a:cubicBezTo>
                      <a:pt x="119" y="223"/>
                      <a:pt x="119" y="222"/>
                      <a:pt x="118" y="221"/>
                    </a:cubicBezTo>
                    <a:cubicBezTo>
                      <a:pt x="118" y="221"/>
                      <a:pt x="117" y="220"/>
                      <a:pt x="117" y="220"/>
                    </a:cubicBezTo>
                    <a:cubicBezTo>
                      <a:pt x="117" y="219"/>
                      <a:pt x="118" y="219"/>
                      <a:pt x="118" y="219"/>
                    </a:cubicBezTo>
                    <a:cubicBezTo>
                      <a:pt x="119" y="219"/>
                      <a:pt x="120" y="219"/>
                      <a:pt x="122" y="219"/>
                    </a:cubicBezTo>
                    <a:cubicBezTo>
                      <a:pt x="123" y="218"/>
                      <a:pt x="123" y="218"/>
                      <a:pt x="124" y="218"/>
                    </a:cubicBezTo>
                    <a:cubicBezTo>
                      <a:pt x="125" y="217"/>
                      <a:pt x="126" y="217"/>
                      <a:pt x="126" y="216"/>
                    </a:cubicBezTo>
                    <a:cubicBezTo>
                      <a:pt x="126" y="215"/>
                      <a:pt x="126" y="213"/>
                      <a:pt x="127" y="212"/>
                    </a:cubicBezTo>
                    <a:cubicBezTo>
                      <a:pt x="128" y="211"/>
                      <a:pt x="128" y="209"/>
                      <a:pt x="128" y="208"/>
                    </a:cubicBezTo>
                    <a:cubicBezTo>
                      <a:pt x="128" y="207"/>
                      <a:pt x="128" y="204"/>
                      <a:pt x="128" y="203"/>
                    </a:cubicBezTo>
                    <a:cubicBezTo>
                      <a:pt x="128" y="202"/>
                      <a:pt x="128" y="201"/>
                      <a:pt x="127" y="200"/>
                    </a:cubicBezTo>
                    <a:cubicBezTo>
                      <a:pt x="127" y="199"/>
                      <a:pt x="126" y="198"/>
                      <a:pt x="127" y="197"/>
                    </a:cubicBezTo>
                    <a:cubicBezTo>
                      <a:pt x="127" y="197"/>
                      <a:pt x="127" y="196"/>
                      <a:pt x="128" y="195"/>
                    </a:cubicBezTo>
                    <a:cubicBezTo>
                      <a:pt x="128" y="195"/>
                      <a:pt x="128" y="195"/>
                      <a:pt x="128" y="195"/>
                    </a:cubicBezTo>
                    <a:cubicBezTo>
                      <a:pt x="128" y="195"/>
                      <a:pt x="129" y="199"/>
                      <a:pt x="129" y="200"/>
                    </a:cubicBezTo>
                    <a:cubicBezTo>
                      <a:pt x="129" y="202"/>
                      <a:pt x="130" y="208"/>
                      <a:pt x="130" y="209"/>
                    </a:cubicBezTo>
                    <a:cubicBezTo>
                      <a:pt x="131" y="210"/>
                      <a:pt x="131" y="210"/>
                      <a:pt x="130" y="211"/>
                    </a:cubicBezTo>
                    <a:cubicBezTo>
                      <a:pt x="130" y="212"/>
                      <a:pt x="129" y="212"/>
                      <a:pt x="129" y="213"/>
                    </a:cubicBezTo>
                    <a:cubicBezTo>
                      <a:pt x="129" y="214"/>
                      <a:pt x="128" y="215"/>
                      <a:pt x="128" y="217"/>
                    </a:cubicBezTo>
                    <a:cubicBezTo>
                      <a:pt x="129" y="218"/>
                      <a:pt x="129" y="219"/>
                      <a:pt x="129" y="220"/>
                    </a:cubicBezTo>
                    <a:cubicBezTo>
                      <a:pt x="130" y="221"/>
                      <a:pt x="130" y="223"/>
                      <a:pt x="130" y="224"/>
                    </a:cubicBezTo>
                    <a:cubicBezTo>
                      <a:pt x="130" y="225"/>
                      <a:pt x="131" y="226"/>
                      <a:pt x="131" y="226"/>
                    </a:cubicBezTo>
                    <a:cubicBezTo>
                      <a:pt x="131" y="227"/>
                      <a:pt x="131" y="227"/>
                      <a:pt x="130" y="227"/>
                    </a:cubicBezTo>
                    <a:close/>
                  </a:path>
                </a:pathLst>
              </a:custGeom>
              <a:solidFill>
                <a:schemeClr val="accent6"/>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0" name="Freeform 15"/>
              <p:cNvSpPr>
                <a:spLocks/>
              </p:cNvSpPr>
              <p:nvPr/>
            </p:nvSpPr>
            <p:spPr bwMode="auto">
              <a:xfrm flipH="1">
                <a:off x="7909152" y="2613426"/>
                <a:ext cx="283349" cy="913819"/>
              </a:xfrm>
              <a:custGeom>
                <a:avLst/>
                <a:gdLst>
                  <a:gd name="T0" fmla="*/ 90 w 93"/>
                  <a:gd name="T1" fmla="*/ 249 h 300"/>
                  <a:gd name="T2" fmla="*/ 88 w 93"/>
                  <a:gd name="T3" fmla="*/ 228 h 300"/>
                  <a:gd name="T4" fmla="*/ 84 w 93"/>
                  <a:gd name="T5" fmla="*/ 206 h 300"/>
                  <a:gd name="T6" fmla="*/ 81 w 93"/>
                  <a:gd name="T7" fmla="*/ 171 h 300"/>
                  <a:gd name="T8" fmla="*/ 80 w 93"/>
                  <a:gd name="T9" fmla="*/ 152 h 300"/>
                  <a:gd name="T10" fmla="*/ 78 w 93"/>
                  <a:gd name="T11" fmla="*/ 136 h 300"/>
                  <a:gd name="T12" fmla="*/ 75 w 93"/>
                  <a:gd name="T13" fmla="*/ 127 h 300"/>
                  <a:gd name="T14" fmla="*/ 74 w 93"/>
                  <a:gd name="T15" fmla="*/ 119 h 300"/>
                  <a:gd name="T16" fmla="*/ 77 w 93"/>
                  <a:gd name="T17" fmla="*/ 120 h 300"/>
                  <a:gd name="T18" fmla="*/ 77 w 93"/>
                  <a:gd name="T19" fmla="*/ 112 h 300"/>
                  <a:gd name="T20" fmla="*/ 78 w 93"/>
                  <a:gd name="T21" fmla="*/ 88 h 300"/>
                  <a:gd name="T22" fmla="*/ 83 w 93"/>
                  <a:gd name="T23" fmla="*/ 74 h 300"/>
                  <a:gd name="T24" fmla="*/ 81 w 93"/>
                  <a:gd name="T25" fmla="*/ 60 h 300"/>
                  <a:gd name="T26" fmla="*/ 77 w 93"/>
                  <a:gd name="T27" fmla="*/ 46 h 300"/>
                  <a:gd name="T28" fmla="*/ 66 w 93"/>
                  <a:gd name="T29" fmla="*/ 42 h 300"/>
                  <a:gd name="T30" fmla="*/ 59 w 93"/>
                  <a:gd name="T31" fmla="*/ 38 h 300"/>
                  <a:gd name="T32" fmla="*/ 59 w 93"/>
                  <a:gd name="T33" fmla="*/ 27 h 300"/>
                  <a:gd name="T34" fmla="*/ 62 w 93"/>
                  <a:gd name="T35" fmla="*/ 17 h 300"/>
                  <a:gd name="T36" fmla="*/ 38 w 93"/>
                  <a:gd name="T37" fmla="*/ 4 h 300"/>
                  <a:gd name="T38" fmla="*/ 34 w 93"/>
                  <a:gd name="T39" fmla="*/ 28 h 300"/>
                  <a:gd name="T40" fmla="*/ 38 w 93"/>
                  <a:gd name="T41" fmla="*/ 42 h 300"/>
                  <a:gd name="T42" fmla="*/ 28 w 93"/>
                  <a:gd name="T43" fmla="*/ 47 h 300"/>
                  <a:gd name="T44" fmla="*/ 19 w 93"/>
                  <a:gd name="T45" fmla="*/ 49 h 300"/>
                  <a:gd name="T46" fmla="*/ 12 w 93"/>
                  <a:gd name="T47" fmla="*/ 57 h 300"/>
                  <a:gd name="T48" fmla="*/ 5 w 93"/>
                  <a:gd name="T49" fmla="*/ 73 h 300"/>
                  <a:gd name="T50" fmla="*/ 2 w 93"/>
                  <a:gd name="T51" fmla="*/ 98 h 300"/>
                  <a:gd name="T52" fmla="*/ 16 w 93"/>
                  <a:gd name="T53" fmla="*/ 101 h 300"/>
                  <a:gd name="T54" fmla="*/ 19 w 93"/>
                  <a:gd name="T55" fmla="*/ 117 h 300"/>
                  <a:gd name="T56" fmla="*/ 23 w 93"/>
                  <a:gd name="T57" fmla="*/ 124 h 300"/>
                  <a:gd name="T58" fmla="*/ 22 w 93"/>
                  <a:gd name="T59" fmla="*/ 133 h 300"/>
                  <a:gd name="T60" fmla="*/ 19 w 93"/>
                  <a:gd name="T61" fmla="*/ 143 h 300"/>
                  <a:gd name="T62" fmla="*/ 18 w 93"/>
                  <a:gd name="T63" fmla="*/ 154 h 300"/>
                  <a:gd name="T64" fmla="*/ 19 w 93"/>
                  <a:gd name="T65" fmla="*/ 164 h 300"/>
                  <a:gd name="T66" fmla="*/ 24 w 93"/>
                  <a:gd name="T67" fmla="*/ 195 h 300"/>
                  <a:gd name="T68" fmla="*/ 30 w 93"/>
                  <a:gd name="T69" fmla="*/ 239 h 300"/>
                  <a:gd name="T70" fmla="*/ 33 w 93"/>
                  <a:gd name="T71" fmla="*/ 256 h 300"/>
                  <a:gd name="T72" fmla="*/ 30 w 93"/>
                  <a:gd name="T73" fmla="*/ 270 h 300"/>
                  <a:gd name="T74" fmla="*/ 28 w 93"/>
                  <a:gd name="T75" fmla="*/ 278 h 300"/>
                  <a:gd name="T76" fmla="*/ 18 w 93"/>
                  <a:gd name="T77" fmla="*/ 283 h 300"/>
                  <a:gd name="T78" fmla="*/ 13 w 93"/>
                  <a:gd name="T79" fmla="*/ 290 h 300"/>
                  <a:gd name="T80" fmla="*/ 23 w 93"/>
                  <a:gd name="T81" fmla="*/ 292 h 300"/>
                  <a:gd name="T82" fmla="*/ 28 w 93"/>
                  <a:gd name="T83" fmla="*/ 292 h 300"/>
                  <a:gd name="T84" fmla="*/ 33 w 93"/>
                  <a:gd name="T85" fmla="*/ 291 h 300"/>
                  <a:gd name="T86" fmla="*/ 43 w 93"/>
                  <a:gd name="T87" fmla="*/ 288 h 300"/>
                  <a:gd name="T88" fmla="*/ 51 w 93"/>
                  <a:gd name="T89" fmla="*/ 289 h 300"/>
                  <a:gd name="T90" fmla="*/ 56 w 93"/>
                  <a:gd name="T91" fmla="*/ 288 h 300"/>
                  <a:gd name="T92" fmla="*/ 56 w 93"/>
                  <a:gd name="T93" fmla="*/ 280 h 300"/>
                  <a:gd name="T94" fmla="*/ 58 w 93"/>
                  <a:gd name="T95" fmla="*/ 273 h 300"/>
                  <a:gd name="T96" fmla="*/ 55 w 93"/>
                  <a:gd name="T97" fmla="*/ 257 h 300"/>
                  <a:gd name="T98" fmla="*/ 55 w 93"/>
                  <a:gd name="T99" fmla="*/ 238 h 300"/>
                  <a:gd name="T100" fmla="*/ 54 w 93"/>
                  <a:gd name="T101" fmla="*/ 218 h 300"/>
                  <a:gd name="T102" fmla="*/ 54 w 93"/>
                  <a:gd name="T103" fmla="*/ 196 h 300"/>
                  <a:gd name="T104" fmla="*/ 56 w 93"/>
                  <a:gd name="T105" fmla="*/ 198 h 300"/>
                  <a:gd name="T106" fmla="*/ 59 w 93"/>
                  <a:gd name="T107" fmla="*/ 215 h 300"/>
                  <a:gd name="T108" fmla="*/ 61 w 93"/>
                  <a:gd name="T109" fmla="*/ 230 h 300"/>
                  <a:gd name="T110" fmla="*/ 64 w 93"/>
                  <a:gd name="T111" fmla="*/ 257 h 300"/>
                  <a:gd name="T112" fmla="*/ 70 w 93"/>
                  <a:gd name="T113" fmla="*/ 271 h 300"/>
                  <a:gd name="T114" fmla="*/ 66 w 93"/>
                  <a:gd name="T115" fmla="*/ 282 h 300"/>
                  <a:gd name="T116" fmla="*/ 72 w 93"/>
                  <a:gd name="T117" fmla="*/ 290 h 300"/>
                  <a:gd name="T118" fmla="*/ 70 w 93"/>
                  <a:gd name="T119" fmla="*/ 299 h 300"/>
                  <a:gd name="T120" fmla="*/ 90 w 93"/>
                  <a:gd name="T121" fmla="*/ 297 h 300"/>
                  <a:gd name="T122" fmla="*/ 89 w 93"/>
                  <a:gd name="T123" fmla="*/ 288 h 300"/>
                  <a:gd name="T124" fmla="*/ 93 w 93"/>
                  <a:gd name="T125"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300">
                    <a:moveTo>
                      <a:pt x="93" y="276"/>
                    </a:moveTo>
                    <a:cubicBezTo>
                      <a:pt x="92" y="276"/>
                      <a:pt x="92" y="275"/>
                      <a:pt x="92" y="275"/>
                    </a:cubicBezTo>
                    <a:cubicBezTo>
                      <a:pt x="92" y="275"/>
                      <a:pt x="92" y="273"/>
                      <a:pt x="92" y="272"/>
                    </a:cubicBezTo>
                    <a:cubicBezTo>
                      <a:pt x="92" y="272"/>
                      <a:pt x="92" y="267"/>
                      <a:pt x="92" y="266"/>
                    </a:cubicBezTo>
                    <a:cubicBezTo>
                      <a:pt x="91" y="265"/>
                      <a:pt x="91" y="264"/>
                      <a:pt x="91" y="262"/>
                    </a:cubicBezTo>
                    <a:cubicBezTo>
                      <a:pt x="91" y="260"/>
                      <a:pt x="91" y="257"/>
                      <a:pt x="91" y="255"/>
                    </a:cubicBezTo>
                    <a:cubicBezTo>
                      <a:pt x="91" y="254"/>
                      <a:pt x="90" y="249"/>
                      <a:pt x="90" y="249"/>
                    </a:cubicBezTo>
                    <a:cubicBezTo>
                      <a:pt x="90" y="248"/>
                      <a:pt x="90" y="247"/>
                      <a:pt x="90" y="246"/>
                    </a:cubicBezTo>
                    <a:cubicBezTo>
                      <a:pt x="90" y="245"/>
                      <a:pt x="89" y="243"/>
                      <a:pt x="89" y="243"/>
                    </a:cubicBezTo>
                    <a:cubicBezTo>
                      <a:pt x="89" y="242"/>
                      <a:pt x="89" y="241"/>
                      <a:pt x="89" y="241"/>
                    </a:cubicBezTo>
                    <a:cubicBezTo>
                      <a:pt x="89" y="241"/>
                      <a:pt x="89" y="239"/>
                      <a:pt x="89" y="239"/>
                    </a:cubicBezTo>
                    <a:cubicBezTo>
                      <a:pt x="89" y="239"/>
                      <a:pt x="89" y="238"/>
                      <a:pt x="88" y="237"/>
                    </a:cubicBezTo>
                    <a:cubicBezTo>
                      <a:pt x="88" y="237"/>
                      <a:pt x="88" y="233"/>
                      <a:pt x="88" y="232"/>
                    </a:cubicBezTo>
                    <a:cubicBezTo>
                      <a:pt x="88" y="231"/>
                      <a:pt x="88" y="230"/>
                      <a:pt x="88" y="228"/>
                    </a:cubicBezTo>
                    <a:cubicBezTo>
                      <a:pt x="87" y="227"/>
                      <a:pt x="87" y="225"/>
                      <a:pt x="87" y="224"/>
                    </a:cubicBezTo>
                    <a:cubicBezTo>
                      <a:pt x="87" y="223"/>
                      <a:pt x="87" y="222"/>
                      <a:pt x="87" y="221"/>
                    </a:cubicBezTo>
                    <a:cubicBezTo>
                      <a:pt x="87" y="220"/>
                      <a:pt x="87" y="218"/>
                      <a:pt x="87" y="216"/>
                    </a:cubicBezTo>
                    <a:cubicBezTo>
                      <a:pt x="87" y="215"/>
                      <a:pt x="86" y="214"/>
                      <a:pt x="86" y="213"/>
                    </a:cubicBezTo>
                    <a:cubicBezTo>
                      <a:pt x="86" y="212"/>
                      <a:pt x="85" y="210"/>
                      <a:pt x="85" y="210"/>
                    </a:cubicBezTo>
                    <a:cubicBezTo>
                      <a:pt x="84" y="209"/>
                      <a:pt x="84" y="209"/>
                      <a:pt x="84" y="209"/>
                    </a:cubicBezTo>
                    <a:cubicBezTo>
                      <a:pt x="84" y="209"/>
                      <a:pt x="84" y="207"/>
                      <a:pt x="84" y="206"/>
                    </a:cubicBezTo>
                    <a:cubicBezTo>
                      <a:pt x="84" y="204"/>
                      <a:pt x="84" y="201"/>
                      <a:pt x="84" y="200"/>
                    </a:cubicBezTo>
                    <a:cubicBezTo>
                      <a:pt x="84" y="198"/>
                      <a:pt x="85" y="195"/>
                      <a:pt x="85" y="194"/>
                    </a:cubicBezTo>
                    <a:cubicBezTo>
                      <a:pt x="85" y="193"/>
                      <a:pt x="85" y="192"/>
                      <a:pt x="84" y="191"/>
                    </a:cubicBezTo>
                    <a:cubicBezTo>
                      <a:pt x="84" y="190"/>
                      <a:pt x="84" y="187"/>
                      <a:pt x="83" y="185"/>
                    </a:cubicBezTo>
                    <a:cubicBezTo>
                      <a:pt x="83" y="183"/>
                      <a:pt x="82" y="179"/>
                      <a:pt x="82" y="178"/>
                    </a:cubicBezTo>
                    <a:cubicBezTo>
                      <a:pt x="82" y="177"/>
                      <a:pt x="82" y="174"/>
                      <a:pt x="82" y="173"/>
                    </a:cubicBezTo>
                    <a:cubicBezTo>
                      <a:pt x="82" y="173"/>
                      <a:pt x="81" y="171"/>
                      <a:pt x="81" y="171"/>
                    </a:cubicBezTo>
                    <a:cubicBezTo>
                      <a:pt x="81" y="171"/>
                      <a:pt x="81" y="170"/>
                      <a:pt x="81" y="170"/>
                    </a:cubicBezTo>
                    <a:cubicBezTo>
                      <a:pt x="81" y="169"/>
                      <a:pt x="81" y="167"/>
                      <a:pt x="81" y="167"/>
                    </a:cubicBezTo>
                    <a:cubicBezTo>
                      <a:pt x="81" y="167"/>
                      <a:pt x="81" y="164"/>
                      <a:pt x="81" y="162"/>
                    </a:cubicBezTo>
                    <a:cubicBezTo>
                      <a:pt x="81" y="161"/>
                      <a:pt x="81" y="161"/>
                      <a:pt x="81" y="160"/>
                    </a:cubicBezTo>
                    <a:cubicBezTo>
                      <a:pt x="81" y="160"/>
                      <a:pt x="80" y="158"/>
                      <a:pt x="80" y="157"/>
                    </a:cubicBezTo>
                    <a:cubicBezTo>
                      <a:pt x="80" y="156"/>
                      <a:pt x="80" y="154"/>
                      <a:pt x="80" y="154"/>
                    </a:cubicBezTo>
                    <a:cubicBezTo>
                      <a:pt x="80" y="153"/>
                      <a:pt x="80" y="152"/>
                      <a:pt x="80" y="152"/>
                    </a:cubicBezTo>
                    <a:cubicBezTo>
                      <a:pt x="80" y="152"/>
                      <a:pt x="80" y="151"/>
                      <a:pt x="80" y="150"/>
                    </a:cubicBezTo>
                    <a:cubicBezTo>
                      <a:pt x="81" y="149"/>
                      <a:pt x="81" y="147"/>
                      <a:pt x="81" y="146"/>
                    </a:cubicBezTo>
                    <a:cubicBezTo>
                      <a:pt x="80" y="145"/>
                      <a:pt x="80" y="144"/>
                      <a:pt x="80" y="143"/>
                    </a:cubicBezTo>
                    <a:cubicBezTo>
                      <a:pt x="80" y="142"/>
                      <a:pt x="79" y="139"/>
                      <a:pt x="79" y="139"/>
                    </a:cubicBezTo>
                    <a:cubicBezTo>
                      <a:pt x="79" y="138"/>
                      <a:pt x="78" y="137"/>
                      <a:pt x="78" y="137"/>
                    </a:cubicBezTo>
                    <a:cubicBezTo>
                      <a:pt x="78" y="137"/>
                      <a:pt x="78" y="137"/>
                      <a:pt x="78" y="137"/>
                    </a:cubicBezTo>
                    <a:cubicBezTo>
                      <a:pt x="78" y="137"/>
                      <a:pt x="78" y="136"/>
                      <a:pt x="78" y="136"/>
                    </a:cubicBezTo>
                    <a:cubicBezTo>
                      <a:pt x="78" y="136"/>
                      <a:pt x="78" y="135"/>
                      <a:pt x="78" y="135"/>
                    </a:cubicBezTo>
                    <a:cubicBezTo>
                      <a:pt x="78" y="135"/>
                      <a:pt x="78" y="134"/>
                      <a:pt x="77" y="134"/>
                    </a:cubicBezTo>
                    <a:cubicBezTo>
                      <a:pt x="77" y="134"/>
                      <a:pt x="77" y="134"/>
                      <a:pt x="77" y="133"/>
                    </a:cubicBezTo>
                    <a:cubicBezTo>
                      <a:pt x="77" y="133"/>
                      <a:pt x="76" y="131"/>
                      <a:pt x="76" y="130"/>
                    </a:cubicBezTo>
                    <a:cubicBezTo>
                      <a:pt x="76" y="130"/>
                      <a:pt x="76" y="129"/>
                      <a:pt x="76" y="129"/>
                    </a:cubicBezTo>
                    <a:cubicBezTo>
                      <a:pt x="75" y="129"/>
                      <a:pt x="75" y="128"/>
                      <a:pt x="75" y="128"/>
                    </a:cubicBezTo>
                    <a:cubicBezTo>
                      <a:pt x="75" y="127"/>
                      <a:pt x="75" y="127"/>
                      <a:pt x="75" y="127"/>
                    </a:cubicBezTo>
                    <a:cubicBezTo>
                      <a:pt x="75" y="126"/>
                      <a:pt x="75" y="126"/>
                      <a:pt x="75" y="126"/>
                    </a:cubicBezTo>
                    <a:cubicBezTo>
                      <a:pt x="75" y="125"/>
                      <a:pt x="74" y="124"/>
                      <a:pt x="74" y="124"/>
                    </a:cubicBezTo>
                    <a:cubicBezTo>
                      <a:pt x="74" y="124"/>
                      <a:pt x="74" y="124"/>
                      <a:pt x="74" y="124"/>
                    </a:cubicBezTo>
                    <a:cubicBezTo>
                      <a:pt x="74" y="123"/>
                      <a:pt x="74" y="123"/>
                      <a:pt x="74" y="123"/>
                    </a:cubicBezTo>
                    <a:cubicBezTo>
                      <a:pt x="74" y="123"/>
                      <a:pt x="74" y="119"/>
                      <a:pt x="73" y="119"/>
                    </a:cubicBezTo>
                    <a:cubicBezTo>
                      <a:pt x="73" y="119"/>
                      <a:pt x="73" y="119"/>
                      <a:pt x="73" y="119"/>
                    </a:cubicBezTo>
                    <a:cubicBezTo>
                      <a:pt x="73" y="119"/>
                      <a:pt x="73" y="119"/>
                      <a:pt x="74" y="119"/>
                    </a:cubicBezTo>
                    <a:cubicBezTo>
                      <a:pt x="74" y="119"/>
                      <a:pt x="74" y="119"/>
                      <a:pt x="74" y="119"/>
                    </a:cubicBezTo>
                    <a:cubicBezTo>
                      <a:pt x="74" y="119"/>
                      <a:pt x="74" y="122"/>
                      <a:pt x="74" y="122"/>
                    </a:cubicBezTo>
                    <a:cubicBezTo>
                      <a:pt x="74" y="122"/>
                      <a:pt x="74" y="122"/>
                      <a:pt x="74" y="122"/>
                    </a:cubicBezTo>
                    <a:cubicBezTo>
                      <a:pt x="74" y="122"/>
                      <a:pt x="74" y="122"/>
                      <a:pt x="75" y="121"/>
                    </a:cubicBezTo>
                    <a:cubicBezTo>
                      <a:pt x="75" y="121"/>
                      <a:pt x="76" y="121"/>
                      <a:pt x="76" y="121"/>
                    </a:cubicBezTo>
                    <a:cubicBezTo>
                      <a:pt x="76" y="121"/>
                      <a:pt x="76" y="120"/>
                      <a:pt x="76" y="120"/>
                    </a:cubicBezTo>
                    <a:cubicBezTo>
                      <a:pt x="77" y="120"/>
                      <a:pt x="77" y="120"/>
                      <a:pt x="77" y="120"/>
                    </a:cubicBezTo>
                    <a:cubicBezTo>
                      <a:pt x="77" y="119"/>
                      <a:pt x="77" y="119"/>
                      <a:pt x="78" y="118"/>
                    </a:cubicBezTo>
                    <a:cubicBezTo>
                      <a:pt x="78" y="118"/>
                      <a:pt x="79" y="117"/>
                      <a:pt x="79" y="117"/>
                    </a:cubicBezTo>
                    <a:cubicBezTo>
                      <a:pt x="80" y="117"/>
                      <a:pt x="80" y="116"/>
                      <a:pt x="80" y="116"/>
                    </a:cubicBezTo>
                    <a:cubicBezTo>
                      <a:pt x="80" y="116"/>
                      <a:pt x="80" y="116"/>
                      <a:pt x="80" y="115"/>
                    </a:cubicBezTo>
                    <a:cubicBezTo>
                      <a:pt x="80" y="115"/>
                      <a:pt x="80" y="115"/>
                      <a:pt x="79" y="115"/>
                    </a:cubicBezTo>
                    <a:cubicBezTo>
                      <a:pt x="79" y="115"/>
                      <a:pt x="78" y="114"/>
                      <a:pt x="78" y="114"/>
                    </a:cubicBezTo>
                    <a:cubicBezTo>
                      <a:pt x="78" y="114"/>
                      <a:pt x="77" y="113"/>
                      <a:pt x="77" y="112"/>
                    </a:cubicBezTo>
                    <a:cubicBezTo>
                      <a:pt x="77" y="112"/>
                      <a:pt x="76" y="109"/>
                      <a:pt x="76" y="108"/>
                    </a:cubicBezTo>
                    <a:cubicBezTo>
                      <a:pt x="75" y="108"/>
                      <a:pt x="76" y="107"/>
                      <a:pt x="76" y="107"/>
                    </a:cubicBezTo>
                    <a:cubicBezTo>
                      <a:pt x="76" y="106"/>
                      <a:pt x="75" y="104"/>
                      <a:pt x="75" y="103"/>
                    </a:cubicBezTo>
                    <a:cubicBezTo>
                      <a:pt x="75" y="103"/>
                      <a:pt x="75" y="98"/>
                      <a:pt x="75" y="97"/>
                    </a:cubicBezTo>
                    <a:cubicBezTo>
                      <a:pt x="75" y="97"/>
                      <a:pt x="75" y="97"/>
                      <a:pt x="75" y="96"/>
                    </a:cubicBezTo>
                    <a:cubicBezTo>
                      <a:pt x="75" y="96"/>
                      <a:pt x="76" y="93"/>
                      <a:pt x="77" y="92"/>
                    </a:cubicBezTo>
                    <a:cubicBezTo>
                      <a:pt x="77" y="91"/>
                      <a:pt x="78" y="88"/>
                      <a:pt x="78" y="88"/>
                    </a:cubicBezTo>
                    <a:cubicBezTo>
                      <a:pt x="78" y="87"/>
                      <a:pt x="78" y="86"/>
                      <a:pt x="79" y="86"/>
                    </a:cubicBezTo>
                    <a:cubicBezTo>
                      <a:pt x="79" y="85"/>
                      <a:pt x="79" y="85"/>
                      <a:pt x="79" y="84"/>
                    </a:cubicBezTo>
                    <a:cubicBezTo>
                      <a:pt x="80" y="83"/>
                      <a:pt x="80" y="81"/>
                      <a:pt x="81" y="81"/>
                    </a:cubicBezTo>
                    <a:cubicBezTo>
                      <a:pt x="81" y="80"/>
                      <a:pt x="81" y="79"/>
                      <a:pt x="81" y="79"/>
                    </a:cubicBezTo>
                    <a:cubicBezTo>
                      <a:pt x="81" y="78"/>
                      <a:pt x="82" y="77"/>
                      <a:pt x="82" y="77"/>
                    </a:cubicBezTo>
                    <a:cubicBezTo>
                      <a:pt x="82" y="76"/>
                      <a:pt x="82" y="76"/>
                      <a:pt x="82" y="76"/>
                    </a:cubicBezTo>
                    <a:cubicBezTo>
                      <a:pt x="82" y="75"/>
                      <a:pt x="83" y="74"/>
                      <a:pt x="83" y="74"/>
                    </a:cubicBezTo>
                    <a:cubicBezTo>
                      <a:pt x="83" y="74"/>
                      <a:pt x="83" y="74"/>
                      <a:pt x="83" y="73"/>
                    </a:cubicBezTo>
                    <a:cubicBezTo>
                      <a:pt x="83" y="73"/>
                      <a:pt x="83" y="72"/>
                      <a:pt x="83" y="72"/>
                    </a:cubicBezTo>
                    <a:cubicBezTo>
                      <a:pt x="83" y="71"/>
                      <a:pt x="83" y="71"/>
                      <a:pt x="83" y="70"/>
                    </a:cubicBezTo>
                    <a:cubicBezTo>
                      <a:pt x="83" y="70"/>
                      <a:pt x="83" y="69"/>
                      <a:pt x="83" y="69"/>
                    </a:cubicBezTo>
                    <a:cubicBezTo>
                      <a:pt x="83" y="69"/>
                      <a:pt x="83" y="67"/>
                      <a:pt x="82" y="66"/>
                    </a:cubicBezTo>
                    <a:cubicBezTo>
                      <a:pt x="82" y="65"/>
                      <a:pt x="82" y="62"/>
                      <a:pt x="81" y="61"/>
                    </a:cubicBezTo>
                    <a:cubicBezTo>
                      <a:pt x="81" y="61"/>
                      <a:pt x="81" y="60"/>
                      <a:pt x="81" y="60"/>
                    </a:cubicBezTo>
                    <a:cubicBezTo>
                      <a:pt x="81" y="60"/>
                      <a:pt x="81" y="59"/>
                      <a:pt x="81" y="58"/>
                    </a:cubicBezTo>
                    <a:cubicBezTo>
                      <a:pt x="81" y="57"/>
                      <a:pt x="81" y="55"/>
                      <a:pt x="81" y="54"/>
                    </a:cubicBezTo>
                    <a:cubicBezTo>
                      <a:pt x="81" y="53"/>
                      <a:pt x="81" y="52"/>
                      <a:pt x="81" y="52"/>
                    </a:cubicBezTo>
                    <a:cubicBezTo>
                      <a:pt x="80" y="52"/>
                      <a:pt x="80" y="51"/>
                      <a:pt x="80" y="51"/>
                    </a:cubicBezTo>
                    <a:cubicBezTo>
                      <a:pt x="79" y="50"/>
                      <a:pt x="79" y="50"/>
                      <a:pt x="79" y="50"/>
                    </a:cubicBezTo>
                    <a:cubicBezTo>
                      <a:pt x="79" y="49"/>
                      <a:pt x="78" y="49"/>
                      <a:pt x="78" y="48"/>
                    </a:cubicBezTo>
                    <a:cubicBezTo>
                      <a:pt x="78" y="48"/>
                      <a:pt x="78" y="47"/>
                      <a:pt x="77" y="46"/>
                    </a:cubicBezTo>
                    <a:cubicBezTo>
                      <a:pt x="76" y="46"/>
                      <a:pt x="75" y="45"/>
                      <a:pt x="75" y="45"/>
                    </a:cubicBezTo>
                    <a:cubicBezTo>
                      <a:pt x="74" y="45"/>
                      <a:pt x="74" y="44"/>
                      <a:pt x="73" y="44"/>
                    </a:cubicBezTo>
                    <a:cubicBezTo>
                      <a:pt x="73" y="44"/>
                      <a:pt x="72" y="44"/>
                      <a:pt x="72" y="44"/>
                    </a:cubicBezTo>
                    <a:cubicBezTo>
                      <a:pt x="71" y="44"/>
                      <a:pt x="71" y="44"/>
                      <a:pt x="71" y="44"/>
                    </a:cubicBezTo>
                    <a:cubicBezTo>
                      <a:pt x="71" y="44"/>
                      <a:pt x="70" y="43"/>
                      <a:pt x="70" y="43"/>
                    </a:cubicBezTo>
                    <a:cubicBezTo>
                      <a:pt x="69" y="43"/>
                      <a:pt x="68" y="43"/>
                      <a:pt x="68" y="43"/>
                    </a:cubicBezTo>
                    <a:cubicBezTo>
                      <a:pt x="68" y="43"/>
                      <a:pt x="67" y="42"/>
                      <a:pt x="66" y="42"/>
                    </a:cubicBezTo>
                    <a:cubicBezTo>
                      <a:pt x="65" y="42"/>
                      <a:pt x="65" y="42"/>
                      <a:pt x="64" y="42"/>
                    </a:cubicBezTo>
                    <a:cubicBezTo>
                      <a:pt x="64" y="42"/>
                      <a:pt x="63" y="42"/>
                      <a:pt x="62" y="41"/>
                    </a:cubicBezTo>
                    <a:cubicBezTo>
                      <a:pt x="62" y="41"/>
                      <a:pt x="62" y="41"/>
                      <a:pt x="61" y="41"/>
                    </a:cubicBezTo>
                    <a:cubicBezTo>
                      <a:pt x="61" y="40"/>
                      <a:pt x="60" y="40"/>
                      <a:pt x="60" y="41"/>
                    </a:cubicBezTo>
                    <a:cubicBezTo>
                      <a:pt x="60" y="41"/>
                      <a:pt x="60" y="41"/>
                      <a:pt x="60" y="41"/>
                    </a:cubicBezTo>
                    <a:cubicBezTo>
                      <a:pt x="60" y="40"/>
                      <a:pt x="59" y="40"/>
                      <a:pt x="59" y="39"/>
                    </a:cubicBezTo>
                    <a:cubicBezTo>
                      <a:pt x="59" y="39"/>
                      <a:pt x="59" y="39"/>
                      <a:pt x="59" y="38"/>
                    </a:cubicBezTo>
                    <a:cubicBezTo>
                      <a:pt x="59" y="38"/>
                      <a:pt x="59" y="37"/>
                      <a:pt x="58" y="37"/>
                    </a:cubicBezTo>
                    <a:cubicBezTo>
                      <a:pt x="58" y="36"/>
                      <a:pt x="58" y="35"/>
                      <a:pt x="58" y="35"/>
                    </a:cubicBezTo>
                    <a:cubicBezTo>
                      <a:pt x="58" y="35"/>
                      <a:pt x="58" y="35"/>
                      <a:pt x="57" y="35"/>
                    </a:cubicBezTo>
                    <a:cubicBezTo>
                      <a:pt x="57" y="35"/>
                      <a:pt x="57" y="35"/>
                      <a:pt x="57" y="34"/>
                    </a:cubicBezTo>
                    <a:cubicBezTo>
                      <a:pt x="57" y="34"/>
                      <a:pt x="58" y="32"/>
                      <a:pt x="58" y="31"/>
                    </a:cubicBezTo>
                    <a:cubicBezTo>
                      <a:pt x="58" y="30"/>
                      <a:pt x="58" y="27"/>
                      <a:pt x="58" y="27"/>
                    </a:cubicBezTo>
                    <a:cubicBezTo>
                      <a:pt x="58" y="27"/>
                      <a:pt x="58" y="27"/>
                      <a:pt x="59" y="27"/>
                    </a:cubicBezTo>
                    <a:cubicBezTo>
                      <a:pt x="60" y="27"/>
                      <a:pt x="60" y="26"/>
                      <a:pt x="60" y="26"/>
                    </a:cubicBezTo>
                    <a:cubicBezTo>
                      <a:pt x="60" y="26"/>
                      <a:pt x="61" y="25"/>
                      <a:pt x="61" y="25"/>
                    </a:cubicBezTo>
                    <a:cubicBezTo>
                      <a:pt x="61" y="25"/>
                      <a:pt x="61" y="25"/>
                      <a:pt x="61" y="25"/>
                    </a:cubicBezTo>
                    <a:cubicBezTo>
                      <a:pt x="61" y="24"/>
                      <a:pt x="61" y="24"/>
                      <a:pt x="62" y="23"/>
                    </a:cubicBezTo>
                    <a:cubicBezTo>
                      <a:pt x="62" y="23"/>
                      <a:pt x="62" y="22"/>
                      <a:pt x="62" y="21"/>
                    </a:cubicBezTo>
                    <a:cubicBezTo>
                      <a:pt x="62" y="21"/>
                      <a:pt x="62" y="21"/>
                      <a:pt x="62" y="20"/>
                    </a:cubicBezTo>
                    <a:cubicBezTo>
                      <a:pt x="62" y="18"/>
                      <a:pt x="62" y="17"/>
                      <a:pt x="62" y="17"/>
                    </a:cubicBezTo>
                    <a:cubicBezTo>
                      <a:pt x="61" y="16"/>
                      <a:pt x="61" y="16"/>
                      <a:pt x="61" y="16"/>
                    </a:cubicBezTo>
                    <a:cubicBezTo>
                      <a:pt x="61" y="16"/>
                      <a:pt x="61" y="16"/>
                      <a:pt x="61" y="15"/>
                    </a:cubicBezTo>
                    <a:cubicBezTo>
                      <a:pt x="61" y="15"/>
                      <a:pt x="61" y="11"/>
                      <a:pt x="61" y="11"/>
                    </a:cubicBezTo>
                    <a:cubicBezTo>
                      <a:pt x="59" y="6"/>
                      <a:pt x="55" y="3"/>
                      <a:pt x="52" y="1"/>
                    </a:cubicBezTo>
                    <a:cubicBezTo>
                      <a:pt x="49" y="0"/>
                      <a:pt x="47" y="0"/>
                      <a:pt x="44" y="1"/>
                    </a:cubicBezTo>
                    <a:cubicBezTo>
                      <a:pt x="42" y="1"/>
                      <a:pt x="39" y="3"/>
                      <a:pt x="39" y="3"/>
                    </a:cubicBezTo>
                    <a:cubicBezTo>
                      <a:pt x="39" y="3"/>
                      <a:pt x="39" y="3"/>
                      <a:pt x="38" y="4"/>
                    </a:cubicBezTo>
                    <a:cubicBezTo>
                      <a:pt x="37" y="4"/>
                      <a:pt x="36" y="6"/>
                      <a:pt x="36" y="7"/>
                    </a:cubicBezTo>
                    <a:cubicBezTo>
                      <a:pt x="35" y="8"/>
                      <a:pt x="34" y="10"/>
                      <a:pt x="34" y="11"/>
                    </a:cubicBezTo>
                    <a:cubicBezTo>
                      <a:pt x="34" y="12"/>
                      <a:pt x="34" y="14"/>
                      <a:pt x="34" y="15"/>
                    </a:cubicBezTo>
                    <a:cubicBezTo>
                      <a:pt x="34" y="16"/>
                      <a:pt x="34" y="16"/>
                      <a:pt x="34" y="17"/>
                    </a:cubicBezTo>
                    <a:cubicBezTo>
                      <a:pt x="34" y="18"/>
                      <a:pt x="34" y="19"/>
                      <a:pt x="34" y="20"/>
                    </a:cubicBezTo>
                    <a:cubicBezTo>
                      <a:pt x="34" y="21"/>
                      <a:pt x="34" y="22"/>
                      <a:pt x="34" y="23"/>
                    </a:cubicBezTo>
                    <a:cubicBezTo>
                      <a:pt x="34" y="24"/>
                      <a:pt x="34" y="26"/>
                      <a:pt x="34" y="28"/>
                    </a:cubicBezTo>
                    <a:cubicBezTo>
                      <a:pt x="34" y="30"/>
                      <a:pt x="34" y="31"/>
                      <a:pt x="35" y="32"/>
                    </a:cubicBezTo>
                    <a:cubicBezTo>
                      <a:pt x="35" y="34"/>
                      <a:pt x="37" y="35"/>
                      <a:pt x="37" y="36"/>
                    </a:cubicBezTo>
                    <a:cubicBezTo>
                      <a:pt x="38" y="36"/>
                      <a:pt x="38" y="37"/>
                      <a:pt x="38" y="37"/>
                    </a:cubicBezTo>
                    <a:cubicBezTo>
                      <a:pt x="39" y="37"/>
                      <a:pt x="39" y="37"/>
                      <a:pt x="39" y="38"/>
                    </a:cubicBezTo>
                    <a:cubicBezTo>
                      <a:pt x="39" y="38"/>
                      <a:pt x="39" y="38"/>
                      <a:pt x="38" y="38"/>
                    </a:cubicBezTo>
                    <a:cubicBezTo>
                      <a:pt x="38" y="39"/>
                      <a:pt x="38" y="40"/>
                      <a:pt x="38" y="41"/>
                    </a:cubicBezTo>
                    <a:cubicBezTo>
                      <a:pt x="38" y="41"/>
                      <a:pt x="38" y="42"/>
                      <a:pt x="38" y="42"/>
                    </a:cubicBezTo>
                    <a:cubicBezTo>
                      <a:pt x="38" y="42"/>
                      <a:pt x="38" y="42"/>
                      <a:pt x="38" y="43"/>
                    </a:cubicBezTo>
                    <a:cubicBezTo>
                      <a:pt x="38" y="43"/>
                      <a:pt x="38" y="43"/>
                      <a:pt x="38" y="43"/>
                    </a:cubicBezTo>
                    <a:cubicBezTo>
                      <a:pt x="38" y="43"/>
                      <a:pt x="37" y="43"/>
                      <a:pt x="37" y="44"/>
                    </a:cubicBezTo>
                    <a:cubicBezTo>
                      <a:pt x="36" y="44"/>
                      <a:pt x="35" y="45"/>
                      <a:pt x="34" y="45"/>
                    </a:cubicBezTo>
                    <a:cubicBezTo>
                      <a:pt x="33" y="46"/>
                      <a:pt x="33" y="46"/>
                      <a:pt x="32" y="47"/>
                    </a:cubicBezTo>
                    <a:cubicBezTo>
                      <a:pt x="32" y="47"/>
                      <a:pt x="31" y="47"/>
                      <a:pt x="30" y="47"/>
                    </a:cubicBezTo>
                    <a:cubicBezTo>
                      <a:pt x="29" y="47"/>
                      <a:pt x="29" y="47"/>
                      <a:pt x="28" y="47"/>
                    </a:cubicBezTo>
                    <a:cubicBezTo>
                      <a:pt x="27" y="47"/>
                      <a:pt x="26" y="47"/>
                      <a:pt x="25" y="47"/>
                    </a:cubicBezTo>
                    <a:cubicBezTo>
                      <a:pt x="25" y="47"/>
                      <a:pt x="24" y="48"/>
                      <a:pt x="24" y="48"/>
                    </a:cubicBezTo>
                    <a:cubicBezTo>
                      <a:pt x="23" y="48"/>
                      <a:pt x="23" y="48"/>
                      <a:pt x="23" y="48"/>
                    </a:cubicBezTo>
                    <a:cubicBezTo>
                      <a:pt x="22" y="48"/>
                      <a:pt x="22" y="48"/>
                      <a:pt x="22" y="48"/>
                    </a:cubicBezTo>
                    <a:cubicBezTo>
                      <a:pt x="21" y="48"/>
                      <a:pt x="21" y="48"/>
                      <a:pt x="21" y="48"/>
                    </a:cubicBezTo>
                    <a:cubicBezTo>
                      <a:pt x="20" y="48"/>
                      <a:pt x="19" y="49"/>
                      <a:pt x="19" y="49"/>
                    </a:cubicBezTo>
                    <a:cubicBezTo>
                      <a:pt x="19" y="49"/>
                      <a:pt x="19" y="49"/>
                      <a:pt x="19" y="49"/>
                    </a:cubicBezTo>
                    <a:cubicBezTo>
                      <a:pt x="18" y="49"/>
                      <a:pt x="17" y="50"/>
                      <a:pt x="17" y="50"/>
                    </a:cubicBezTo>
                    <a:cubicBezTo>
                      <a:pt x="17" y="50"/>
                      <a:pt x="17" y="50"/>
                      <a:pt x="16" y="50"/>
                    </a:cubicBezTo>
                    <a:cubicBezTo>
                      <a:pt x="16" y="50"/>
                      <a:pt x="15" y="51"/>
                      <a:pt x="15" y="51"/>
                    </a:cubicBezTo>
                    <a:cubicBezTo>
                      <a:pt x="15" y="51"/>
                      <a:pt x="15" y="51"/>
                      <a:pt x="15" y="52"/>
                    </a:cubicBezTo>
                    <a:cubicBezTo>
                      <a:pt x="14" y="52"/>
                      <a:pt x="14" y="53"/>
                      <a:pt x="14" y="53"/>
                    </a:cubicBezTo>
                    <a:cubicBezTo>
                      <a:pt x="14" y="54"/>
                      <a:pt x="13" y="54"/>
                      <a:pt x="13" y="54"/>
                    </a:cubicBezTo>
                    <a:cubicBezTo>
                      <a:pt x="12" y="55"/>
                      <a:pt x="12" y="56"/>
                      <a:pt x="12" y="57"/>
                    </a:cubicBezTo>
                    <a:cubicBezTo>
                      <a:pt x="12" y="58"/>
                      <a:pt x="11" y="60"/>
                      <a:pt x="11" y="60"/>
                    </a:cubicBezTo>
                    <a:cubicBezTo>
                      <a:pt x="11" y="60"/>
                      <a:pt x="11" y="60"/>
                      <a:pt x="10" y="61"/>
                    </a:cubicBezTo>
                    <a:cubicBezTo>
                      <a:pt x="9" y="62"/>
                      <a:pt x="9" y="62"/>
                      <a:pt x="9" y="63"/>
                    </a:cubicBezTo>
                    <a:cubicBezTo>
                      <a:pt x="8" y="63"/>
                      <a:pt x="8" y="65"/>
                      <a:pt x="8" y="66"/>
                    </a:cubicBezTo>
                    <a:cubicBezTo>
                      <a:pt x="8" y="67"/>
                      <a:pt x="7" y="68"/>
                      <a:pt x="7" y="69"/>
                    </a:cubicBezTo>
                    <a:cubicBezTo>
                      <a:pt x="7" y="69"/>
                      <a:pt x="7" y="69"/>
                      <a:pt x="6" y="70"/>
                    </a:cubicBezTo>
                    <a:cubicBezTo>
                      <a:pt x="6" y="70"/>
                      <a:pt x="5" y="73"/>
                      <a:pt x="5" y="73"/>
                    </a:cubicBezTo>
                    <a:cubicBezTo>
                      <a:pt x="5" y="74"/>
                      <a:pt x="4" y="76"/>
                      <a:pt x="4" y="76"/>
                    </a:cubicBezTo>
                    <a:cubicBezTo>
                      <a:pt x="4" y="77"/>
                      <a:pt x="3" y="78"/>
                      <a:pt x="3" y="78"/>
                    </a:cubicBezTo>
                    <a:cubicBezTo>
                      <a:pt x="3" y="79"/>
                      <a:pt x="3" y="79"/>
                      <a:pt x="2" y="80"/>
                    </a:cubicBezTo>
                    <a:cubicBezTo>
                      <a:pt x="2" y="81"/>
                      <a:pt x="2" y="83"/>
                      <a:pt x="1" y="85"/>
                    </a:cubicBezTo>
                    <a:cubicBezTo>
                      <a:pt x="1" y="87"/>
                      <a:pt x="0" y="90"/>
                      <a:pt x="0" y="91"/>
                    </a:cubicBezTo>
                    <a:cubicBezTo>
                      <a:pt x="0" y="93"/>
                      <a:pt x="1" y="95"/>
                      <a:pt x="1" y="96"/>
                    </a:cubicBezTo>
                    <a:cubicBezTo>
                      <a:pt x="1" y="97"/>
                      <a:pt x="2" y="97"/>
                      <a:pt x="2" y="98"/>
                    </a:cubicBezTo>
                    <a:cubicBezTo>
                      <a:pt x="3" y="98"/>
                      <a:pt x="3" y="98"/>
                      <a:pt x="4" y="99"/>
                    </a:cubicBezTo>
                    <a:cubicBezTo>
                      <a:pt x="5" y="99"/>
                      <a:pt x="6" y="99"/>
                      <a:pt x="7" y="99"/>
                    </a:cubicBezTo>
                    <a:cubicBezTo>
                      <a:pt x="7" y="99"/>
                      <a:pt x="7" y="99"/>
                      <a:pt x="7" y="99"/>
                    </a:cubicBezTo>
                    <a:cubicBezTo>
                      <a:pt x="8" y="99"/>
                      <a:pt x="8" y="99"/>
                      <a:pt x="9" y="99"/>
                    </a:cubicBezTo>
                    <a:cubicBezTo>
                      <a:pt x="9" y="99"/>
                      <a:pt x="10" y="100"/>
                      <a:pt x="11" y="100"/>
                    </a:cubicBezTo>
                    <a:cubicBezTo>
                      <a:pt x="11" y="100"/>
                      <a:pt x="12" y="100"/>
                      <a:pt x="13" y="100"/>
                    </a:cubicBezTo>
                    <a:cubicBezTo>
                      <a:pt x="14" y="101"/>
                      <a:pt x="15" y="101"/>
                      <a:pt x="16" y="101"/>
                    </a:cubicBezTo>
                    <a:cubicBezTo>
                      <a:pt x="16" y="101"/>
                      <a:pt x="17" y="101"/>
                      <a:pt x="17" y="101"/>
                    </a:cubicBezTo>
                    <a:cubicBezTo>
                      <a:pt x="17" y="101"/>
                      <a:pt x="18" y="101"/>
                      <a:pt x="18" y="101"/>
                    </a:cubicBezTo>
                    <a:cubicBezTo>
                      <a:pt x="19" y="101"/>
                      <a:pt x="19" y="101"/>
                      <a:pt x="20" y="101"/>
                    </a:cubicBezTo>
                    <a:cubicBezTo>
                      <a:pt x="20" y="101"/>
                      <a:pt x="20" y="101"/>
                      <a:pt x="20" y="101"/>
                    </a:cubicBezTo>
                    <a:cubicBezTo>
                      <a:pt x="20" y="102"/>
                      <a:pt x="20" y="102"/>
                      <a:pt x="20" y="103"/>
                    </a:cubicBezTo>
                    <a:cubicBezTo>
                      <a:pt x="20" y="104"/>
                      <a:pt x="19" y="107"/>
                      <a:pt x="19" y="109"/>
                    </a:cubicBezTo>
                    <a:cubicBezTo>
                      <a:pt x="19" y="111"/>
                      <a:pt x="19" y="115"/>
                      <a:pt x="19" y="117"/>
                    </a:cubicBezTo>
                    <a:cubicBezTo>
                      <a:pt x="19" y="118"/>
                      <a:pt x="19" y="120"/>
                      <a:pt x="19" y="120"/>
                    </a:cubicBezTo>
                    <a:cubicBezTo>
                      <a:pt x="19" y="121"/>
                      <a:pt x="20" y="121"/>
                      <a:pt x="20" y="121"/>
                    </a:cubicBezTo>
                    <a:cubicBezTo>
                      <a:pt x="20" y="122"/>
                      <a:pt x="21" y="122"/>
                      <a:pt x="21" y="123"/>
                    </a:cubicBezTo>
                    <a:cubicBezTo>
                      <a:pt x="21" y="123"/>
                      <a:pt x="22" y="123"/>
                      <a:pt x="22" y="123"/>
                    </a:cubicBezTo>
                    <a:cubicBezTo>
                      <a:pt x="22" y="123"/>
                      <a:pt x="22" y="123"/>
                      <a:pt x="22" y="123"/>
                    </a:cubicBezTo>
                    <a:cubicBezTo>
                      <a:pt x="22" y="124"/>
                      <a:pt x="23" y="124"/>
                      <a:pt x="23" y="124"/>
                    </a:cubicBezTo>
                    <a:cubicBezTo>
                      <a:pt x="23" y="124"/>
                      <a:pt x="23" y="124"/>
                      <a:pt x="23" y="124"/>
                    </a:cubicBezTo>
                    <a:cubicBezTo>
                      <a:pt x="22" y="125"/>
                      <a:pt x="23" y="125"/>
                      <a:pt x="23" y="125"/>
                    </a:cubicBezTo>
                    <a:cubicBezTo>
                      <a:pt x="23" y="125"/>
                      <a:pt x="23" y="125"/>
                      <a:pt x="23" y="125"/>
                    </a:cubicBezTo>
                    <a:cubicBezTo>
                      <a:pt x="22" y="126"/>
                      <a:pt x="22" y="126"/>
                      <a:pt x="23" y="126"/>
                    </a:cubicBezTo>
                    <a:cubicBezTo>
                      <a:pt x="23" y="127"/>
                      <a:pt x="23" y="128"/>
                      <a:pt x="23" y="128"/>
                    </a:cubicBezTo>
                    <a:cubicBezTo>
                      <a:pt x="22" y="128"/>
                      <a:pt x="22" y="128"/>
                      <a:pt x="21" y="129"/>
                    </a:cubicBezTo>
                    <a:cubicBezTo>
                      <a:pt x="21" y="129"/>
                      <a:pt x="21" y="130"/>
                      <a:pt x="21" y="131"/>
                    </a:cubicBezTo>
                    <a:cubicBezTo>
                      <a:pt x="21" y="132"/>
                      <a:pt x="21" y="132"/>
                      <a:pt x="22" y="133"/>
                    </a:cubicBezTo>
                    <a:cubicBezTo>
                      <a:pt x="22" y="133"/>
                      <a:pt x="22" y="133"/>
                      <a:pt x="21" y="133"/>
                    </a:cubicBezTo>
                    <a:cubicBezTo>
                      <a:pt x="21" y="134"/>
                      <a:pt x="21" y="135"/>
                      <a:pt x="21" y="135"/>
                    </a:cubicBezTo>
                    <a:cubicBezTo>
                      <a:pt x="21" y="136"/>
                      <a:pt x="21" y="137"/>
                      <a:pt x="21" y="137"/>
                    </a:cubicBezTo>
                    <a:cubicBezTo>
                      <a:pt x="20" y="138"/>
                      <a:pt x="20" y="138"/>
                      <a:pt x="20" y="139"/>
                    </a:cubicBezTo>
                    <a:cubicBezTo>
                      <a:pt x="20" y="140"/>
                      <a:pt x="20" y="140"/>
                      <a:pt x="20" y="140"/>
                    </a:cubicBezTo>
                    <a:cubicBezTo>
                      <a:pt x="20" y="141"/>
                      <a:pt x="20" y="142"/>
                      <a:pt x="19" y="142"/>
                    </a:cubicBezTo>
                    <a:cubicBezTo>
                      <a:pt x="19" y="142"/>
                      <a:pt x="19" y="143"/>
                      <a:pt x="19" y="143"/>
                    </a:cubicBezTo>
                    <a:cubicBezTo>
                      <a:pt x="19" y="144"/>
                      <a:pt x="18" y="145"/>
                      <a:pt x="18" y="146"/>
                    </a:cubicBezTo>
                    <a:cubicBezTo>
                      <a:pt x="18" y="147"/>
                      <a:pt x="18" y="148"/>
                      <a:pt x="18" y="148"/>
                    </a:cubicBezTo>
                    <a:cubicBezTo>
                      <a:pt x="18" y="148"/>
                      <a:pt x="18" y="149"/>
                      <a:pt x="18" y="150"/>
                    </a:cubicBezTo>
                    <a:cubicBezTo>
                      <a:pt x="18" y="150"/>
                      <a:pt x="18" y="151"/>
                      <a:pt x="18" y="151"/>
                    </a:cubicBezTo>
                    <a:cubicBezTo>
                      <a:pt x="17" y="152"/>
                      <a:pt x="18" y="152"/>
                      <a:pt x="18" y="152"/>
                    </a:cubicBezTo>
                    <a:cubicBezTo>
                      <a:pt x="18" y="153"/>
                      <a:pt x="18" y="153"/>
                      <a:pt x="18" y="154"/>
                    </a:cubicBezTo>
                    <a:cubicBezTo>
                      <a:pt x="18" y="154"/>
                      <a:pt x="18" y="154"/>
                      <a:pt x="18" y="154"/>
                    </a:cubicBezTo>
                    <a:cubicBezTo>
                      <a:pt x="18" y="155"/>
                      <a:pt x="18" y="155"/>
                      <a:pt x="18" y="155"/>
                    </a:cubicBezTo>
                    <a:cubicBezTo>
                      <a:pt x="18" y="156"/>
                      <a:pt x="19" y="156"/>
                      <a:pt x="19" y="156"/>
                    </a:cubicBezTo>
                    <a:cubicBezTo>
                      <a:pt x="19" y="157"/>
                      <a:pt x="19" y="157"/>
                      <a:pt x="19" y="157"/>
                    </a:cubicBezTo>
                    <a:cubicBezTo>
                      <a:pt x="19" y="158"/>
                      <a:pt x="19" y="158"/>
                      <a:pt x="19" y="158"/>
                    </a:cubicBezTo>
                    <a:cubicBezTo>
                      <a:pt x="19" y="159"/>
                      <a:pt x="19" y="160"/>
                      <a:pt x="19" y="160"/>
                    </a:cubicBezTo>
                    <a:cubicBezTo>
                      <a:pt x="20" y="161"/>
                      <a:pt x="20" y="162"/>
                      <a:pt x="19" y="162"/>
                    </a:cubicBezTo>
                    <a:cubicBezTo>
                      <a:pt x="19" y="162"/>
                      <a:pt x="19" y="163"/>
                      <a:pt x="19" y="164"/>
                    </a:cubicBezTo>
                    <a:cubicBezTo>
                      <a:pt x="19" y="165"/>
                      <a:pt x="19" y="166"/>
                      <a:pt x="19" y="167"/>
                    </a:cubicBezTo>
                    <a:cubicBezTo>
                      <a:pt x="19" y="169"/>
                      <a:pt x="20" y="171"/>
                      <a:pt x="20" y="173"/>
                    </a:cubicBezTo>
                    <a:cubicBezTo>
                      <a:pt x="20" y="175"/>
                      <a:pt x="20" y="176"/>
                      <a:pt x="21" y="177"/>
                    </a:cubicBezTo>
                    <a:cubicBezTo>
                      <a:pt x="21" y="179"/>
                      <a:pt x="22" y="182"/>
                      <a:pt x="22" y="183"/>
                    </a:cubicBezTo>
                    <a:cubicBezTo>
                      <a:pt x="22" y="184"/>
                      <a:pt x="23" y="186"/>
                      <a:pt x="23" y="187"/>
                    </a:cubicBezTo>
                    <a:cubicBezTo>
                      <a:pt x="23" y="187"/>
                      <a:pt x="23" y="189"/>
                      <a:pt x="23" y="190"/>
                    </a:cubicBezTo>
                    <a:cubicBezTo>
                      <a:pt x="23" y="191"/>
                      <a:pt x="24" y="194"/>
                      <a:pt x="24" y="195"/>
                    </a:cubicBezTo>
                    <a:cubicBezTo>
                      <a:pt x="24" y="196"/>
                      <a:pt x="24" y="202"/>
                      <a:pt x="24" y="203"/>
                    </a:cubicBezTo>
                    <a:cubicBezTo>
                      <a:pt x="25" y="204"/>
                      <a:pt x="25" y="209"/>
                      <a:pt x="25" y="211"/>
                    </a:cubicBezTo>
                    <a:cubicBezTo>
                      <a:pt x="25" y="212"/>
                      <a:pt x="26" y="217"/>
                      <a:pt x="26" y="219"/>
                    </a:cubicBezTo>
                    <a:cubicBezTo>
                      <a:pt x="26" y="221"/>
                      <a:pt x="27" y="225"/>
                      <a:pt x="27" y="226"/>
                    </a:cubicBezTo>
                    <a:cubicBezTo>
                      <a:pt x="27" y="226"/>
                      <a:pt x="28" y="229"/>
                      <a:pt x="28" y="230"/>
                    </a:cubicBezTo>
                    <a:cubicBezTo>
                      <a:pt x="28" y="230"/>
                      <a:pt x="29" y="233"/>
                      <a:pt x="29" y="235"/>
                    </a:cubicBezTo>
                    <a:cubicBezTo>
                      <a:pt x="29" y="236"/>
                      <a:pt x="30" y="238"/>
                      <a:pt x="30" y="239"/>
                    </a:cubicBezTo>
                    <a:cubicBezTo>
                      <a:pt x="30" y="241"/>
                      <a:pt x="31" y="241"/>
                      <a:pt x="31" y="242"/>
                    </a:cubicBezTo>
                    <a:cubicBezTo>
                      <a:pt x="31" y="242"/>
                      <a:pt x="32" y="244"/>
                      <a:pt x="32" y="244"/>
                    </a:cubicBezTo>
                    <a:cubicBezTo>
                      <a:pt x="32" y="245"/>
                      <a:pt x="33" y="247"/>
                      <a:pt x="33" y="248"/>
                    </a:cubicBezTo>
                    <a:cubicBezTo>
                      <a:pt x="33" y="248"/>
                      <a:pt x="34" y="251"/>
                      <a:pt x="35" y="252"/>
                    </a:cubicBezTo>
                    <a:cubicBezTo>
                      <a:pt x="35" y="252"/>
                      <a:pt x="35" y="252"/>
                      <a:pt x="35" y="252"/>
                    </a:cubicBezTo>
                    <a:cubicBezTo>
                      <a:pt x="35" y="253"/>
                      <a:pt x="35" y="253"/>
                      <a:pt x="35" y="253"/>
                    </a:cubicBezTo>
                    <a:cubicBezTo>
                      <a:pt x="34" y="253"/>
                      <a:pt x="34" y="255"/>
                      <a:pt x="33" y="256"/>
                    </a:cubicBezTo>
                    <a:cubicBezTo>
                      <a:pt x="32" y="257"/>
                      <a:pt x="32" y="258"/>
                      <a:pt x="32" y="259"/>
                    </a:cubicBezTo>
                    <a:cubicBezTo>
                      <a:pt x="32" y="259"/>
                      <a:pt x="31" y="261"/>
                      <a:pt x="31" y="262"/>
                    </a:cubicBezTo>
                    <a:cubicBezTo>
                      <a:pt x="31" y="263"/>
                      <a:pt x="31" y="263"/>
                      <a:pt x="30" y="264"/>
                    </a:cubicBezTo>
                    <a:cubicBezTo>
                      <a:pt x="30" y="265"/>
                      <a:pt x="29" y="266"/>
                      <a:pt x="29" y="267"/>
                    </a:cubicBezTo>
                    <a:cubicBezTo>
                      <a:pt x="29" y="267"/>
                      <a:pt x="29" y="267"/>
                      <a:pt x="29" y="268"/>
                    </a:cubicBezTo>
                    <a:cubicBezTo>
                      <a:pt x="29" y="268"/>
                      <a:pt x="29" y="269"/>
                      <a:pt x="29" y="269"/>
                    </a:cubicBezTo>
                    <a:cubicBezTo>
                      <a:pt x="29" y="269"/>
                      <a:pt x="30" y="270"/>
                      <a:pt x="30" y="270"/>
                    </a:cubicBezTo>
                    <a:cubicBezTo>
                      <a:pt x="30" y="270"/>
                      <a:pt x="32" y="270"/>
                      <a:pt x="32" y="270"/>
                    </a:cubicBezTo>
                    <a:cubicBezTo>
                      <a:pt x="32" y="270"/>
                      <a:pt x="32" y="271"/>
                      <a:pt x="32" y="271"/>
                    </a:cubicBezTo>
                    <a:cubicBezTo>
                      <a:pt x="32" y="271"/>
                      <a:pt x="31" y="272"/>
                      <a:pt x="31" y="272"/>
                    </a:cubicBezTo>
                    <a:cubicBezTo>
                      <a:pt x="31" y="272"/>
                      <a:pt x="31" y="273"/>
                      <a:pt x="30" y="273"/>
                    </a:cubicBezTo>
                    <a:cubicBezTo>
                      <a:pt x="30" y="273"/>
                      <a:pt x="30" y="274"/>
                      <a:pt x="30" y="274"/>
                    </a:cubicBezTo>
                    <a:cubicBezTo>
                      <a:pt x="30" y="274"/>
                      <a:pt x="29" y="275"/>
                      <a:pt x="29" y="276"/>
                    </a:cubicBezTo>
                    <a:cubicBezTo>
                      <a:pt x="28" y="277"/>
                      <a:pt x="28" y="278"/>
                      <a:pt x="28" y="278"/>
                    </a:cubicBezTo>
                    <a:cubicBezTo>
                      <a:pt x="28" y="278"/>
                      <a:pt x="28" y="278"/>
                      <a:pt x="28" y="278"/>
                    </a:cubicBezTo>
                    <a:cubicBezTo>
                      <a:pt x="28" y="278"/>
                      <a:pt x="28" y="278"/>
                      <a:pt x="28" y="278"/>
                    </a:cubicBezTo>
                    <a:cubicBezTo>
                      <a:pt x="28" y="279"/>
                      <a:pt x="27" y="279"/>
                      <a:pt x="27" y="279"/>
                    </a:cubicBezTo>
                    <a:cubicBezTo>
                      <a:pt x="27" y="280"/>
                      <a:pt x="27" y="280"/>
                      <a:pt x="26" y="280"/>
                    </a:cubicBezTo>
                    <a:cubicBezTo>
                      <a:pt x="26" y="281"/>
                      <a:pt x="25" y="281"/>
                      <a:pt x="25" y="282"/>
                    </a:cubicBezTo>
                    <a:cubicBezTo>
                      <a:pt x="24" y="282"/>
                      <a:pt x="23" y="282"/>
                      <a:pt x="22" y="282"/>
                    </a:cubicBezTo>
                    <a:cubicBezTo>
                      <a:pt x="21" y="282"/>
                      <a:pt x="19" y="283"/>
                      <a:pt x="18" y="283"/>
                    </a:cubicBezTo>
                    <a:cubicBezTo>
                      <a:pt x="17" y="284"/>
                      <a:pt x="16" y="284"/>
                      <a:pt x="15" y="284"/>
                    </a:cubicBezTo>
                    <a:cubicBezTo>
                      <a:pt x="15" y="285"/>
                      <a:pt x="14" y="286"/>
                      <a:pt x="14" y="286"/>
                    </a:cubicBezTo>
                    <a:cubicBezTo>
                      <a:pt x="14" y="286"/>
                      <a:pt x="14" y="286"/>
                      <a:pt x="14" y="287"/>
                    </a:cubicBezTo>
                    <a:cubicBezTo>
                      <a:pt x="14" y="287"/>
                      <a:pt x="14" y="287"/>
                      <a:pt x="13" y="287"/>
                    </a:cubicBezTo>
                    <a:cubicBezTo>
                      <a:pt x="13" y="287"/>
                      <a:pt x="13" y="287"/>
                      <a:pt x="13" y="287"/>
                    </a:cubicBezTo>
                    <a:cubicBezTo>
                      <a:pt x="13" y="288"/>
                      <a:pt x="13" y="287"/>
                      <a:pt x="13" y="288"/>
                    </a:cubicBezTo>
                    <a:cubicBezTo>
                      <a:pt x="13" y="288"/>
                      <a:pt x="13" y="289"/>
                      <a:pt x="13" y="290"/>
                    </a:cubicBezTo>
                    <a:cubicBezTo>
                      <a:pt x="13" y="290"/>
                      <a:pt x="13" y="290"/>
                      <a:pt x="13" y="290"/>
                    </a:cubicBezTo>
                    <a:cubicBezTo>
                      <a:pt x="13" y="291"/>
                      <a:pt x="14" y="291"/>
                      <a:pt x="15" y="291"/>
                    </a:cubicBezTo>
                    <a:cubicBezTo>
                      <a:pt x="16" y="291"/>
                      <a:pt x="17" y="292"/>
                      <a:pt x="17" y="292"/>
                    </a:cubicBezTo>
                    <a:cubicBezTo>
                      <a:pt x="18" y="292"/>
                      <a:pt x="18" y="292"/>
                      <a:pt x="18" y="292"/>
                    </a:cubicBezTo>
                    <a:cubicBezTo>
                      <a:pt x="19" y="292"/>
                      <a:pt x="20" y="292"/>
                      <a:pt x="20" y="292"/>
                    </a:cubicBezTo>
                    <a:cubicBezTo>
                      <a:pt x="21" y="292"/>
                      <a:pt x="22" y="292"/>
                      <a:pt x="22" y="292"/>
                    </a:cubicBezTo>
                    <a:cubicBezTo>
                      <a:pt x="23" y="292"/>
                      <a:pt x="23" y="292"/>
                      <a:pt x="23" y="292"/>
                    </a:cubicBezTo>
                    <a:cubicBezTo>
                      <a:pt x="23" y="292"/>
                      <a:pt x="24" y="292"/>
                      <a:pt x="24" y="292"/>
                    </a:cubicBezTo>
                    <a:cubicBezTo>
                      <a:pt x="24" y="292"/>
                      <a:pt x="24" y="292"/>
                      <a:pt x="25" y="292"/>
                    </a:cubicBezTo>
                    <a:cubicBezTo>
                      <a:pt x="25" y="292"/>
                      <a:pt x="25" y="292"/>
                      <a:pt x="26" y="292"/>
                    </a:cubicBezTo>
                    <a:cubicBezTo>
                      <a:pt x="26" y="292"/>
                      <a:pt x="26" y="292"/>
                      <a:pt x="26" y="292"/>
                    </a:cubicBezTo>
                    <a:cubicBezTo>
                      <a:pt x="26" y="292"/>
                      <a:pt x="27" y="292"/>
                      <a:pt x="27" y="292"/>
                    </a:cubicBezTo>
                    <a:cubicBezTo>
                      <a:pt x="28" y="292"/>
                      <a:pt x="28" y="292"/>
                      <a:pt x="28" y="292"/>
                    </a:cubicBezTo>
                    <a:cubicBezTo>
                      <a:pt x="28" y="291"/>
                      <a:pt x="28" y="292"/>
                      <a:pt x="28" y="292"/>
                    </a:cubicBezTo>
                    <a:cubicBezTo>
                      <a:pt x="29" y="292"/>
                      <a:pt x="29" y="292"/>
                      <a:pt x="29" y="292"/>
                    </a:cubicBezTo>
                    <a:cubicBezTo>
                      <a:pt x="30" y="292"/>
                      <a:pt x="30" y="292"/>
                      <a:pt x="30" y="292"/>
                    </a:cubicBezTo>
                    <a:cubicBezTo>
                      <a:pt x="30" y="291"/>
                      <a:pt x="30" y="292"/>
                      <a:pt x="30" y="292"/>
                    </a:cubicBezTo>
                    <a:cubicBezTo>
                      <a:pt x="30" y="292"/>
                      <a:pt x="31" y="292"/>
                      <a:pt x="31" y="292"/>
                    </a:cubicBezTo>
                    <a:cubicBezTo>
                      <a:pt x="32" y="292"/>
                      <a:pt x="32" y="292"/>
                      <a:pt x="32" y="291"/>
                    </a:cubicBezTo>
                    <a:cubicBezTo>
                      <a:pt x="32" y="291"/>
                      <a:pt x="32" y="291"/>
                      <a:pt x="32" y="291"/>
                    </a:cubicBezTo>
                    <a:cubicBezTo>
                      <a:pt x="32" y="291"/>
                      <a:pt x="33" y="291"/>
                      <a:pt x="33" y="291"/>
                    </a:cubicBezTo>
                    <a:cubicBezTo>
                      <a:pt x="33" y="291"/>
                      <a:pt x="34" y="291"/>
                      <a:pt x="34" y="291"/>
                    </a:cubicBezTo>
                    <a:cubicBezTo>
                      <a:pt x="34" y="291"/>
                      <a:pt x="34" y="291"/>
                      <a:pt x="34" y="291"/>
                    </a:cubicBezTo>
                    <a:cubicBezTo>
                      <a:pt x="34" y="291"/>
                      <a:pt x="34" y="291"/>
                      <a:pt x="35" y="291"/>
                    </a:cubicBezTo>
                    <a:cubicBezTo>
                      <a:pt x="36" y="291"/>
                      <a:pt x="36" y="291"/>
                      <a:pt x="36" y="290"/>
                    </a:cubicBezTo>
                    <a:cubicBezTo>
                      <a:pt x="36" y="290"/>
                      <a:pt x="36" y="290"/>
                      <a:pt x="36" y="290"/>
                    </a:cubicBezTo>
                    <a:cubicBezTo>
                      <a:pt x="37" y="290"/>
                      <a:pt x="37" y="290"/>
                      <a:pt x="38" y="289"/>
                    </a:cubicBezTo>
                    <a:cubicBezTo>
                      <a:pt x="40" y="289"/>
                      <a:pt x="42" y="288"/>
                      <a:pt x="43" y="288"/>
                    </a:cubicBezTo>
                    <a:cubicBezTo>
                      <a:pt x="43" y="288"/>
                      <a:pt x="43" y="288"/>
                      <a:pt x="44" y="288"/>
                    </a:cubicBezTo>
                    <a:cubicBezTo>
                      <a:pt x="45" y="288"/>
                      <a:pt x="45" y="289"/>
                      <a:pt x="46" y="289"/>
                    </a:cubicBezTo>
                    <a:cubicBezTo>
                      <a:pt x="47" y="290"/>
                      <a:pt x="47" y="290"/>
                      <a:pt x="47" y="290"/>
                    </a:cubicBezTo>
                    <a:cubicBezTo>
                      <a:pt x="48" y="290"/>
                      <a:pt x="49" y="289"/>
                      <a:pt x="49" y="289"/>
                    </a:cubicBezTo>
                    <a:cubicBezTo>
                      <a:pt x="50" y="289"/>
                      <a:pt x="50" y="289"/>
                      <a:pt x="50" y="289"/>
                    </a:cubicBezTo>
                    <a:cubicBezTo>
                      <a:pt x="50" y="289"/>
                      <a:pt x="50" y="289"/>
                      <a:pt x="50" y="289"/>
                    </a:cubicBezTo>
                    <a:cubicBezTo>
                      <a:pt x="50" y="289"/>
                      <a:pt x="50" y="289"/>
                      <a:pt x="51" y="289"/>
                    </a:cubicBezTo>
                    <a:cubicBezTo>
                      <a:pt x="52" y="289"/>
                      <a:pt x="52" y="289"/>
                      <a:pt x="52" y="289"/>
                    </a:cubicBezTo>
                    <a:cubicBezTo>
                      <a:pt x="52" y="289"/>
                      <a:pt x="52" y="289"/>
                      <a:pt x="52" y="289"/>
                    </a:cubicBezTo>
                    <a:cubicBezTo>
                      <a:pt x="52" y="289"/>
                      <a:pt x="53" y="289"/>
                      <a:pt x="53" y="289"/>
                    </a:cubicBezTo>
                    <a:cubicBezTo>
                      <a:pt x="54" y="289"/>
                      <a:pt x="54" y="289"/>
                      <a:pt x="54" y="289"/>
                    </a:cubicBezTo>
                    <a:cubicBezTo>
                      <a:pt x="54" y="288"/>
                      <a:pt x="54" y="288"/>
                      <a:pt x="54" y="288"/>
                    </a:cubicBezTo>
                    <a:cubicBezTo>
                      <a:pt x="55" y="288"/>
                      <a:pt x="55" y="288"/>
                      <a:pt x="55" y="288"/>
                    </a:cubicBezTo>
                    <a:cubicBezTo>
                      <a:pt x="56" y="288"/>
                      <a:pt x="56" y="288"/>
                      <a:pt x="56" y="288"/>
                    </a:cubicBezTo>
                    <a:cubicBezTo>
                      <a:pt x="56" y="288"/>
                      <a:pt x="56" y="288"/>
                      <a:pt x="57" y="288"/>
                    </a:cubicBezTo>
                    <a:cubicBezTo>
                      <a:pt x="57" y="287"/>
                      <a:pt x="57" y="287"/>
                      <a:pt x="57" y="287"/>
                    </a:cubicBezTo>
                    <a:cubicBezTo>
                      <a:pt x="57" y="286"/>
                      <a:pt x="57" y="285"/>
                      <a:pt x="57" y="284"/>
                    </a:cubicBezTo>
                    <a:cubicBezTo>
                      <a:pt x="57" y="283"/>
                      <a:pt x="57" y="283"/>
                      <a:pt x="56" y="283"/>
                    </a:cubicBezTo>
                    <a:cubicBezTo>
                      <a:pt x="56" y="283"/>
                      <a:pt x="56" y="282"/>
                      <a:pt x="56" y="282"/>
                    </a:cubicBezTo>
                    <a:cubicBezTo>
                      <a:pt x="56" y="282"/>
                      <a:pt x="56" y="282"/>
                      <a:pt x="56" y="281"/>
                    </a:cubicBezTo>
                    <a:cubicBezTo>
                      <a:pt x="56" y="281"/>
                      <a:pt x="56" y="281"/>
                      <a:pt x="56" y="280"/>
                    </a:cubicBezTo>
                    <a:cubicBezTo>
                      <a:pt x="56" y="280"/>
                      <a:pt x="56" y="280"/>
                      <a:pt x="56" y="280"/>
                    </a:cubicBezTo>
                    <a:cubicBezTo>
                      <a:pt x="56" y="279"/>
                      <a:pt x="56" y="278"/>
                      <a:pt x="56" y="278"/>
                    </a:cubicBezTo>
                    <a:cubicBezTo>
                      <a:pt x="56" y="277"/>
                      <a:pt x="56" y="277"/>
                      <a:pt x="56" y="276"/>
                    </a:cubicBezTo>
                    <a:cubicBezTo>
                      <a:pt x="56" y="276"/>
                      <a:pt x="56" y="276"/>
                      <a:pt x="56" y="276"/>
                    </a:cubicBezTo>
                    <a:cubicBezTo>
                      <a:pt x="56" y="276"/>
                      <a:pt x="56" y="276"/>
                      <a:pt x="56" y="275"/>
                    </a:cubicBezTo>
                    <a:cubicBezTo>
                      <a:pt x="56" y="275"/>
                      <a:pt x="56" y="275"/>
                      <a:pt x="56" y="275"/>
                    </a:cubicBezTo>
                    <a:cubicBezTo>
                      <a:pt x="57" y="275"/>
                      <a:pt x="57" y="274"/>
                      <a:pt x="58" y="273"/>
                    </a:cubicBezTo>
                    <a:cubicBezTo>
                      <a:pt x="58" y="272"/>
                      <a:pt x="59" y="272"/>
                      <a:pt x="59" y="271"/>
                    </a:cubicBezTo>
                    <a:cubicBezTo>
                      <a:pt x="59" y="271"/>
                      <a:pt x="60" y="270"/>
                      <a:pt x="60" y="270"/>
                    </a:cubicBezTo>
                    <a:cubicBezTo>
                      <a:pt x="60" y="269"/>
                      <a:pt x="60" y="268"/>
                      <a:pt x="60" y="268"/>
                    </a:cubicBezTo>
                    <a:cubicBezTo>
                      <a:pt x="60" y="267"/>
                      <a:pt x="60" y="267"/>
                      <a:pt x="60" y="266"/>
                    </a:cubicBezTo>
                    <a:cubicBezTo>
                      <a:pt x="59" y="266"/>
                      <a:pt x="58" y="263"/>
                      <a:pt x="58" y="262"/>
                    </a:cubicBezTo>
                    <a:cubicBezTo>
                      <a:pt x="57" y="261"/>
                      <a:pt x="57" y="260"/>
                      <a:pt x="56" y="260"/>
                    </a:cubicBezTo>
                    <a:cubicBezTo>
                      <a:pt x="56" y="259"/>
                      <a:pt x="55" y="257"/>
                      <a:pt x="55" y="257"/>
                    </a:cubicBezTo>
                    <a:cubicBezTo>
                      <a:pt x="54" y="257"/>
                      <a:pt x="54" y="256"/>
                      <a:pt x="54" y="256"/>
                    </a:cubicBezTo>
                    <a:cubicBezTo>
                      <a:pt x="54" y="256"/>
                      <a:pt x="54" y="256"/>
                      <a:pt x="54" y="255"/>
                    </a:cubicBezTo>
                    <a:cubicBezTo>
                      <a:pt x="54" y="255"/>
                      <a:pt x="54" y="255"/>
                      <a:pt x="54" y="254"/>
                    </a:cubicBezTo>
                    <a:cubicBezTo>
                      <a:pt x="54" y="253"/>
                      <a:pt x="54" y="251"/>
                      <a:pt x="55" y="251"/>
                    </a:cubicBezTo>
                    <a:cubicBezTo>
                      <a:pt x="55" y="250"/>
                      <a:pt x="55" y="245"/>
                      <a:pt x="55" y="244"/>
                    </a:cubicBezTo>
                    <a:cubicBezTo>
                      <a:pt x="55" y="243"/>
                      <a:pt x="55" y="241"/>
                      <a:pt x="55" y="240"/>
                    </a:cubicBezTo>
                    <a:cubicBezTo>
                      <a:pt x="55" y="240"/>
                      <a:pt x="55" y="238"/>
                      <a:pt x="55" y="238"/>
                    </a:cubicBezTo>
                    <a:cubicBezTo>
                      <a:pt x="55" y="237"/>
                      <a:pt x="55" y="235"/>
                      <a:pt x="55" y="235"/>
                    </a:cubicBezTo>
                    <a:cubicBezTo>
                      <a:pt x="55" y="234"/>
                      <a:pt x="55" y="233"/>
                      <a:pt x="55" y="233"/>
                    </a:cubicBezTo>
                    <a:cubicBezTo>
                      <a:pt x="55" y="233"/>
                      <a:pt x="55" y="232"/>
                      <a:pt x="55" y="232"/>
                    </a:cubicBezTo>
                    <a:cubicBezTo>
                      <a:pt x="55" y="232"/>
                      <a:pt x="55" y="229"/>
                      <a:pt x="55" y="228"/>
                    </a:cubicBezTo>
                    <a:cubicBezTo>
                      <a:pt x="55" y="227"/>
                      <a:pt x="54" y="223"/>
                      <a:pt x="54" y="222"/>
                    </a:cubicBezTo>
                    <a:cubicBezTo>
                      <a:pt x="54" y="221"/>
                      <a:pt x="54" y="220"/>
                      <a:pt x="54" y="219"/>
                    </a:cubicBezTo>
                    <a:cubicBezTo>
                      <a:pt x="54" y="219"/>
                      <a:pt x="54" y="218"/>
                      <a:pt x="54" y="218"/>
                    </a:cubicBezTo>
                    <a:cubicBezTo>
                      <a:pt x="54" y="217"/>
                      <a:pt x="54" y="216"/>
                      <a:pt x="54" y="215"/>
                    </a:cubicBezTo>
                    <a:cubicBezTo>
                      <a:pt x="54" y="215"/>
                      <a:pt x="55" y="212"/>
                      <a:pt x="55" y="211"/>
                    </a:cubicBezTo>
                    <a:cubicBezTo>
                      <a:pt x="55" y="210"/>
                      <a:pt x="55" y="208"/>
                      <a:pt x="55" y="208"/>
                    </a:cubicBezTo>
                    <a:cubicBezTo>
                      <a:pt x="55" y="208"/>
                      <a:pt x="55" y="206"/>
                      <a:pt x="55" y="205"/>
                    </a:cubicBezTo>
                    <a:cubicBezTo>
                      <a:pt x="55" y="204"/>
                      <a:pt x="55" y="201"/>
                      <a:pt x="55" y="201"/>
                    </a:cubicBezTo>
                    <a:cubicBezTo>
                      <a:pt x="55" y="200"/>
                      <a:pt x="55" y="199"/>
                      <a:pt x="55" y="198"/>
                    </a:cubicBezTo>
                    <a:cubicBezTo>
                      <a:pt x="54" y="198"/>
                      <a:pt x="54" y="197"/>
                      <a:pt x="54" y="196"/>
                    </a:cubicBezTo>
                    <a:cubicBezTo>
                      <a:pt x="54" y="196"/>
                      <a:pt x="54" y="195"/>
                      <a:pt x="54" y="194"/>
                    </a:cubicBezTo>
                    <a:cubicBezTo>
                      <a:pt x="54" y="193"/>
                      <a:pt x="54" y="191"/>
                      <a:pt x="54" y="191"/>
                    </a:cubicBezTo>
                    <a:cubicBezTo>
                      <a:pt x="54" y="191"/>
                      <a:pt x="54" y="191"/>
                      <a:pt x="54" y="191"/>
                    </a:cubicBezTo>
                    <a:cubicBezTo>
                      <a:pt x="54" y="191"/>
                      <a:pt x="54" y="192"/>
                      <a:pt x="54" y="192"/>
                    </a:cubicBezTo>
                    <a:cubicBezTo>
                      <a:pt x="54" y="193"/>
                      <a:pt x="55" y="194"/>
                      <a:pt x="55" y="194"/>
                    </a:cubicBezTo>
                    <a:cubicBezTo>
                      <a:pt x="55" y="195"/>
                      <a:pt x="55" y="197"/>
                      <a:pt x="55" y="197"/>
                    </a:cubicBezTo>
                    <a:cubicBezTo>
                      <a:pt x="55" y="198"/>
                      <a:pt x="56" y="198"/>
                      <a:pt x="56" y="198"/>
                    </a:cubicBezTo>
                    <a:cubicBezTo>
                      <a:pt x="56" y="198"/>
                      <a:pt x="56" y="199"/>
                      <a:pt x="56" y="200"/>
                    </a:cubicBezTo>
                    <a:cubicBezTo>
                      <a:pt x="56" y="201"/>
                      <a:pt x="57" y="202"/>
                      <a:pt x="57" y="203"/>
                    </a:cubicBezTo>
                    <a:cubicBezTo>
                      <a:pt x="57" y="204"/>
                      <a:pt x="57" y="205"/>
                      <a:pt x="57" y="206"/>
                    </a:cubicBezTo>
                    <a:cubicBezTo>
                      <a:pt x="57" y="206"/>
                      <a:pt x="58" y="208"/>
                      <a:pt x="58" y="208"/>
                    </a:cubicBezTo>
                    <a:cubicBezTo>
                      <a:pt x="58" y="209"/>
                      <a:pt x="58" y="210"/>
                      <a:pt x="59" y="211"/>
                    </a:cubicBezTo>
                    <a:cubicBezTo>
                      <a:pt x="59" y="211"/>
                      <a:pt x="59" y="213"/>
                      <a:pt x="59" y="213"/>
                    </a:cubicBezTo>
                    <a:cubicBezTo>
                      <a:pt x="59" y="214"/>
                      <a:pt x="59" y="215"/>
                      <a:pt x="59" y="215"/>
                    </a:cubicBezTo>
                    <a:cubicBezTo>
                      <a:pt x="59" y="216"/>
                      <a:pt x="59" y="216"/>
                      <a:pt x="59" y="217"/>
                    </a:cubicBezTo>
                    <a:cubicBezTo>
                      <a:pt x="59" y="217"/>
                      <a:pt x="60" y="219"/>
                      <a:pt x="60" y="219"/>
                    </a:cubicBezTo>
                    <a:cubicBezTo>
                      <a:pt x="60" y="219"/>
                      <a:pt x="60" y="220"/>
                      <a:pt x="60" y="221"/>
                    </a:cubicBezTo>
                    <a:cubicBezTo>
                      <a:pt x="60" y="222"/>
                      <a:pt x="60" y="223"/>
                      <a:pt x="60" y="224"/>
                    </a:cubicBezTo>
                    <a:cubicBezTo>
                      <a:pt x="60" y="225"/>
                      <a:pt x="60" y="225"/>
                      <a:pt x="60" y="226"/>
                    </a:cubicBezTo>
                    <a:cubicBezTo>
                      <a:pt x="60" y="226"/>
                      <a:pt x="60" y="227"/>
                      <a:pt x="60" y="228"/>
                    </a:cubicBezTo>
                    <a:cubicBezTo>
                      <a:pt x="61" y="228"/>
                      <a:pt x="61" y="229"/>
                      <a:pt x="61" y="230"/>
                    </a:cubicBezTo>
                    <a:cubicBezTo>
                      <a:pt x="61" y="231"/>
                      <a:pt x="61" y="232"/>
                      <a:pt x="61" y="232"/>
                    </a:cubicBezTo>
                    <a:cubicBezTo>
                      <a:pt x="61" y="233"/>
                      <a:pt x="61" y="233"/>
                      <a:pt x="61" y="234"/>
                    </a:cubicBezTo>
                    <a:cubicBezTo>
                      <a:pt x="61" y="235"/>
                      <a:pt x="61" y="235"/>
                      <a:pt x="61" y="235"/>
                    </a:cubicBezTo>
                    <a:cubicBezTo>
                      <a:pt x="61" y="236"/>
                      <a:pt x="62" y="239"/>
                      <a:pt x="62" y="240"/>
                    </a:cubicBezTo>
                    <a:cubicBezTo>
                      <a:pt x="62" y="241"/>
                      <a:pt x="62" y="244"/>
                      <a:pt x="62" y="245"/>
                    </a:cubicBezTo>
                    <a:cubicBezTo>
                      <a:pt x="62" y="247"/>
                      <a:pt x="62" y="249"/>
                      <a:pt x="62" y="251"/>
                    </a:cubicBezTo>
                    <a:cubicBezTo>
                      <a:pt x="62" y="252"/>
                      <a:pt x="63" y="256"/>
                      <a:pt x="64" y="257"/>
                    </a:cubicBezTo>
                    <a:cubicBezTo>
                      <a:pt x="64" y="258"/>
                      <a:pt x="64" y="260"/>
                      <a:pt x="65" y="261"/>
                    </a:cubicBezTo>
                    <a:cubicBezTo>
                      <a:pt x="65" y="262"/>
                      <a:pt x="65" y="263"/>
                      <a:pt x="66" y="264"/>
                    </a:cubicBezTo>
                    <a:cubicBezTo>
                      <a:pt x="66" y="265"/>
                      <a:pt x="67" y="267"/>
                      <a:pt x="67" y="267"/>
                    </a:cubicBezTo>
                    <a:cubicBezTo>
                      <a:pt x="67" y="268"/>
                      <a:pt x="67" y="268"/>
                      <a:pt x="68" y="269"/>
                    </a:cubicBezTo>
                    <a:cubicBezTo>
                      <a:pt x="69" y="269"/>
                      <a:pt x="70" y="270"/>
                      <a:pt x="70" y="270"/>
                    </a:cubicBezTo>
                    <a:cubicBezTo>
                      <a:pt x="71" y="270"/>
                      <a:pt x="71" y="270"/>
                      <a:pt x="70" y="270"/>
                    </a:cubicBezTo>
                    <a:cubicBezTo>
                      <a:pt x="70" y="270"/>
                      <a:pt x="70" y="271"/>
                      <a:pt x="70" y="271"/>
                    </a:cubicBezTo>
                    <a:cubicBezTo>
                      <a:pt x="69" y="271"/>
                      <a:pt x="68" y="272"/>
                      <a:pt x="68" y="272"/>
                    </a:cubicBezTo>
                    <a:cubicBezTo>
                      <a:pt x="67" y="272"/>
                      <a:pt x="67" y="273"/>
                      <a:pt x="67" y="273"/>
                    </a:cubicBezTo>
                    <a:cubicBezTo>
                      <a:pt x="67" y="274"/>
                      <a:pt x="66" y="275"/>
                      <a:pt x="66" y="276"/>
                    </a:cubicBezTo>
                    <a:cubicBezTo>
                      <a:pt x="65" y="276"/>
                      <a:pt x="65" y="277"/>
                      <a:pt x="65" y="277"/>
                    </a:cubicBezTo>
                    <a:cubicBezTo>
                      <a:pt x="64" y="278"/>
                      <a:pt x="64" y="278"/>
                      <a:pt x="64" y="279"/>
                    </a:cubicBezTo>
                    <a:cubicBezTo>
                      <a:pt x="64" y="280"/>
                      <a:pt x="65" y="281"/>
                      <a:pt x="65" y="281"/>
                    </a:cubicBezTo>
                    <a:cubicBezTo>
                      <a:pt x="65" y="281"/>
                      <a:pt x="65" y="282"/>
                      <a:pt x="66" y="282"/>
                    </a:cubicBezTo>
                    <a:cubicBezTo>
                      <a:pt x="66" y="282"/>
                      <a:pt x="66" y="283"/>
                      <a:pt x="67" y="283"/>
                    </a:cubicBezTo>
                    <a:cubicBezTo>
                      <a:pt x="67" y="284"/>
                      <a:pt x="68" y="284"/>
                      <a:pt x="68" y="285"/>
                    </a:cubicBezTo>
                    <a:cubicBezTo>
                      <a:pt x="68" y="285"/>
                      <a:pt x="69" y="286"/>
                      <a:pt x="69" y="286"/>
                    </a:cubicBezTo>
                    <a:cubicBezTo>
                      <a:pt x="69" y="286"/>
                      <a:pt x="70" y="286"/>
                      <a:pt x="70" y="287"/>
                    </a:cubicBezTo>
                    <a:cubicBezTo>
                      <a:pt x="70" y="287"/>
                      <a:pt x="70" y="287"/>
                      <a:pt x="71" y="288"/>
                    </a:cubicBezTo>
                    <a:cubicBezTo>
                      <a:pt x="71" y="288"/>
                      <a:pt x="72" y="289"/>
                      <a:pt x="72" y="289"/>
                    </a:cubicBezTo>
                    <a:cubicBezTo>
                      <a:pt x="72" y="289"/>
                      <a:pt x="72" y="289"/>
                      <a:pt x="72" y="290"/>
                    </a:cubicBezTo>
                    <a:cubicBezTo>
                      <a:pt x="72" y="290"/>
                      <a:pt x="71" y="290"/>
                      <a:pt x="71" y="291"/>
                    </a:cubicBezTo>
                    <a:cubicBezTo>
                      <a:pt x="71" y="292"/>
                      <a:pt x="71" y="294"/>
                      <a:pt x="71" y="294"/>
                    </a:cubicBezTo>
                    <a:cubicBezTo>
                      <a:pt x="71" y="294"/>
                      <a:pt x="71" y="295"/>
                      <a:pt x="71" y="295"/>
                    </a:cubicBezTo>
                    <a:cubicBezTo>
                      <a:pt x="71" y="295"/>
                      <a:pt x="71" y="295"/>
                      <a:pt x="71" y="295"/>
                    </a:cubicBezTo>
                    <a:cubicBezTo>
                      <a:pt x="71" y="295"/>
                      <a:pt x="71" y="295"/>
                      <a:pt x="71" y="296"/>
                    </a:cubicBezTo>
                    <a:cubicBezTo>
                      <a:pt x="70" y="296"/>
                      <a:pt x="70" y="296"/>
                      <a:pt x="70" y="297"/>
                    </a:cubicBezTo>
                    <a:cubicBezTo>
                      <a:pt x="70" y="298"/>
                      <a:pt x="70" y="299"/>
                      <a:pt x="70" y="299"/>
                    </a:cubicBezTo>
                    <a:cubicBezTo>
                      <a:pt x="70" y="299"/>
                      <a:pt x="71" y="300"/>
                      <a:pt x="71" y="300"/>
                    </a:cubicBezTo>
                    <a:cubicBezTo>
                      <a:pt x="71" y="300"/>
                      <a:pt x="72" y="300"/>
                      <a:pt x="73" y="300"/>
                    </a:cubicBezTo>
                    <a:cubicBezTo>
                      <a:pt x="73" y="300"/>
                      <a:pt x="74" y="300"/>
                      <a:pt x="75" y="300"/>
                    </a:cubicBezTo>
                    <a:cubicBezTo>
                      <a:pt x="76" y="300"/>
                      <a:pt x="81" y="300"/>
                      <a:pt x="82" y="300"/>
                    </a:cubicBezTo>
                    <a:cubicBezTo>
                      <a:pt x="83" y="300"/>
                      <a:pt x="86" y="300"/>
                      <a:pt x="87" y="300"/>
                    </a:cubicBezTo>
                    <a:cubicBezTo>
                      <a:pt x="88" y="299"/>
                      <a:pt x="89" y="299"/>
                      <a:pt x="89" y="299"/>
                    </a:cubicBezTo>
                    <a:cubicBezTo>
                      <a:pt x="90" y="298"/>
                      <a:pt x="90" y="298"/>
                      <a:pt x="90" y="297"/>
                    </a:cubicBezTo>
                    <a:cubicBezTo>
                      <a:pt x="90" y="297"/>
                      <a:pt x="90" y="296"/>
                      <a:pt x="90" y="295"/>
                    </a:cubicBezTo>
                    <a:cubicBezTo>
                      <a:pt x="90" y="294"/>
                      <a:pt x="89" y="294"/>
                      <a:pt x="89" y="294"/>
                    </a:cubicBezTo>
                    <a:cubicBezTo>
                      <a:pt x="89" y="293"/>
                      <a:pt x="89" y="293"/>
                      <a:pt x="89" y="292"/>
                    </a:cubicBezTo>
                    <a:cubicBezTo>
                      <a:pt x="90" y="292"/>
                      <a:pt x="89" y="290"/>
                      <a:pt x="89" y="290"/>
                    </a:cubicBezTo>
                    <a:cubicBezTo>
                      <a:pt x="89" y="289"/>
                      <a:pt x="89" y="289"/>
                      <a:pt x="89" y="289"/>
                    </a:cubicBezTo>
                    <a:cubicBezTo>
                      <a:pt x="89" y="289"/>
                      <a:pt x="89" y="288"/>
                      <a:pt x="88" y="288"/>
                    </a:cubicBezTo>
                    <a:cubicBezTo>
                      <a:pt x="88" y="288"/>
                      <a:pt x="89" y="288"/>
                      <a:pt x="89" y="288"/>
                    </a:cubicBezTo>
                    <a:cubicBezTo>
                      <a:pt x="89" y="288"/>
                      <a:pt x="89" y="287"/>
                      <a:pt x="89" y="287"/>
                    </a:cubicBezTo>
                    <a:cubicBezTo>
                      <a:pt x="89" y="286"/>
                      <a:pt x="90" y="285"/>
                      <a:pt x="90" y="284"/>
                    </a:cubicBezTo>
                    <a:cubicBezTo>
                      <a:pt x="90" y="284"/>
                      <a:pt x="90" y="283"/>
                      <a:pt x="90" y="283"/>
                    </a:cubicBezTo>
                    <a:cubicBezTo>
                      <a:pt x="90" y="283"/>
                      <a:pt x="90" y="283"/>
                      <a:pt x="91" y="283"/>
                    </a:cubicBezTo>
                    <a:cubicBezTo>
                      <a:pt x="91" y="282"/>
                      <a:pt x="91" y="282"/>
                      <a:pt x="91" y="282"/>
                    </a:cubicBezTo>
                    <a:cubicBezTo>
                      <a:pt x="91" y="281"/>
                      <a:pt x="92" y="279"/>
                      <a:pt x="92" y="279"/>
                    </a:cubicBezTo>
                    <a:cubicBezTo>
                      <a:pt x="93" y="279"/>
                      <a:pt x="93" y="278"/>
                      <a:pt x="93" y="278"/>
                    </a:cubicBezTo>
                    <a:cubicBezTo>
                      <a:pt x="93" y="278"/>
                      <a:pt x="93" y="278"/>
                      <a:pt x="93" y="277"/>
                    </a:cubicBezTo>
                    <a:cubicBezTo>
                      <a:pt x="93" y="277"/>
                      <a:pt x="93" y="276"/>
                      <a:pt x="93" y="276"/>
                    </a:cubicBezTo>
                    <a:close/>
                  </a:path>
                </a:pathLst>
              </a:custGeom>
              <a:solidFill>
                <a:schemeClr val="accent6"/>
              </a:solid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37" name="Group 36"/>
            <p:cNvGrpSpPr/>
            <p:nvPr/>
          </p:nvGrpSpPr>
          <p:grpSpPr>
            <a:xfrm>
              <a:off x="1236195" y="3905774"/>
              <a:ext cx="2355542" cy="1528220"/>
              <a:chOff x="1690263" y="3675745"/>
              <a:chExt cx="2355542" cy="1528220"/>
            </a:xfrm>
            <a:solidFill>
              <a:srgbClr val="FFC000"/>
            </a:solidFill>
          </p:grpSpPr>
          <p:sp>
            <p:nvSpPr>
              <p:cNvPr id="38" name="Freeform 16"/>
              <p:cNvSpPr>
                <a:spLocks noEditPoints="1"/>
              </p:cNvSpPr>
              <p:nvPr/>
            </p:nvSpPr>
            <p:spPr bwMode="auto">
              <a:xfrm>
                <a:off x="3714354" y="4026033"/>
                <a:ext cx="331451" cy="1082922"/>
              </a:xfrm>
              <a:custGeom>
                <a:avLst/>
                <a:gdLst>
                  <a:gd name="T0" fmla="*/ 87 w 90"/>
                  <a:gd name="T1" fmla="*/ 78 h 294"/>
                  <a:gd name="T2" fmla="*/ 85 w 90"/>
                  <a:gd name="T3" fmla="*/ 59 h 294"/>
                  <a:gd name="T4" fmla="*/ 83 w 90"/>
                  <a:gd name="T5" fmla="*/ 50 h 294"/>
                  <a:gd name="T6" fmla="*/ 76 w 90"/>
                  <a:gd name="T7" fmla="*/ 44 h 294"/>
                  <a:gd name="T8" fmla="*/ 60 w 90"/>
                  <a:gd name="T9" fmla="*/ 37 h 294"/>
                  <a:gd name="T10" fmla="*/ 54 w 90"/>
                  <a:gd name="T11" fmla="*/ 33 h 294"/>
                  <a:gd name="T12" fmla="*/ 51 w 90"/>
                  <a:gd name="T13" fmla="*/ 26 h 294"/>
                  <a:gd name="T14" fmla="*/ 53 w 90"/>
                  <a:gd name="T15" fmla="*/ 17 h 294"/>
                  <a:gd name="T16" fmla="*/ 33 w 90"/>
                  <a:gd name="T17" fmla="*/ 2 h 294"/>
                  <a:gd name="T18" fmla="*/ 26 w 90"/>
                  <a:gd name="T19" fmla="*/ 23 h 294"/>
                  <a:gd name="T20" fmla="*/ 30 w 90"/>
                  <a:gd name="T21" fmla="*/ 33 h 294"/>
                  <a:gd name="T22" fmla="*/ 31 w 90"/>
                  <a:gd name="T23" fmla="*/ 43 h 294"/>
                  <a:gd name="T24" fmla="*/ 22 w 90"/>
                  <a:gd name="T25" fmla="*/ 52 h 294"/>
                  <a:gd name="T26" fmla="*/ 16 w 90"/>
                  <a:gd name="T27" fmla="*/ 58 h 294"/>
                  <a:gd name="T28" fmla="*/ 14 w 90"/>
                  <a:gd name="T29" fmla="*/ 69 h 294"/>
                  <a:gd name="T30" fmla="*/ 13 w 90"/>
                  <a:gd name="T31" fmla="*/ 88 h 294"/>
                  <a:gd name="T32" fmla="*/ 11 w 90"/>
                  <a:gd name="T33" fmla="*/ 100 h 294"/>
                  <a:gd name="T34" fmla="*/ 8 w 90"/>
                  <a:gd name="T35" fmla="*/ 109 h 294"/>
                  <a:gd name="T36" fmla="*/ 9 w 90"/>
                  <a:gd name="T37" fmla="*/ 119 h 294"/>
                  <a:gd name="T38" fmla="*/ 5 w 90"/>
                  <a:gd name="T39" fmla="*/ 128 h 294"/>
                  <a:gd name="T40" fmla="*/ 0 w 90"/>
                  <a:gd name="T41" fmla="*/ 144 h 294"/>
                  <a:gd name="T42" fmla="*/ 9 w 90"/>
                  <a:gd name="T43" fmla="*/ 143 h 294"/>
                  <a:gd name="T44" fmla="*/ 11 w 90"/>
                  <a:gd name="T45" fmla="*/ 160 h 294"/>
                  <a:gd name="T46" fmla="*/ 18 w 90"/>
                  <a:gd name="T47" fmla="*/ 212 h 294"/>
                  <a:gd name="T48" fmla="*/ 24 w 90"/>
                  <a:gd name="T49" fmla="*/ 237 h 294"/>
                  <a:gd name="T50" fmla="*/ 29 w 90"/>
                  <a:gd name="T51" fmla="*/ 261 h 294"/>
                  <a:gd name="T52" fmla="*/ 32 w 90"/>
                  <a:gd name="T53" fmla="*/ 269 h 294"/>
                  <a:gd name="T54" fmla="*/ 30 w 90"/>
                  <a:gd name="T55" fmla="*/ 272 h 294"/>
                  <a:gd name="T56" fmla="*/ 23 w 90"/>
                  <a:gd name="T57" fmla="*/ 274 h 294"/>
                  <a:gd name="T58" fmla="*/ 15 w 90"/>
                  <a:gd name="T59" fmla="*/ 278 h 294"/>
                  <a:gd name="T60" fmla="*/ 15 w 90"/>
                  <a:gd name="T61" fmla="*/ 280 h 294"/>
                  <a:gd name="T62" fmla="*/ 27 w 90"/>
                  <a:gd name="T63" fmla="*/ 283 h 294"/>
                  <a:gd name="T64" fmla="*/ 42 w 90"/>
                  <a:gd name="T65" fmla="*/ 278 h 294"/>
                  <a:gd name="T66" fmla="*/ 50 w 90"/>
                  <a:gd name="T67" fmla="*/ 280 h 294"/>
                  <a:gd name="T68" fmla="*/ 60 w 90"/>
                  <a:gd name="T69" fmla="*/ 278 h 294"/>
                  <a:gd name="T70" fmla="*/ 60 w 90"/>
                  <a:gd name="T71" fmla="*/ 281 h 294"/>
                  <a:gd name="T72" fmla="*/ 56 w 90"/>
                  <a:gd name="T73" fmla="*/ 286 h 294"/>
                  <a:gd name="T74" fmla="*/ 53 w 90"/>
                  <a:gd name="T75" fmla="*/ 290 h 294"/>
                  <a:gd name="T76" fmla="*/ 62 w 90"/>
                  <a:gd name="T77" fmla="*/ 294 h 294"/>
                  <a:gd name="T78" fmla="*/ 79 w 90"/>
                  <a:gd name="T79" fmla="*/ 289 h 294"/>
                  <a:gd name="T80" fmla="*/ 80 w 90"/>
                  <a:gd name="T81" fmla="*/ 280 h 294"/>
                  <a:gd name="T82" fmla="*/ 81 w 90"/>
                  <a:gd name="T83" fmla="*/ 274 h 294"/>
                  <a:gd name="T84" fmla="*/ 77 w 90"/>
                  <a:gd name="T85" fmla="*/ 259 h 294"/>
                  <a:gd name="T86" fmla="*/ 77 w 90"/>
                  <a:gd name="T87" fmla="*/ 235 h 294"/>
                  <a:gd name="T88" fmla="*/ 73 w 90"/>
                  <a:gd name="T89" fmla="*/ 205 h 294"/>
                  <a:gd name="T90" fmla="*/ 72 w 90"/>
                  <a:gd name="T91" fmla="*/ 164 h 294"/>
                  <a:gd name="T92" fmla="*/ 70 w 90"/>
                  <a:gd name="T93" fmla="*/ 143 h 294"/>
                  <a:gd name="T94" fmla="*/ 76 w 90"/>
                  <a:gd name="T95" fmla="*/ 137 h 294"/>
                  <a:gd name="T96" fmla="*/ 81 w 90"/>
                  <a:gd name="T97" fmla="*/ 131 h 294"/>
                  <a:gd name="T98" fmla="*/ 82 w 90"/>
                  <a:gd name="T99" fmla="*/ 125 h 294"/>
                  <a:gd name="T100" fmla="*/ 87 w 90"/>
                  <a:gd name="T101" fmla="*/ 108 h 294"/>
                  <a:gd name="T102" fmla="*/ 52 w 90"/>
                  <a:gd name="T103" fmla="*/ 241 h 294"/>
                  <a:gd name="T104" fmla="*/ 49 w 90"/>
                  <a:gd name="T105" fmla="*/ 211 h 294"/>
                  <a:gd name="T106" fmla="*/ 51 w 90"/>
                  <a:gd name="T107" fmla="*/ 206 h 294"/>
                  <a:gd name="T108" fmla="*/ 53 w 90"/>
                  <a:gd name="T109" fmla="*/ 224 h 294"/>
                  <a:gd name="T110" fmla="*/ 56 w 90"/>
                  <a:gd name="T111" fmla="*/ 250 h 294"/>
                  <a:gd name="T112" fmla="*/ 55 w 90"/>
                  <a:gd name="T113" fmla="*/ 258 h 294"/>
                  <a:gd name="T114" fmla="*/ 56 w 90"/>
                  <a:gd name="T115" fmla="*/ 258 h 294"/>
                  <a:gd name="T116" fmla="*/ 59 w 90"/>
                  <a:gd name="T117" fmla="*/ 276 h 294"/>
                  <a:gd name="T118" fmla="*/ 59 w 90"/>
                  <a:gd name="T119" fmla="*/ 27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 h="294">
                    <a:moveTo>
                      <a:pt x="90" y="95"/>
                    </a:moveTo>
                    <a:cubicBezTo>
                      <a:pt x="90" y="95"/>
                      <a:pt x="90" y="93"/>
                      <a:pt x="90" y="92"/>
                    </a:cubicBezTo>
                    <a:cubicBezTo>
                      <a:pt x="90" y="90"/>
                      <a:pt x="89" y="90"/>
                      <a:pt x="89" y="89"/>
                    </a:cubicBezTo>
                    <a:cubicBezTo>
                      <a:pt x="89" y="88"/>
                      <a:pt x="88" y="85"/>
                      <a:pt x="88" y="84"/>
                    </a:cubicBezTo>
                    <a:cubicBezTo>
                      <a:pt x="88" y="83"/>
                      <a:pt x="88" y="82"/>
                      <a:pt x="88" y="82"/>
                    </a:cubicBezTo>
                    <a:cubicBezTo>
                      <a:pt x="87" y="81"/>
                      <a:pt x="87" y="78"/>
                      <a:pt x="87" y="78"/>
                    </a:cubicBezTo>
                    <a:cubicBezTo>
                      <a:pt x="87" y="78"/>
                      <a:pt x="87" y="77"/>
                      <a:pt x="87" y="76"/>
                    </a:cubicBezTo>
                    <a:cubicBezTo>
                      <a:pt x="87" y="76"/>
                      <a:pt x="87" y="74"/>
                      <a:pt x="87" y="72"/>
                    </a:cubicBezTo>
                    <a:cubicBezTo>
                      <a:pt x="87" y="71"/>
                      <a:pt x="87" y="70"/>
                      <a:pt x="87" y="69"/>
                    </a:cubicBezTo>
                    <a:cubicBezTo>
                      <a:pt x="87" y="68"/>
                      <a:pt x="86" y="65"/>
                      <a:pt x="86" y="64"/>
                    </a:cubicBezTo>
                    <a:cubicBezTo>
                      <a:pt x="86" y="63"/>
                      <a:pt x="85" y="62"/>
                      <a:pt x="85" y="62"/>
                    </a:cubicBezTo>
                    <a:cubicBezTo>
                      <a:pt x="85" y="61"/>
                      <a:pt x="85" y="60"/>
                      <a:pt x="85" y="59"/>
                    </a:cubicBezTo>
                    <a:cubicBezTo>
                      <a:pt x="85" y="59"/>
                      <a:pt x="85" y="58"/>
                      <a:pt x="85" y="57"/>
                    </a:cubicBezTo>
                    <a:cubicBezTo>
                      <a:pt x="85" y="57"/>
                      <a:pt x="84" y="57"/>
                      <a:pt x="84" y="56"/>
                    </a:cubicBezTo>
                    <a:cubicBezTo>
                      <a:pt x="84" y="56"/>
                      <a:pt x="84" y="55"/>
                      <a:pt x="84" y="55"/>
                    </a:cubicBezTo>
                    <a:cubicBezTo>
                      <a:pt x="84" y="54"/>
                      <a:pt x="84" y="54"/>
                      <a:pt x="84" y="54"/>
                    </a:cubicBezTo>
                    <a:cubicBezTo>
                      <a:pt x="84" y="54"/>
                      <a:pt x="84" y="53"/>
                      <a:pt x="84" y="52"/>
                    </a:cubicBezTo>
                    <a:cubicBezTo>
                      <a:pt x="83" y="51"/>
                      <a:pt x="83" y="50"/>
                      <a:pt x="83" y="50"/>
                    </a:cubicBezTo>
                    <a:cubicBezTo>
                      <a:pt x="83" y="49"/>
                      <a:pt x="83" y="49"/>
                      <a:pt x="83" y="48"/>
                    </a:cubicBezTo>
                    <a:cubicBezTo>
                      <a:pt x="82" y="48"/>
                      <a:pt x="82" y="47"/>
                      <a:pt x="82" y="47"/>
                    </a:cubicBezTo>
                    <a:cubicBezTo>
                      <a:pt x="81" y="46"/>
                      <a:pt x="80" y="46"/>
                      <a:pt x="80" y="45"/>
                    </a:cubicBezTo>
                    <a:cubicBezTo>
                      <a:pt x="80" y="45"/>
                      <a:pt x="79" y="45"/>
                      <a:pt x="79" y="45"/>
                    </a:cubicBezTo>
                    <a:cubicBezTo>
                      <a:pt x="79" y="45"/>
                      <a:pt x="78" y="45"/>
                      <a:pt x="78" y="44"/>
                    </a:cubicBezTo>
                    <a:cubicBezTo>
                      <a:pt x="78" y="44"/>
                      <a:pt x="77" y="44"/>
                      <a:pt x="76" y="44"/>
                    </a:cubicBezTo>
                    <a:cubicBezTo>
                      <a:pt x="75" y="44"/>
                      <a:pt x="75" y="43"/>
                      <a:pt x="74" y="43"/>
                    </a:cubicBezTo>
                    <a:cubicBezTo>
                      <a:pt x="74" y="43"/>
                      <a:pt x="71" y="42"/>
                      <a:pt x="70" y="41"/>
                    </a:cubicBezTo>
                    <a:cubicBezTo>
                      <a:pt x="68" y="41"/>
                      <a:pt x="65" y="40"/>
                      <a:pt x="64" y="39"/>
                    </a:cubicBezTo>
                    <a:cubicBezTo>
                      <a:pt x="63" y="39"/>
                      <a:pt x="62" y="38"/>
                      <a:pt x="61" y="38"/>
                    </a:cubicBezTo>
                    <a:cubicBezTo>
                      <a:pt x="61" y="38"/>
                      <a:pt x="60" y="38"/>
                      <a:pt x="60" y="38"/>
                    </a:cubicBezTo>
                    <a:cubicBezTo>
                      <a:pt x="60" y="38"/>
                      <a:pt x="60" y="38"/>
                      <a:pt x="60" y="37"/>
                    </a:cubicBezTo>
                    <a:cubicBezTo>
                      <a:pt x="60" y="37"/>
                      <a:pt x="59" y="37"/>
                      <a:pt x="59" y="37"/>
                    </a:cubicBezTo>
                    <a:cubicBezTo>
                      <a:pt x="59" y="37"/>
                      <a:pt x="59" y="37"/>
                      <a:pt x="59" y="37"/>
                    </a:cubicBezTo>
                    <a:cubicBezTo>
                      <a:pt x="58" y="37"/>
                      <a:pt x="58" y="36"/>
                      <a:pt x="57" y="36"/>
                    </a:cubicBezTo>
                    <a:cubicBezTo>
                      <a:pt x="57" y="35"/>
                      <a:pt x="56" y="34"/>
                      <a:pt x="56" y="34"/>
                    </a:cubicBezTo>
                    <a:cubicBezTo>
                      <a:pt x="56" y="34"/>
                      <a:pt x="56" y="33"/>
                      <a:pt x="55" y="33"/>
                    </a:cubicBezTo>
                    <a:cubicBezTo>
                      <a:pt x="55" y="33"/>
                      <a:pt x="54" y="33"/>
                      <a:pt x="54" y="33"/>
                    </a:cubicBezTo>
                    <a:cubicBezTo>
                      <a:pt x="54" y="33"/>
                      <a:pt x="54" y="33"/>
                      <a:pt x="53" y="33"/>
                    </a:cubicBezTo>
                    <a:cubicBezTo>
                      <a:pt x="53" y="33"/>
                      <a:pt x="53" y="32"/>
                      <a:pt x="52" y="31"/>
                    </a:cubicBezTo>
                    <a:cubicBezTo>
                      <a:pt x="52" y="31"/>
                      <a:pt x="52" y="31"/>
                      <a:pt x="52" y="30"/>
                    </a:cubicBezTo>
                    <a:cubicBezTo>
                      <a:pt x="52" y="30"/>
                      <a:pt x="52" y="30"/>
                      <a:pt x="51" y="30"/>
                    </a:cubicBezTo>
                    <a:cubicBezTo>
                      <a:pt x="51" y="30"/>
                      <a:pt x="51" y="30"/>
                      <a:pt x="51" y="29"/>
                    </a:cubicBezTo>
                    <a:cubicBezTo>
                      <a:pt x="51" y="29"/>
                      <a:pt x="51" y="26"/>
                      <a:pt x="51" y="26"/>
                    </a:cubicBezTo>
                    <a:cubicBezTo>
                      <a:pt x="51" y="25"/>
                      <a:pt x="51" y="25"/>
                      <a:pt x="51" y="25"/>
                    </a:cubicBezTo>
                    <a:cubicBezTo>
                      <a:pt x="51" y="25"/>
                      <a:pt x="52" y="25"/>
                      <a:pt x="52" y="24"/>
                    </a:cubicBezTo>
                    <a:cubicBezTo>
                      <a:pt x="52" y="24"/>
                      <a:pt x="52" y="23"/>
                      <a:pt x="53" y="23"/>
                    </a:cubicBezTo>
                    <a:cubicBezTo>
                      <a:pt x="53" y="22"/>
                      <a:pt x="53" y="22"/>
                      <a:pt x="53" y="21"/>
                    </a:cubicBezTo>
                    <a:cubicBezTo>
                      <a:pt x="53" y="20"/>
                      <a:pt x="53" y="19"/>
                      <a:pt x="53" y="18"/>
                    </a:cubicBezTo>
                    <a:cubicBezTo>
                      <a:pt x="53" y="18"/>
                      <a:pt x="53" y="17"/>
                      <a:pt x="53" y="17"/>
                    </a:cubicBezTo>
                    <a:cubicBezTo>
                      <a:pt x="53" y="16"/>
                      <a:pt x="53" y="16"/>
                      <a:pt x="53" y="16"/>
                    </a:cubicBezTo>
                    <a:cubicBezTo>
                      <a:pt x="52" y="15"/>
                      <a:pt x="52" y="15"/>
                      <a:pt x="52" y="15"/>
                    </a:cubicBezTo>
                    <a:cubicBezTo>
                      <a:pt x="51" y="15"/>
                      <a:pt x="51" y="15"/>
                      <a:pt x="51" y="15"/>
                    </a:cubicBezTo>
                    <a:cubicBezTo>
                      <a:pt x="51" y="14"/>
                      <a:pt x="51" y="11"/>
                      <a:pt x="51" y="10"/>
                    </a:cubicBezTo>
                    <a:cubicBezTo>
                      <a:pt x="49" y="5"/>
                      <a:pt x="46" y="3"/>
                      <a:pt x="43" y="1"/>
                    </a:cubicBezTo>
                    <a:cubicBezTo>
                      <a:pt x="39" y="0"/>
                      <a:pt x="35" y="1"/>
                      <a:pt x="33" y="2"/>
                    </a:cubicBezTo>
                    <a:cubicBezTo>
                      <a:pt x="31" y="3"/>
                      <a:pt x="27" y="5"/>
                      <a:pt x="25" y="8"/>
                    </a:cubicBezTo>
                    <a:cubicBezTo>
                      <a:pt x="24" y="11"/>
                      <a:pt x="25" y="17"/>
                      <a:pt x="26" y="17"/>
                    </a:cubicBezTo>
                    <a:cubicBezTo>
                      <a:pt x="26" y="18"/>
                      <a:pt x="26" y="18"/>
                      <a:pt x="26" y="18"/>
                    </a:cubicBezTo>
                    <a:cubicBezTo>
                      <a:pt x="25" y="18"/>
                      <a:pt x="25" y="19"/>
                      <a:pt x="25" y="19"/>
                    </a:cubicBezTo>
                    <a:cubicBezTo>
                      <a:pt x="25" y="19"/>
                      <a:pt x="25" y="20"/>
                      <a:pt x="25" y="21"/>
                    </a:cubicBezTo>
                    <a:cubicBezTo>
                      <a:pt x="25" y="21"/>
                      <a:pt x="25" y="23"/>
                      <a:pt x="26" y="23"/>
                    </a:cubicBezTo>
                    <a:cubicBezTo>
                      <a:pt x="26" y="24"/>
                      <a:pt x="26" y="25"/>
                      <a:pt x="26" y="25"/>
                    </a:cubicBezTo>
                    <a:cubicBezTo>
                      <a:pt x="26" y="26"/>
                      <a:pt x="27" y="26"/>
                      <a:pt x="27" y="27"/>
                    </a:cubicBezTo>
                    <a:cubicBezTo>
                      <a:pt x="27" y="27"/>
                      <a:pt x="27" y="27"/>
                      <a:pt x="28" y="28"/>
                    </a:cubicBezTo>
                    <a:cubicBezTo>
                      <a:pt x="28" y="28"/>
                      <a:pt x="28" y="28"/>
                      <a:pt x="28" y="28"/>
                    </a:cubicBezTo>
                    <a:cubicBezTo>
                      <a:pt x="28" y="28"/>
                      <a:pt x="28" y="30"/>
                      <a:pt x="29" y="31"/>
                    </a:cubicBezTo>
                    <a:cubicBezTo>
                      <a:pt x="29" y="32"/>
                      <a:pt x="29" y="32"/>
                      <a:pt x="30" y="33"/>
                    </a:cubicBezTo>
                    <a:cubicBezTo>
                      <a:pt x="30" y="34"/>
                      <a:pt x="31" y="34"/>
                      <a:pt x="31" y="35"/>
                    </a:cubicBezTo>
                    <a:cubicBezTo>
                      <a:pt x="32" y="35"/>
                      <a:pt x="32" y="35"/>
                      <a:pt x="32" y="36"/>
                    </a:cubicBezTo>
                    <a:cubicBezTo>
                      <a:pt x="32" y="36"/>
                      <a:pt x="32" y="38"/>
                      <a:pt x="33" y="38"/>
                    </a:cubicBezTo>
                    <a:cubicBezTo>
                      <a:pt x="33" y="38"/>
                      <a:pt x="33" y="38"/>
                      <a:pt x="33" y="39"/>
                    </a:cubicBezTo>
                    <a:cubicBezTo>
                      <a:pt x="32" y="39"/>
                      <a:pt x="32" y="40"/>
                      <a:pt x="32" y="40"/>
                    </a:cubicBezTo>
                    <a:cubicBezTo>
                      <a:pt x="32" y="41"/>
                      <a:pt x="31" y="42"/>
                      <a:pt x="31" y="43"/>
                    </a:cubicBezTo>
                    <a:cubicBezTo>
                      <a:pt x="31" y="43"/>
                      <a:pt x="31" y="44"/>
                      <a:pt x="31" y="44"/>
                    </a:cubicBezTo>
                    <a:cubicBezTo>
                      <a:pt x="31" y="44"/>
                      <a:pt x="31" y="44"/>
                      <a:pt x="31" y="44"/>
                    </a:cubicBezTo>
                    <a:cubicBezTo>
                      <a:pt x="30" y="45"/>
                      <a:pt x="30" y="45"/>
                      <a:pt x="30" y="45"/>
                    </a:cubicBezTo>
                    <a:cubicBezTo>
                      <a:pt x="30" y="45"/>
                      <a:pt x="29" y="46"/>
                      <a:pt x="28" y="46"/>
                    </a:cubicBezTo>
                    <a:cubicBezTo>
                      <a:pt x="28" y="47"/>
                      <a:pt x="26" y="49"/>
                      <a:pt x="25" y="49"/>
                    </a:cubicBezTo>
                    <a:cubicBezTo>
                      <a:pt x="25" y="50"/>
                      <a:pt x="23" y="52"/>
                      <a:pt x="22" y="52"/>
                    </a:cubicBezTo>
                    <a:cubicBezTo>
                      <a:pt x="22" y="53"/>
                      <a:pt x="20" y="54"/>
                      <a:pt x="20" y="54"/>
                    </a:cubicBezTo>
                    <a:cubicBezTo>
                      <a:pt x="19" y="55"/>
                      <a:pt x="19" y="55"/>
                      <a:pt x="19" y="55"/>
                    </a:cubicBezTo>
                    <a:cubicBezTo>
                      <a:pt x="18" y="55"/>
                      <a:pt x="18" y="55"/>
                      <a:pt x="18" y="56"/>
                    </a:cubicBezTo>
                    <a:cubicBezTo>
                      <a:pt x="18" y="56"/>
                      <a:pt x="17" y="56"/>
                      <a:pt x="17" y="57"/>
                    </a:cubicBezTo>
                    <a:cubicBezTo>
                      <a:pt x="17" y="57"/>
                      <a:pt x="16" y="57"/>
                      <a:pt x="16" y="57"/>
                    </a:cubicBezTo>
                    <a:cubicBezTo>
                      <a:pt x="16" y="58"/>
                      <a:pt x="16" y="58"/>
                      <a:pt x="16" y="58"/>
                    </a:cubicBezTo>
                    <a:cubicBezTo>
                      <a:pt x="16" y="59"/>
                      <a:pt x="16" y="59"/>
                      <a:pt x="15" y="59"/>
                    </a:cubicBezTo>
                    <a:cubicBezTo>
                      <a:pt x="15" y="59"/>
                      <a:pt x="15" y="60"/>
                      <a:pt x="15" y="60"/>
                    </a:cubicBezTo>
                    <a:cubicBezTo>
                      <a:pt x="15" y="61"/>
                      <a:pt x="15" y="61"/>
                      <a:pt x="14" y="62"/>
                    </a:cubicBezTo>
                    <a:cubicBezTo>
                      <a:pt x="14" y="62"/>
                      <a:pt x="14" y="63"/>
                      <a:pt x="14" y="64"/>
                    </a:cubicBezTo>
                    <a:cubicBezTo>
                      <a:pt x="14" y="65"/>
                      <a:pt x="14" y="66"/>
                      <a:pt x="14" y="67"/>
                    </a:cubicBezTo>
                    <a:cubicBezTo>
                      <a:pt x="14" y="67"/>
                      <a:pt x="14" y="69"/>
                      <a:pt x="14" y="69"/>
                    </a:cubicBezTo>
                    <a:cubicBezTo>
                      <a:pt x="14" y="70"/>
                      <a:pt x="14" y="70"/>
                      <a:pt x="14" y="71"/>
                    </a:cubicBezTo>
                    <a:cubicBezTo>
                      <a:pt x="14" y="71"/>
                      <a:pt x="13" y="73"/>
                      <a:pt x="13" y="74"/>
                    </a:cubicBezTo>
                    <a:cubicBezTo>
                      <a:pt x="13" y="75"/>
                      <a:pt x="13" y="77"/>
                      <a:pt x="13" y="78"/>
                    </a:cubicBezTo>
                    <a:cubicBezTo>
                      <a:pt x="13" y="79"/>
                      <a:pt x="13" y="80"/>
                      <a:pt x="13" y="81"/>
                    </a:cubicBezTo>
                    <a:cubicBezTo>
                      <a:pt x="13" y="81"/>
                      <a:pt x="13" y="83"/>
                      <a:pt x="13" y="84"/>
                    </a:cubicBezTo>
                    <a:cubicBezTo>
                      <a:pt x="13" y="86"/>
                      <a:pt x="13" y="88"/>
                      <a:pt x="13" y="88"/>
                    </a:cubicBezTo>
                    <a:cubicBezTo>
                      <a:pt x="13" y="89"/>
                      <a:pt x="12" y="91"/>
                      <a:pt x="12" y="91"/>
                    </a:cubicBezTo>
                    <a:cubicBezTo>
                      <a:pt x="12" y="92"/>
                      <a:pt x="12" y="93"/>
                      <a:pt x="12" y="93"/>
                    </a:cubicBezTo>
                    <a:cubicBezTo>
                      <a:pt x="12" y="94"/>
                      <a:pt x="12" y="95"/>
                      <a:pt x="12" y="95"/>
                    </a:cubicBezTo>
                    <a:cubicBezTo>
                      <a:pt x="12" y="96"/>
                      <a:pt x="11" y="97"/>
                      <a:pt x="11" y="97"/>
                    </a:cubicBezTo>
                    <a:cubicBezTo>
                      <a:pt x="11" y="98"/>
                      <a:pt x="12" y="99"/>
                      <a:pt x="12" y="99"/>
                    </a:cubicBezTo>
                    <a:cubicBezTo>
                      <a:pt x="11" y="100"/>
                      <a:pt x="12" y="100"/>
                      <a:pt x="11" y="100"/>
                    </a:cubicBezTo>
                    <a:cubicBezTo>
                      <a:pt x="11" y="100"/>
                      <a:pt x="10" y="101"/>
                      <a:pt x="10" y="102"/>
                    </a:cubicBezTo>
                    <a:cubicBezTo>
                      <a:pt x="10" y="102"/>
                      <a:pt x="10" y="103"/>
                      <a:pt x="10" y="103"/>
                    </a:cubicBezTo>
                    <a:cubicBezTo>
                      <a:pt x="10" y="104"/>
                      <a:pt x="10" y="105"/>
                      <a:pt x="10" y="105"/>
                    </a:cubicBezTo>
                    <a:cubicBezTo>
                      <a:pt x="10" y="106"/>
                      <a:pt x="10" y="106"/>
                      <a:pt x="10" y="106"/>
                    </a:cubicBezTo>
                    <a:cubicBezTo>
                      <a:pt x="10" y="107"/>
                      <a:pt x="9" y="108"/>
                      <a:pt x="9" y="108"/>
                    </a:cubicBezTo>
                    <a:cubicBezTo>
                      <a:pt x="9" y="108"/>
                      <a:pt x="9" y="109"/>
                      <a:pt x="8" y="109"/>
                    </a:cubicBezTo>
                    <a:cubicBezTo>
                      <a:pt x="8" y="110"/>
                      <a:pt x="8" y="110"/>
                      <a:pt x="8" y="111"/>
                    </a:cubicBezTo>
                    <a:cubicBezTo>
                      <a:pt x="8" y="111"/>
                      <a:pt x="9" y="113"/>
                      <a:pt x="9" y="114"/>
                    </a:cubicBezTo>
                    <a:cubicBezTo>
                      <a:pt x="9" y="114"/>
                      <a:pt x="10" y="116"/>
                      <a:pt x="10" y="116"/>
                    </a:cubicBezTo>
                    <a:cubicBezTo>
                      <a:pt x="10" y="116"/>
                      <a:pt x="10" y="116"/>
                      <a:pt x="10" y="116"/>
                    </a:cubicBezTo>
                    <a:cubicBezTo>
                      <a:pt x="10" y="117"/>
                      <a:pt x="10" y="117"/>
                      <a:pt x="9" y="117"/>
                    </a:cubicBezTo>
                    <a:cubicBezTo>
                      <a:pt x="9" y="118"/>
                      <a:pt x="9" y="118"/>
                      <a:pt x="9" y="119"/>
                    </a:cubicBezTo>
                    <a:cubicBezTo>
                      <a:pt x="9" y="119"/>
                      <a:pt x="9" y="120"/>
                      <a:pt x="9" y="120"/>
                    </a:cubicBezTo>
                    <a:cubicBezTo>
                      <a:pt x="9" y="121"/>
                      <a:pt x="9" y="121"/>
                      <a:pt x="9" y="121"/>
                    </a:cubicBezTo>
                    <a:cubicBezTo>
                      <a:pt x="9" y="121"/>
                      <a:pt x="9" y="121"/>
                      <a:pt x="9" y="122"/>
                    </a:cubicBezTo>
                    <a:cubicBezTo>
                      <a:pt x="9" y="122"/>
                      <a:pt x="9" y="122"/>
                      <a:pt x="8" y="122"/>
                    </a:cubicBezTo>
                    <a:cubicBezTo>
                      <a:pt x="8" y="123"/>
                      <a:pt x="7" y="124"/>
                      <a:pt x="7" y="125"/>
                    </a:cubicBezTo>
                    <a:cubicBezTo>
                      <a:pt x="6" y="125"/>
                      <a:pt x="5" y="127"/>
                      <a:pt x="5" y="128"/>
                    </a:cubicBezTo>
                    <a:cubicBezTo>
                      <a:pt x="4" y="129"/>
                      <a:pt x="3" y="131"/>
                      <a:pt x="2" y="132"/>
                    </a:cubicBezTo>
                    <a:cubicBezTo>
                      <a:pt x="2" y="132"/>
                      <a:pt x="1" y="135"/>
                      <a:pt x="1" y="136"/>
                    </a:cubicBezTo>
                    <a:cubicBezTo>
                      <a:pt x="1" y="137"/>
                      <a:pt x="1" y="138"/>
                      <a:pt x="0" y="139"/>
                    </a:cubicBezTo>
                    <a:cubicBezTo>
                      <a:pt x="0" y="139"/>
                      <a:pt x="1" y="141"/>
                      <a:pt x="1" y="142"/>
                    </a:cubicBezTo>
                    <a:cubicBezTo>
                      <a:pt x="1" y="142"/>
                      <a:pt x="1" y="142"/>
                      <a:pt x="1" y="143"/>
                    </a:cubicBezTo>
                    <a:cubicBezTo>
                      <a:pt x="1" y="143"/>
                      <a:pt x="0" y="143"/>
                      <a:pt x="0" y="144"/>
                    </a:cubicBezTo>
                    <a:cubicBezTo>
                      <a:pt x="1" y="144"/>
                      <a:pt x="1" y="144"/>
                      <a:pt x="1" y="145"/>
                    </a:cubicBezTo>
                    <a:cubicBezTo>
                      <a:pt x="2" y="145"/>
                      <a:pt x="2" y="145"/>
                      <a:pt x="2" y="145"/>
                    </a:cubicBezTo>
                    <a:cubicBezTo>
                      <a:pt x="2" y="145"/>
                      <a:pt x="2" y="145"/>
                      <a:pt x="3" y="145"/>
                    </a:cubicBezTo>
                    <a:cubicBezTo>
                      <a:pt x="4" y="145"/>
                      <a:pt x="6" y="145"/>
                      <a:pt x="6" y="145"/>
                    </a:cubicBezTo>
                    <a:cubicBezTo>
                      <a:pt x="7" y="144"/>
                      <a:pt x="8" y="143"/>
                      <a:pt x="8" y="143"/>
                    </a:cubicBezTo>
                    <a:cubicBezTo>
                      <a:pt x="8" y="143"/>
                      <a:pt x="9" y="143"/>
                      <a:pt x="9" y="143"/>
                    </a:cubicBezTo>
                    <a:cubicBezTo>
                      <a:pt x="9" y="143"/>
                      <a:pt x="9" y="144"/>
                      <a:pt x="9" y="144"/>
                    </a:cubicBezTo>
                    <a:cubicBezTo>
                      <a:pt x="9" y="145"/>
                      <a:pt x="9" y="146"/>
                      <a:pt x="9" y="147"/>
                    </a:cubicBezTo>
                    <a:cubicBezTo>
                      <a:pt x="9" y="147"/>
                      <a:pt x="9" y="148"/>
                      <a:pt x="9" y="148"/>
                    </a:cubicBezTo>
                    <a:cubicBezTo>
                      <a:pt x="9" y="149"/>
                      <a:pt x="9" y="149"/>
                      <a:pt x="9" y="150"/>
                    </a:cubicBezTo>
                    <a:cubicBezTo>
                      <a:pt x="9" y="151"/>
                      <a:pt x="10" y="152"/>
                      <a:pt x="10" y="154"/>
                    </a:cubicBezTo>
                    <a:cubicBezTo>
                      <a:pt x="11" y="156"/>
                      <a:pt x="11" y="158"/>
                      <a:pt x="11" y="160"/>
                    </a:cubicBezTo>
                    <a:cubicBezTo>
                      <a:pt x="11" y="162"/>
                      <a:pt x="12" y="166"/>
                      <a:pt x="12" y="167"/>
                    </a:cubicBezTo>
                    <a:cubicBezTo>
                      <a:pt x="12" y="168"/>
                      <a:pt x="13" y="177"/>
                      <a:pt x="13" y="178"/>
                    </a:cubicBezTo>
                    <a:cubicBezTo>
                      <a:pt x="13" y="179"/>
                      <a:pt x="13" y="182"/>
                      <a:pt x="14" y="184"/>
                    </a:cubicBezTo>
                    <a:cubicBezTo>
                      <a:pt x="14" y="185"/>
                      <a:pt x="15" y="193"/>
                      <a:pt x="15" y="195"/>
                    </a:cubicBezTo>
                    <a:cubicBezTo>
                      <a:pt x="15" y="196"/>
                      <a:pt x="16" y="203"/>
                      <a:pt x="17" y="205"/>
                    </a:cubicBezTo>
                    <a:cubicBezTo>
                      <a:pt x="17" y="207"/>
                      <a:pt x="17" y="210"/>
                      <a:pt x="18" y="212"/>
                    </a:cubicBezTo>
                    <a:cubicBezTo>
                      <a:pt x="18" y="213"/>
                      <a:pt x="19" y="217"/>
                      <a:pt x="19" y="218"/>
                    </a:cubicBezTo>
                    <a:cubicBezTo>
                      <a:pt x="19" y="219"/>
                      <a:pt x="20" y="222"/>
                      <a:pt x="20" y="223"/>
                    </a:cubicBezTo>
                    <a:cubicBezTo>
                      <a:pt x="20" y="224"/>
                      <a:pt x="21" y="227"/>
                      <a:pt x="21" y="228"/>
                    </a:cubicBezTo>
                    <a:cubicBezTo>
                      <a:pt x="22" y="229"/>
                      <a:pt x="23" y="231"/>
                      <a:pt x="23" y="232"/>
                    </a:cubicBezTo>
                    <a:cubicBezTo>
                      <a:pt x="23" y="233"/>
                      <a:pt x="24" y="235"/>
                      <a:pt x="24" y="236"/>
                    </a:cubicBezTo>
                    <a:cubicBezTo>
                      <a:pt x="24" y="236"/>
                      <a:pt x="24" y="237"/>
                      <a:pt x="24" y="237"/>
                    </a:cubicBezTo>
                    <a:cubicBezTo>
                      <a:pt x="24" y="238"/>
                      <a:pt x="25" y="241"/>
                      <a:pt x="25" y="242"/>
                    </a:cubicBezTo>
                    <a:cubicBezTo>
                      <a:pt x="25" y="243"/>
                      <a:pt x="25" y="247"/>
                      <a:pt x="25" y="248"/>
                    </a:cubicBezTo>
                    <a:cubicBezTo>
                      <a:pt x="25" y="248"/>
                      <a:pt x="26" y="251"/>
                      <a:pt x="26" y="251"/>
                    </a:cubicBezTo>
                    <a:cubicBezTo>
                      <a:pt x="26" y="252"/>
                      <a:pt x="27" y="254"/>
                      <a:pt x="27" y="255"/>
                    </a:cubicBezTo>
                    <a:cubicBezTo>
                      <a:pt x="27" y="256"/>
                      <a:pt x="28" y="258"/>
                      <a:pt x="28" y="258"/>
                    </a:cubicBezTo>
                    <a:cubicBezTo>
                      <a:pt x="28" y="259"/>
                      <a:pt x="29" y="260"/>
                      <a:pt x="29" y="261"/>
                    </a:cubicBezTo>
                    <a:cubicBezTo>
                      <a:pt x="30" y="261"/>
                      <a:pt x="30" y="262"/>
                      <a:pt x="31" y="262"/>
                    </a:cubicBezTo>
                    <a:cubicBezTo>
                      <a:pt x="31" y="263"/>
                      <a:pt x="31" y="263"/>
                      <a:pt x="31" y="263"/>
                    </a:cubicBezTo>
                    <a:cubicBezTo>
                      <a:pt x="31" y="264"/>
                      <a:pt x="31" y="264"/>
                      <a:pt x="31" y="265"/>
                    </a:cubicBezTo>
                    <a:cubicBezTo>
                      <a:pt x="31" y="265"/>
                      <a:pt x="31" y="265"/>
                      <a:pt x="31" y="265"/>
                    </a:cubicBezTo>
                    <a:cubicBezTo>
                      <a:pt x="31" y="265"/>
                      <a:pt x="31" y="266"/>
                      <a:pt x="31" y="266"/>
                    </a:cubicBezTo>
                    <a:cubicBezTo>
                      <a:pt x="31" y="267"/>
                      <a:pt x="32" y="269"/>
                      <a:pt x="32" y="269"/>
                    </a:cubicBezTo>
                    <a:cubicBezTo>
                      <a:pt x="32" y="269"/>
                      <a:pt x="32" y="270"/>
                      <a:pt x="32" y="270"/>
                    </a:cubicBezTo>
                    <a:cubicBezTo>
                      <a:pt x="32" y="270"/>
                      <a:pt x="32" y="270"/>
                      <a:pt x="32" y="270"/>
                    </a:cubicBezTo>
                    <a:cubicBezTo>
                      <a:pt x="32" y="270"/>
                      <a:pt x="32" y="270"/>
                      <a:pt x="32" y="270"/>
                    </a:cubicBezTo>
                    <a:cubicBezTo>
                      <a:pt x="31" y="270"/>
                      <a:pt x="31" y="271"/>
                      <a:pt x="31" y="271"/>
                    </a:cubicBezTo>
                    <a:cubicBezTo>
                      <a:pt x="30" y="271"/>
                      <a:pt x="30" y="271"/>
                      <a:pt x="30" y="271"/>
                    </a:cubicBezTo>
                    <a:cubicBezTo>
                      <a:pt x="31" y="272"/>
                      <a:pt x="30" y="272"/>
                      <a:pt x="30" y="272"/>
                    </a:cubicBezTo>
                    <a:cubicBezTo>
                      <a:pt x="30" y="272"/>
                      <a:pt x="30" y="272"/>
                      <a:pt x="30" y="272"/>
                    </a:cubicBezTo>
                    <a:cubicBezTo>
                      <a:pt x="29" y="273"/>
                      <a:pt x="29" y="273"/>
                      <a:pt x="29" y="273"/>
                    </a:cubicBezTo>
                    <a:cubicBezTo>
                      <a:pt x="28" y="273"/>
                      <a:pt x="27" y="273"/>
                      <a:pt x="27" y="273"/>
                    </a:cubicBezTo>
                    <a:cubicBezTo>
                      <a:pt x="26" y="273"/>
                      <a:pt x="26" y="273"/>
                      <a:pt x="25" y="273"/>
                    </a:cubicBezTo>
                    <a:cubicBezTo>
                      <a:pt x="25" y="273"/>
                      <a:pt x="24" y="273"/>
                      <a:pt x="24" y="273"/>
                    </a:cubicBezTo>
                    <a:cubicBezTo>
                      <a:pt x="23" y="274"/>
                      <a:pt x="23" y="274"/>
                      <a:pt x="23" y="274"/>
                    </a:cubicBezTo>
                    <a:cubicBezTo>
                      <a:pt x="22" y="274"/>
                      <a:pt x="21" y="274"/>
                      <a:pt x="21" y="274"/>
                    </a:cubicBezTo>
                    <a:cubicBezTo>
                      <a:pt x="20" y="274"/>
                      <a:pt x="19" y="274"/>
                      <a:pt x="19" y="274"/>
                    </a:cubicBezTo>
                    <a:cubicBezTo>
                      <a:pt x="18" y="274"/>
                      <a:pt x="17" y="274"/>
                      <a:pt x="16" y="275"/>
                    </a:cubicBezTo>
                    <a:cubicBezTo>
                      <a:pt x="16" y="275"/>
                      <a:pt x="15" y="276"/>
                      <a:pt x="15" y="276"/>
                    </a:cubicBezTo>
                    <a:cubicBezTo>
                      <a:pt x="15" y="276"/>
                      <a:pt x="15" y="277"/>
                      <a:pt x="15" y="277"/>
                    </a:cubicBezTo>
                    <a:cubicBezTo>
                      <a:pt x="15" y="278"/>
                      <a:pt x="15" y="278"/>
                      <a:pt x="15" y="278"/>
                    </a:cubicBezTo>
                    <a:cubicBezTo>
                      <a:pt x="15" y="278"/>
                      <a:pt x="15" y="278"/>
                      <a:pt x="15" y="278"/>
                    </a:cubicBezTo>
                    <a:cubicBezTo>
                      <a:pt x="15" y="278"/>
                      <a:pt x="15" y="278"/>
                      <a:pt x="15" y="278"/>
                    </a:cubicBezTo>
                    <a:cubicBezTo>
                      <a:pt x="15" y="278"/>
                      <a:pt x="14" y="278"/>
                      <a:pt x="14" y="278"/>
                    </a:cubicBezTo>
                    <a:cubicBezTo>
                      <a:pt x="14" y="279"/>
                      <a:pt x="14" y="279"/>
                      <a:pt x="14" y="279"/>
                    </a:cubicBezTo>
                    <a:cubicBezTo>
                      <a:pt x="14" y="279"/>
                      <a:pt x="14" y="280"/>
                      <a:pt x="14" y="280"/>
                    </a:cubicBezTo>
                    <a:cubicBezTo>
                      <a:pt x="14" y="280"/>
                      <a:pt x="14" y="280"/>
                      <a:pt x="15" y="280"/>
                    </a:cubicBezTo>
                    <a:cubicBezTo>
                      <a:pt x="16" y="281"/>
                      <a:pt x="16" y="281"/>
                      <a:pt x="16" y="281"/>
                    </a:cubicBezTo>
                    <a:cubicBezTo>
                      <a:pt x="17" y="281"/>
                      <a:pt x="17" y="281"/>
                      <a:pt x="18" y="281"/>
                    </a:cubicBezTo>
                    <a:cubicBezTo>
                      <a:pt x="19" y="281"/>
                      <a:pt x="19" y="282"/>
                      <a:pt x="20" y="282"/>
                    </a:cubicBezTo>
                    <a:cubicBezTo>
                      <a:pt x="20" y="282"/>
                      <a:pt x="24" y="283"/>
                      <a:pt x="24" y="283"/>
                    </a:cubicBezTo>
                    <a:cubicBezTo>
                      <a:pt x="24" y="283"/>
                      <a:pt x="24" y="283"/>
                      <a:pt x="24" y="283"/>
                    </a:cubicBezTo>
                    <a:cubicBezTo>
                      <a:pt x="24" y="283"/>
                      <a:pt x="27" y="283"/>
                      <a:pt x="27" y="283"/>
                    </a:cubicBezTo>
                    <a:cubicBezTo>
                      <a:pt x="28" y="283"/>
                      <a:pt x="31" y="283"/>
                      <a:pt x="32" y="283"/>
                    </a:cubicBezTo>
                    <a:cubicBezTo>
                      <a:pt x="33" y="283"/>
                      <a:pt x="35" y="282"/>
                      <a:pt x="35" y="282"/>
                    </a:cubicBezTo>
                    <a:cubicBezTo>
                      <a:pt x="36" y="282"/>
                      <a:pt x="38" y="282"/>
                      <a:pt x="38" y="281"/>
                    </a:cubicBezTo>
                    <a:cubicBezTo>
                      <a:pt x="39" y="281"/>
                      <a:pt x="39" y="280"/>
                      <a:pt x="40" y="280"/>
                    </a:cubicBezTo>
                    <a:cubicBezTo>
                      <a:pt x="40" y="280"/>
                      <a:pt x="41" y="279"/>
                      <a:pt x="42" y="279"/>
                    </a:cubicBezTo>
                    <a:cubicBezTo>
                      <a:pt x="42" y="279"/>
                      <a:pt x="42" y="278"/>
                      <a:pt x="42" y="278"/>
                    </a:cubicBezTo>
                    <a:cubicBezTo>
                      <a:pt x="43" y="278"/>
                      <a:pt x="43" y="278"/>
                      <a:pt x="43" y="278"/>
                    </a:cubicBezTo>
                    <a:cubicBezTo>
                      <a:pt x="43" y="279"/>
                      <a:pt x="43" y="279"/>
                      <a:pt x="43" y="279"/>
                    </a:cubicBezTo>
                    <a:cubicBezTo>
                      <a:pt x="44" y="279"/>
                      <a:pt x="45" y="279"/>
                      <a:pt x="46" y="279"/>
                    </a:cubicBezTo>
                    <a:cubicBezTo>
                      <a:pt x="46" y="280"/>
                      <a:pt x="46" y="280"/>
                      <a:pt x="47" y="280"/>
                    </a:cubicBezTo>
                    <a:cubicBezTo>
                      <a:pt x="47" y="281"/>
                      <a:pt x="47" y="281"/>
                      <a:pt x="47" y="280"/>
                    </a:cubicBezTo>
                    <a:cubicBezTo>
                      <a:pt x="48" y="280"/>
                      <a:pt x="49" y="280"/>
                      <a:pt x="50" y="280"/>
                    </a:cubicBezTo>
                    <a:cubicBezTo>
                      <a:pt x="50" y="280"/>
                      <a:pt x="54" y="280"/>
                      <a:pt x="54" y="280"/>
                    </a:cubicBezTo>
                    <a:cubicBezTo>
                      <a:pt x="55" y="280"/>
                      <a:pt x="56" y="280"/>
                      <a:pt x="57" y="280"/>
                    </a:cubicBezTo>
                    <a:cubicBezTo>
                      <a:pt x="57" y="280"/>
                      <a:pt x="57" y="280"/>
                      <a:pt x="57" y="280"/>
                    </a:cubicBezTo>
                    <a:cubicBezTo>
                      <a:pt x="57" y="279"/>
                      <a:pt x="58" y="279"/>
                      <a:pt x="59" y="279"/>
                    </a:cubicBezTo>
                    <a:cubicBezTo>
                      <a:pt x="59" y="279"/>
                      <a:pt x="59" y="278"/>
                      <a:pt x="59" y="278"/>
                    </a:cubicBezTo>
                    <a:cubicBezTo>
                      <a:pt x="60" y="278"/>
                      <a:pt x="60" y="278"/>
                      <a:pt x="60" y="278"/>
                    </a:cubicBezTo>
                    <a:cubicBezTo>
                      <a:pt x="60" y="278"/>
                      <a:pt x="60" y="279"/>
                      <a:pt x="60" y="279"/>
                    </a:cubicBezTo>
                    <a:cubicBezTo>
                      <a:pt x="61" y="279"/>
                      <a:pt x="61" y="279"/>
                      <a:pt x="61" y="279"/>
                    </a:cubicBezTo>
                    <a:cubicBezTo>
                      <a:pt x="61" y="279"/>
                      <a:pt x="61" y="279"/>
                      <a:pt x="61" y="279"/>
                    </a:cubicBezTo>
                    <a:cubicBezTo>
                      <a:pt x="61" y="279"/>
                      <a:pt x="61" y="279"/>
                      <a:pt x="61" y="280"/>
                    </a:cubicBezTo>
                    <a:cubicBezTo>
                      <a:pt x="61" y="280"/>
                      <a:pt x="60" y="281"/>
                      <a:pt x="60" y="281"/>
                    </a:cubicBezTo>
                    <a:cubicBezTo>
                      <a:pt x="60" y="281"/>
                      <a:pt x="60" y="281"/>
                      <a:pt x="60" y="281"/>
                    </a:cubicBezTo>
                    <a:cubicBezTo>
                      <a:pt x="60" y="281"/>
                      <a:pt x="60" y="282"/>
                      <a:pt x="60" y="282"/>
                    </a:cubicBezTo>
                    <a:cubicBezTo>
                      <a:pt x="60" y="282"/>
                      <a:pt x="60" y="282"/>
                      <a:pt x="60" y="282"/>
                    </a:cubicBezTo>
                    <a:cubicBezTo>
                      <a:pt x="60" y="282"/>
                      <a:pt x="59" y="282"/>
                      <a:pt x="59" y="283"/>
                    </a:cubicBezTo>
                    <a:cubicBezTo>
                      <a:pt x="59" y="283"/>
                      <a:pt x="58" y="284"/>
                      <a:pt x="58" y="284"/>
                    </a:cubicBezTo>
                    <a:cubicBezTo>
                      <a:pt x="57" y="285"/>
                      <a:pt x="57" y="285"/>
                      <a:pt x="57" y="286"/>
                    </a:cubicBezTo>
                    <a:cubicBezTo>
                      <a:pt x="57" y="286"/>
                      <a:pt x="57" y="286"/>
                      <a:pt x="56" y="286"/>
                    </a:cubicBezTo>
                    <a:cubicBezTo>
                      <a:pt x="56" y="286"/>
                      <a:pt x="56" y="286"/>
                      <a:pt x="56" y="287"/>
                    </a:cubicBezTo>
                    <a:cubicBezTo>
                      <a:pt x="55" y="287"/>
                      <a:pt x="55" y="288"/>
                      <a:pt x="55" y="288"/>
                    </a:cubicBezTo>
                    <a:cubicBezTo>
                      <a:pt x="54" y="289"/>
                      <a:pt x="54" y="290"/>
                      <a:pt x="54" y="290"/>
                    </a:cubicBezTo>
                    <a:cubicBezTo>
                      <a:pt x="54" y="290"/>
                      <a:pt x="54" y="290"/>
                      <a:pt x="54" y="290"/>
                    </a:cubicBezTo>
                    <a:cubicBezTo>
                      <a:pt x="54" y="290"/>
                      <a:pt x="54" y="290"/>
                      <a:pt x="54" y="290"/>
                    </a:cubicBezTo>
                    <a:cubicBezTo>
                      <a:pt x="53" y="290"/>
                      <a:pt x="53" y="290"/>
                      <a:pt x="53" y="290"/>
                    </a:cubicBezTo>
                    <a:cubicBezTo>
                      <a:pt x="53" y="290"/>
                      <a:pt x="53" y="290"/>
                      <a:pt x="53" y="291"/>
                    </a:cubicBezTo>
                    <a:cubicBezTo>
                      <a:pt x="53" y="291"/>
                      <a:pt x="53" y="292"/>
                      <a:pt x="52" y="292"/>
                    </a:cubicBezTo>
                    <a:cubicBezTo>
                      <a:pt x="52" y="292"/>
                      <a:pt x="53" y="292"/>
                      <a:pt x="53" y="292"/>
                    </a:cubicBezTo>
                    <a:cubicBezTo>
                      <a:pt x="54" y="293"/>
                      <a:pt x="54" y="293"/>
                      <a:pt x="55" y="293"/>
                    </a:cubicBezTo>
                    <a:cubicBezTo>
                      <a:pt x="55" y="293"/>
                      <a:pt x="56" y="293"/>
                      <a:pt x="57" y="293"/>
                    </a:cubicBezTo>
                    <a:cubicBezTo>
                      <a:pt x="57" y="293"/>
                      <a:pt x="60" y="294"/>
                      <a:pt x="62" y="294"/>
                    </a:cubicBezTo>
                    <a:cubicBezTo>
                      <a:pt x="63" y="294"/>
                      <a:pt x="69" y="294"/>
                      <a:pt x="71" y="294"/>
                    </a:cubicBezTo>
                    <a:cubicBezTo>
                      <a:pt x="72" y="294"/>
                      <a:pt x="75" y="294"/>
                      <a:pt x="76" y="293"/>
                    </a:cubicBezTo>
                    <a:cubicBezTo>
                      <a:pt x="77" y="293"/>
                      <a:pt x="77" y="292"/>
                      <a:pt x="77" y="292"/>
                    </a:cubicBezTo>
                    <a:cubicBezTo>
                      <a:pt x="77" y="291"/>
                      <a:pt x="77" y="291"/>
                      <a:pt x="77" y="290"/>
                    </a:cubicBezTo>
                    <a:cubicBezTo>
                      <a:pt x="77" y="290"/>
                      <a:pt x="78" y="290"/>
                      <a:pt x="78" y="290"/>
                    </a:cubicBezTo>
                    <a:cubicBezTo>
                      <a:pt x="78" y="290"/>
                      <a:pt x="78" y="290"/>
                      <a:pt x="79" y="289"/>
                    </a:cubicBezTo>
                    <a:cubicBezTo>
                      <a:pt x="80" y="289"/>
                      <a:pt x="80" y="288"/>
                      <a:pt x="80" y="288"/>
                    </a:cubicBezTo>
                    <a:cubicBezTo>
                      <a:pt x="80" y="287"/>
                      <a:pt x="80" y="287"/>
                      <a:pt x="80" y="287"/>
                    </a:cubicBezTo>
                    <a:cubicBezTo>
                      <a:pt x="80" y="286"/>
                      <a:pt x="80" y="286"/>
                      <a:pt x="80" y="285"/>
                    </a:cubicBezTo>
                    <a:cubicBezTo>
                      <a:pt x="80" y="285"/>
                      <a:pt x="80" y="282"/>
                      <a:pt x="80" y="282"/>
                    </a:cubicBezTo>
                    <a:cubicBezTo>
                      <a:pt x="80" y="281"/>
                      <a:pt x="80" y="281"/>
                      <a:pt x="80" y="281"/>
                    </a:cubicBezTo>
                    <a:cubicBezTo>
                      <a:pt x="79" y="281"/>
                      <a:pt x="80" y="281"/>
                      <a:pt x="80" y="280"/>
                    </a:cubicBezTo>
                    <a:cubicBezTo>
                      <a:pt x="80" y="280"/>
                      <a:pt x="80" y="280"/>
                      <a:pt x="80" y="280"/>
                    </a:cubicBezTo>
                    <a:cubicBezTo>
                      <a:pt x="81" y="280"/>
                      <a:pt x="81" y="280"/>
                      <a:pt x="81" y="280"/>
                    </a:cubicBezTo>
                    <a:cubicBezTo>
                      <a:pt x="81" y="280"/>
                      <a:pt x="81" y="280"/>
                      <a:pt x="81" y="279"/>
                    </a:cubicBezTo>
                    <a:cubicBezTo>
                      <a:pt x="81" y="279"/>
                      <a:pt x="81" y="279"/>
                      <a:pt x="81" y="278"/>
                    </a:cubicBezTo>
                    <a:cubicBezTo>
                      <a:pt x="81" y="277"/>
                      <a:pt x="81" y="276"/>
                      <a:pt x="81" y="276"/>
                    </a:cubicBezTo>
                    <a:cubicBezTo>
                      <a:pt x="81" y="276"/>
                      <a:pt x="81" y="275"/>
                      <a:pt x="81" y="274"/>
                    </a:cubicBezTo>
                    <a:cubicBezTo>
                      <a:pt x="81" y="274"/>
                      <a:pt x="81" y="274"/>
                      <a:pt x="80" y="274"/>
                    </a:cubicBezTo>
                    <a:cubicBezTo>
                      <a:pt x="80" y="273"/>
                      <a:pt x="80" y="273"/>
                      <a:pt x="80" y="273"/>
                    </a:cubicBezTo>
                    <a:cubicBezTo>
                      <a:pt x="80" y="272"/>
                      <a:pt x="80" y="271"/>
                      <a:pt x="80" y="270"/>
                    </a:cubicBezTo>
                    <a:cubicBezTo>
                      <a:pt x="80" y="269"/>
                      <a:pt x="79" y="266"/>
                      <a:pt x="78" y="265"/>
                    </a:cubicBezTo>
                    <a:cubicBezTo>
                      <a:pt x="78" y="265"/>
                      <a:pt x="78" y="264"/>
                      <a:pt x="78" y="263"/>
                    </a:cubicBezTo>
                    <a:cubicBezTo>
                      <a:pt x="78" y="262"/>
                      <a:pt x="77" y="260"/>
                      <a:pt x="77" y="259"/>
                    </a:cubicBezTo>
                    <a:cubicBezTo>
                      <a:pt x="77" y="258"/>
                      <a:pt x="77" y="257"/>
                      <a:pt x="77" y="256"/>
                    </a:cubicBezTo>
                    <a:cubicBezTo>
                      <a:pt x="77" y="255"/>
                      <a:pt x="77" y="252"/>
                      <a:pt x="77" y="250"/>
                    </a:cubicBezTo>
                    <a:cubicBezTo>
                      <a:pt x="77" y="249"/>
                      <a:pt x="77" y="246"/>
                      <a:pt x="77" y="245"/>
                    </a:cubicBezTo>
                    <a:cubicBezTo>
                      <a:pt x="77" y="244"/>
                      <a:pt x="77" y="243"/>
                      <a:pt x="77" y="242"/>
                    </a:cubicBezTo>
                    <a:cubicBezTo>
                      <a:pt x="77" y="241"/>
                      <a:pt x="77" y="240"/>
                      <a:pt x="77" y="239"/>
                    </a:cubicBezTo>
                    <a:cubicBezTo>
                      <a:pt x="77" y="239"/>
                      <a:pt x="77" y="236"/>
                      <a:pt x="77" y="235"/>
                    </a:cubicBezTo>
                    <a:cubicBezTo>
                      <a:pt x="77" y="235"/>
                      <a:pt x="77" y="234"/>
                      <a:pt x="77" y="234"/>
                    </a:cubicBezTo>
                    <a:cubicBezTo>
                      <a:pt x="76" y="233"/>
                      <a:pt x="77" y="231"/>
                      <a:pt x="76" y="230"/>
                    </a:cubicBezTo>
                    <a:cubicBezTo>
                      <a:pt x="76" y="228"/>
                      <a:pt x="76" y="225"/>
                      <a:pt x="76" y="224"/>
                    </a:cubicBezTo>
                    <a:cubicBezTo>
                      <a:pt x="76" y="223"/>
                      <a:pt x="76" y="220"/>
                      <a:pt x="75" y="219"/>
                    </a:cubicBezTo>
                    <a:cubicBezTo>
                      <a:pt x="75" y="218"/>
                      <a:pt x="75" y="214"/>
                      <a:pt x="74" y="213"/>
                    </a:cubicBezTo>
                    <a:cubicBezTo>
                      <a:pt x="74" y="212"/>
                      <a:pt x="73" y="207"/>
                      <a:pt x="73" y="205"/>
                    </a:cubicBezTo>
                    <a:cubicBezTo>
                      <a:pt x="73" y="204"/>
                      <a:pt x="73" y="198"/>
                      <a:pt x="73" y="197"/>
                    </a:cubicBezTo>
                    <a:cubicBezTo>
                      <a:pt x="72" y="196"/>
                      <a:pt x="72" y="190"/>
                      <a:pt x="72" y="188"/>
                    </a:cubicBezTo>
                    <a:cubicBezTo>
                      <a:pt x="72" y="186"/>
                      <a:pt x="72" y="181"/>
                      <a:pt x="72" y="180"/>
                    </a:cubicBezTo>
                    <a:cubicBezTo>
                      <a:pt x="72" y="178"/>
                      <a:pt x="72" y="174"/>
                      <a:pt x="72" y="173"/>
                    </a:cubicBezTo>
                    <a:cubicBezTo>
                      <a:pt x="72" y="172"/>
                      <a:pt x="72" y="169"/>
                      <a:pt x="72" y="168"/>
                    </a:cubicBezTo>
                    <a:cubicBezTo>
                      <a:pt x="72" y="167"/>
                      <a:pt x="72" y="165"/>
                      <a:pt x="72" y="164"/>
                    </a:cubicBezTo>
                    <a:cubicBezTo>
                      <a:pt x="71" y="163"/>
                      <a:pt x="71" y="160"/>
                      <a:pt x="71" y="159"/>
                    </a:cubicBezTo>
                    <a:cubicBezTo>
                      <a:pt x="71" y="158"/>
                      <a:pt x="71" y="155"/>
                      <a:pt x="71" y="154"/>
                    </a:cubicBezTo>
                    <a:cubicBezTo>
                      <a:pt x="71" y="153"/>
                      <a:pt x="70" y="150"/>
                      <a:pt x="70" y="149"/>
                    </a:cubicBezTo>
                    <a:cubicBezTo>
                      <a:pt x="70" y="149"/>
                      <a:pt x="70" y="147"/>
                      <a:pt x="70" y="147"/>
                    </a:cubicBezTo>
                    <a:cubicBezTo>
                      <a:pt x="70" y="146"/>
                      <a:pt x="70" y="145"/>
                      <a:pt x="70" y="145"/>
                    </a:cubicBezTo>
                    <a:cubicBezTo>
                      <a:pt x="70" y="144"/>
                      <a:pt x="70" y="144"/>
                      <a:pt x="70" y="143"/>
                    </a:cubicBezTo>
                    <a:cubicBezTo>
                      <a:pt x="71" y="143"/>
                      <a:pt x="70" y="143"/>
                      <a:pt x="71" y="143"/>
                    </a:cubicBezTo>
                    <a:cubicBezTo>
                      <a:pt x="71" y="143"/>
                      <a:pt x="71" y="143"/>
                      <a:pt x="71" y="143"/>
                    </a:cubicBezTo>
                    <a:cubicBezTo>
                      <a:pt x="72" y="143"/>
                      <a:pt x="72" y="142"/>
                      <a:pt x="73" y="141"/>
                    </a:cubicBezTo>
                    <a:cubicBezTo>
                      <a:pt x="73" y="141"/>
                      <a:pt x="73" y="141"/>
                      <a:pt x="73" y="141"/>
                    </a:cubicBezTo>
                    <a:cubicBezTo>
                      <a:pt x="73" y="140"/>
                      <a:pt x="74" y="140"/>
                      <a:pt x="75" y="139"/>
                    </a:cubicBezTo>
                    <a:cubicBezTo>
                      <a:pt x="75" y="139"/>
                      <a:pt x="76" y="138"/>
                      <a:pt x="76" y="137"/>
                    </a:cubicBezTo>
                    <a:cubicBezTo>
                      <a:pt x="76" y="137"/>
                      <a:pt x="77" y="137"/>
                      <a:pt x="77" y="136"/>
                    </a:cubicBezTo>
                    <a:cubicBezTo>
                      <a:pt x="77" y="136"/>
                      <a:pt x="78" y="135"/>
                      <a:pt x="79" y="135"/>
                    </a:cubicBezTo>
                    <a:cubicBezTo>
                      <a:pt x="79" y="134"/>
                      <a:pt x="79" y="134"/>
                      <a:pt x="79" y="134"/>
                    </a:cubicBezTo>
                    <a:cubicBezTo>
                      <a:pt x="79" y="134"/>
                      <a:pt x="79" y="134"/>
                      <a:pt x="80" y="134"/>
                    </a:cubicBezTo>
                    <a:cubicBezTo>
                      <a:pt x="80" y="133"/>
                      <a:pt x="80" y="132"/>
                      <a:pt x="80" y="132"/>
                    </a:cubicBezTo>
                    <a:cubicBezTo>
                      <a:pt x="80" y="132"/>
                      <a:pt x="80" y="131"/>
                      <a:pt x="81" y="131"/>
                    </a:cubicBezTo>
                    <a:cubicBezTo>
                      <a:pt x="81" y="131"/>
                      <a:pt x="81" y="130"/>
                      <a:pt x="81" y="130"/>
                    </a:cubicBezTo>
                    <a:cubicBezTo>
                      <a:pt x="81" y="129"/>
                      <a:pt x="81" y="129"/>
                      <a:pt x="81" y="130"/>
                    </a:cubicBezTo>
                    <a:cubicBezTo>
                      <a:pt x="81" y="130"/>
                      <a:pt x="81" y="130"/>
                      <a:pt x="81" y="129"/>
                    </a:cubicBezTo>
                    <a:cubicBezTo>
                      <a:pt x="81" y="129"/>
                      <a:pt x="81" y="129"/>
                      <a:pt x="81" y="129"/>
                    </a:cubicBezTo>
                    <a:cubicBezTo>
                      <a:pt x="81" y="128"/>
                      <a:pt x="81" y="127"/>
                      <a:pt x="81" y="127"/>
                    </a:cubicBezTo>
                    <a:cubicBezTo>
                      <a:pt x="81" y="127"/>
                      <a:pt x="82" y="126"/>
                      <a:pt x="82" y="125"/>
                    </a:cubicBezTo>
                    <a:cubicBezTo>
                      <a:pt x="82" y="125"/>
                      <a:pt x="82" y="124"/>
                      <a:pt x="83" y="123"/>
                    </a:cubicBezTo>
                    <a:cubicBezTo>
                      <a:pt x="83" y="122"/>
                      <a:pt x="83" y="121"/>
                      <a:pt x="84" y="120"/>
                    </a:cubicBezTo>
                    <a:cubicBezTo>
                      <a:pt x="84" y="119"/>
                      <a:pt x="83" y="117"/>
                      <a:pt x="83" y="117"/>
                    </a:cubicBezTo>
                    <a:cubicBezTo>
                      <a:pt x="83" y="115"/>
                      <a:pt x="84" y="114"/>
                      <a:pt x="84" y="113"/>
                    </a:cubicBezTo>
                    <a:cubicBezTo>
                      <a:pt x="85" y="112"/>
                      <a:pt x="85" y="112"/>
                      <a:pt x="86" y="111"/>
                    </a:cubicBezTo>
                    <a:cubicBezTo>
                      <a:pt x="86" y="110"/>
                      <a:pt x="87" y="108"/>
                      <a:pt x="87" y="108"/>
                    </a:cubicBezTo>
                    <a:cubicBezTo>
                      <a:pt x="87" y="107"/>
                      <a:pt x="88" y="106"/>
                      <a:pt x="88" y="105"/>
                    </a:cubicBezTo>
                    <a:cubicBezTo>
                      <a:pt x="89" y="103"/>
                      <a:pt x="89" y="100"/>
                      <a:pt x="90" y="98"/>
                    </a:cubicBezTo>
                    <a:cubicBezTo>
                      <a:pt x="90" y="97"/>
                      <a:pt x="90" y="96"/>
                      <a:pt x="90" y="95"/>
                    </a:cubicBezTo>
                    <a:close/>
                    <a:moveTo>
                      <a:pt x="53" y="244"/>
                    </a:moveTo>
                    <a:cubicBezTo>
                      <a:pt x="53" y="244"/>
                      <a:pt x="52" y="244"/>
                      <a:pt x="52" y="243"/>
                    </a:cubicBezTo>
                    <a:cubicBezTo>
                      <a:pt x="52" y="243"/>
                      <a:pt x="52" y="242"/>
                      <a:pt x="52" y="241"/>
                    </a:cubicBezTo>
                    <a:cubicBezTo>
                      <a:pt x="52" y="239"/>
                      <a:pt x="52" y="236"/>
                      <a:pt x="53" y="235"/>
                    </a:cubicBezTo>
                    <a:cubicBezTo>
                      <a:pt x="53" y="234"/>
                      <a:pt x="53" y="231"/>
                      <a:pt x="53" y="229"/>
                    </a:cubicBezTo>
                    <a:cubicBezTo>
                      <a:pt x="52" y="228"/>
                      <a:pt x="52" y="223"/>
                      <a:pt x="52" y="223"/>
                    </a:cubicBezTo>
                    <a:cubicBezTo>
                      <a:pt x="52" y="222"/>
                      <a:pt x="51" y="219"/>
                      <a:pt x="51" y="218"/>
                    </a:cubicBezTo>
                    <a:cubicBezTo>
                      <a:pt x="51" y="217"/>
                      <a:pt x="51" y="216"/>
                      <a:pt x="51" y="215"/>
                    </a:cubicBezTo>
                    <a:cubicBezTo>
                      <a:pt x="50" y="215"/>
                      <a:pt x="50" y="211"/>
                      <a:pt x="49" y="211"/>
                    </a:cubicBezTo>
                    <a:cubicBezTo>
                      <a:pt x="49" y="210"/>
                      <a:pt x="49" y="210"/>
                      <a:pt x="49" y="209"/>
                    </a:cubicBezTo>
                    <a:cubicBezTo>
                      <a:pt x="49" y="209"/>
                      <a:pt x="49" y="208"/>
                      <a:pt x="49" y="207"/>
                    </a:cubicBezTo>
                    <a:cubicBezTo>
                      <a:pt x="49" y="207"/>
                      <a:pt x="49" y="204"/>
                      <a:pt x="50" y="203"/>
                    </a:cubicBezTo>
                    <a:cubicBezTo>
                      <a:pt x="50" y="203"/>
                      <a:pt x="50" y="203"/>
                      <a:pt x="50" y="203"/>
                    </a:cubicBezTo>
                    <a:cubicBezTo>
                      <a:pt x="50" y="203"/>
                      <a:pt x="50" y="204"/>
                      <a:pt x="50" y="205"/>
                    </a:cubicBezTo>
                    <a:cubicBezTo>
                      <a:pt x="51" y="206"/>
                      <a:pt x="51" y="206"/>
                      <a:pt x="51" y="206"/>
                    </a:cubicBezTo>
                    <a:cubicBezTo>
                      <a:pt x="51" y="206"/>
                      <a:pt x="51" y="207"/>
                      <a:pt x="51" y="207"/>
                    </a:cubicBezTo>
                    <a:cubicBezTo>
                      <a:pt x="51" y="207"/>
                      <a:pt x="51" y="208"/>
                      <a:pt x="51" y="209"/>
                    </a:cubicBezTo>
                    <a:cubicBezTo>
                      <a:pt x="51" y="210"/>
                      <a:pt x="52" y="211"/>
                      <a:pt x="52" y="213"/>
                    </a:cubicBezTo>
                    <a:cubicBezTo>
                      <a:pt x="52" y="214"/>
                      <a:pt x="52" y="214"/>
                      <a:pt x="52" y="215"/>
                    </a:cubicBezTo>
                    <a:cubicBezTo>
                      <a:pt x="52" y="216"/>
                      <a:pt x="52" y="218"/>
                      <a:pt x="53" y="219"/>
                    </a:cubicBezTo>
                    <a:cubicBezTo>
                      <a:pt x="53" y="221"/>
                      <a:pt x="53" y="223"/>
                      <a:pt x="53" y="224"/>
                    </a:cubicBezTo>
                    <a:cubicBezTo>
                      <a:pt x="53" y="225"/>
                      <a:pt x="54" y="228"/>
                      <a:pt x="54" y="229"/>
                    </a:cubicBezTo>
                    <a:cubicBezTo>
                      <a:pt x="54" y="229"/>
                      <a:pt x="55" y="230"/>
                      <a:pt x="55" y="230"/>
                    </a:cubicBezTo>
                    <a:cubicBezTo>
                      <a:pt x="55" y="231"/>
                      <a:pt x="55" y="234"/>
                      <a:pt x="55" y="236"/>
                    </a:cubicBezTo>
                    <a:cubicBezTo>
                      <a:pt x="55" y="237"/>
                      <a:pt x="55" y="242"/>
                      <a:pt x="55" y="242"/>
                    </a:cubicBezTo>
                    <a:cubicBezTo>
                      <a:pt x="55" y="243"/>
                      <a:pt x="56" y="246"/>
                      <a:pt x="56" y="247"/>
                    </a:cubicBezTo>
                    <a:cubicBezTo>
                      <a:pt x="56" y="248"/>
                      <a:pt x="56" y="249"/>
                      <a:pt x="56" y="250"/>
                    </a:cubicBezTo>
                    <a:cubicBezTo>
                      <a:pt x="56" y="250"/>
                      <a:pt x="56" y="250"/>
                      <a:pt x="55" y="250"/>
                    </a:cubicBezTo>
                    <a:cubicBezTo>
                      <a:pt x="55" y="250"/>
                      <a:pt x="55" y="249"/>
                      <a:pt x="55" y="249"/>
                    </a:cubicBezTo>
                    <a:cubicBezTo>
                      <a:pt x="55" y="248"/>
                      <a:pt x="55" y="248"/>
                      <a:pt x="54" y="248"/>
                    </a:cubicBezTo>
                    <a:cubicBezTo>
                      <a:pt x="54" y="247"/>
                      <a:pt x="53" y="245"/>
                      <a:pt x="53" y="244"/>
                    </a:cubicBezTo>
                    <a:close/>
                    <a:moveTo>
                      <a:pt x="56" y="258"/>
                    </a:moveTo>
                    <a:cubicBezTo>
                      <a:pt x="56" y="258"/>
                      <a:pt x="55" y="258"/>
                      <a:pt x="55" y="258"/>
                    </a:cubicBezTo>
                    <a:cubicBezTo>
                      <a:pt x="55" y="257"/>
                      <a:pt x="55" y="257"/>
                      <a:pt x="55" y="257"/>
                    </a:cubicBezTo>
                    <a:cubicBezTo>
                      <a:pt x="55" y="257"/>
                      <a:pt x="55" y="256"/>
                      <a:pt x="55" y="256"/>
                    </a:cubicBezTo>
                    <a:cubicBezTo>
                      <a:pt x="55" y="256"/>
                      <a:pt x="55" y="255"/>
                      <a:pt x="55" y="255"/>
                    </a:cubicBezTo>
                    <a:cubicBezTo>
                      <a:pt x="56" y="254"/>
                      <a:pt x="56" y="254"/>
                      <a:pt x="56" y="254"/>
                    </a:cubicBezTo>
                    <a:cubicBezTo>
                      <a:pt x="56" y="255"/>
                      <a:pt x="56" y="256"/>
                      <a:pt x="56" y="257"/>
                    </a:cubicBezTo>
                    <a:cubicBezTo>
                      <a:pt x="56" y="257"/>
                      <a:pt x="56" y="258"/>
                      <a:pt x="56" y="258"/>
                    </a:cubicBezTo>
                    <a:cubicBezTo>
                      <a:pt x="56" y="258"/>
                      <a:pt x="56" y="259"/>
                      <a:pt x="56" y="258"/>
                    </a:cubicBezTo>
                    <a:close/>
                    <a:moveTo>
                      <a:pt x="60" y="273"/>
                    </a:moveTo>
                    <a:cubicBezTo>
                      <a:pt x="60" y="273"/>
                      <a:pt x="60" y="273"/>
                      <a:pt x="60" y="273"/>
                    </a:cubicBezTo>
                    <a:cubicBezTo>
                      <a:pt x="60" y="274"/>
                      <a:pt x="60" y="275"/>
                      <a:pt x="60" y="276"/>
                    </a:cubicBezTo>
                    <a:cubicBezTo>
                      <a:pt x="59" y="277"/>
                      <a:pt x="60" y="277"/>
                      <a:pt x="59" y="277"/>
                    </a:cubicBezTo>
                    <a:cubicBezTo>
                      <a:pt x="59" y="277"/>
                      <a:pt x="59" y="277"/>
                      <a:pt x="59" y="276"/>
                    </a:cubicBezTo>
                    <a:cubicBezTo>
                      <a:pt x="59" y="275"/>
                      <a:pt x="59" y="274"/>
                      <a:pt x="59" y="273"/>
                    </a:cubicBezTo>
                    <a:cubicBezTo>
                      <a:pt x="59" y="273"/>
                      <a:pt x="59" y="273"/>
                      <a:pt x="59" y="273"/>
                    </a:cubicBezTo>
                    <a:cubicBezTo>
                      <a:pt x="58" y="273"/>
                      <a:pt x="58" y="273"/>
                      <a:pt x="58" y="272"/>
                    </a:cubicBezTo>
                    <a:cubicBezTo>
                      <a:pt x="58" y="272"/>
                      <a:pt x="58" y="272"/>
                      <a:pt x="58" y="272"/>
                    </a:cubicBezTo>
                    <a:cubicBezTo>
                      <a:pt x="58" y="272"/>
                      <a:pt x="58" y="272"/>
                      <a:pt x="58" y="271"/>
                    </a:cubicBezTo>
                    <a:cubicBezTo>
                      <a:pt x="58" y="271"/>
                      <a:pt x="58" y="271"/>
                      <a:pt x="59" y="271"/>
                    </a:cubicBezTo>
                    <a:cubicBezTo>
                      <a:pt x="59" y="271"/>
                      <a:pt x="59" y="271"/>
                      <a:pt x="59" y="271"/>
                    </a:cubicBezTo>
                    <a:cubicBezTo>
                      <a:pt x="59" y="271"/>
                      <a:pt x="59" y="271"/>
                      <a:pt x="59" y="271"/>
                    </a:cubicBezTo>
                    <a:cubicBezTo>
                      <a:pt x="59" y="271"/>
                      <a:pt x="60" y="272"/>
                      <a:pt x="60" y="272"/>
                    </a:cubicBezTo>
                    <a:cubicBezTo>
                      <a:pt x="60" y="273"/>
                      <a:pt x="60" y="273"/>
                      <a:pt x="60" y="273"/>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9" name="Freeform 17"/>
              <p:cNvSpPr>
                <a:spLocks/>
              </p:cNvSpPr>
              <p:nvPr/>
            </p:nvSpPr>
            <p:spPr bwMode="auto">
              <a:xfrm>
                <a:off x="3252671" y="3720558"/>
                <a:ext cx="328823" cy="1046972"/>
              </a:xfrm>
              <a:custGeom>
                <a:avLst/>
                <a:gdLst>
                  <a:gd name="T0" fmla="*/ 85 w 89"/>
                  <a:gd name="T1" fmla="*/ 275 h 284"/>
                  <a:gd name="T2" fmla="*/ 84 w 89"/>
                  <a:gd name="T3" fmla="*/ 267 h 284"/>
                  <a:gd name="T4" fmla="*/ 84 w 89"/>
                  <a:gd name="T5" fmla="*/ 253 h 284"/>
                  <a:gd name="T6" fmla="*/ 79 w 89"/>
                  <a:gd name="T7" fmla="*/ 223 h 284"/>
                  <a:gd name="T8" fmla="*/ 78 w 89"/>
                  <a:gd name="T9" fmla="*/ 197 h 284"/>
                  <a:gd name="T10" fmla="*/ 78 w 89"/>
                  <a:gd name="T11" fmla="*/ 165 h 284"/>
                  <a:gd name="T12" fmla="*/ 77 w 89"/>
                  <a:gd name="T13" fmla="*/ 140 h 284"/>
                  <a:gd name="T14" fmla="*/ 74 w 89"/>
                  <a:gd name="T15" fmla="*/ 126 h 284"/>
                  <a:gd name="T16" fmla="*/ 72 w 89"/>
                  <a:gd name="T17" fmla="*/ 118 h 284"/>
                  <a:gd name="T18" fmla="*/ 73 w 89"/>
                  <a:gd name="T19" fmla="*/ 112 h 284"/>
                  <a:gd name="T20" fmla="*/ 77 w 89"/>
                  <a:gd name="T21" fmla="*/ 104 h 284"/>
                  <a:gd name="T22" fmla="*/ 80 w 89"/>
                  <a:gd name="T23" fmla="*/ 95 h 284"/>
                  <a:gd name="T24" fmla="*/ 83 w 89"/>
                  <a:gd name="T25" fmla="*/ 85 h 284"/>
                  <a:gd name="T26" fmla="*/ 85 w 89"/>
                  <a:gd name="T27" fmla="*/ 65 h 284"/>
                  <a:gd name="T28" fmla="*/ 80 w 89"/>
                  <a:gd name="T29" fmla="*/ 52 h 284"/>
                  <a:gd name="T30" fmla="*/ 75 w 89"/>
                  <a:gd name="T31" fmla="*/ 47 h 284"/>
                  <a:gd name="T32" fmla="*/ 59 w 89"/>
                  <a:gd name="T33" fmla="*/ 39 h 284"/>
                  <a:gd name="T34" fmla="*/ 54 w 89"/>
                  <a:gd name="T35" fmla="*/ 31 h 284"/>
                  <a:gd name="T36" fmla="*/ 57 w 89"/>
                  <a:gd name="T37" fmla="*/ 22 h 284"/>
                  <a:gd name="T38" fmla="*/ 55 w 89"/>
                  <a:gd name="T39" fmla="*/ 14 h 284"/>
                  <a:gd name="T40" fmla="*/ 29 w 89"/>
                  <a:gd name="T41" fmla="*/ 10 h 284"/>
                  <a:gd name="T42" fmla="*/ 30 w 89"/>
                  <a:gd name="T43" fmla="*/ 23 h 284"/>
                  <a:gd name="T44" fmla="*/ 34 w 89"/>
                  <a:gd name="T45" fmla="*/ 32 h 284"/>
                  <a:gd name="T46" fmla="*/ 32 w 89"/>
                  <a:gd name="T47" fmla="*/ 38 h 284"/>
                  <a:gd name="T48" fmla="*/ 25 w 89"/>
                  <a:gd name="T49" fmla="*/ 43 h 284"/>
                  <a:gd name="T50" fmla="*/ 17 w 89"/>
                  <a:gd name="T51" fmla="*/ 48 h 284"/>
                  <a:gd name="T52" fmla="*/ 13 w 89"/>
                  <a:gd name="T53" fmla="*/ 51 h 284"/>
                  <a:gd name="T54" fmla="*/ 9 w 89"/>
                  <a:gd name="T55" fmla="*/ 58 h 284"/>
                  <a:gd name="T56" fmla="*/ 6 w 89"/>
                  <a:gd name="T57" fmla="*/ 70 h 284"/>
                  <a:gd name="T58" fmla="*/ 7 w 89"/>
                  <a:gd name="T59" fmla="*/ 94 h 284"/>
                  <a:gd name="T60" fmla="*/ 10 w 89"/>
                  <a:gd name="T61" fmla="*/ 99 h 284"/>
                  <a:gd name="T62" fmla="*/ 19 w 89"/>
                  <a:gd name="T63" fmla="*/ 101 h 284"/>
                  <a:gd name="T64" fmla="*/ 20 w 89"/>
                  <a:gd name="T65" fmla="*/ 112 h 284"/>
                  <a:gd name="T66" fmla="*/ 19 w 89"/>
                  <a:gd name="T67" fmla="*/ 119 h 284"/>
                  <a:gd name="T68" fmla="*/ 18 w 89"/>
                  <a:gd name="T69" fmla="*/ 125 h 284"/>
                  <a:gd name="T70" fmla="*/ 16 w 89"/>
                  <a:gd name="T71" fmla="*/ 136 h 284"/>
                  <a:gd name="T72" fmla="*/ 16 w 89"/>
                  <a:gd name="T73" fmla="*/ 157 h 284"/>
                  <a:gd name="T74" fmla="*/ 18 w 89"/>
                  <a:gd name="T75" fmla="*/ 191 h 284"/>
                  <a:gd name="T76" fmla="*/ 19 w 89"/>
                  <a:gd name="T77" fmla="*/ 224 h 284"/>
                  <a:gd name="T78" fmla="*/ 18 w 89"/>
                  <a:gd name="T79" fmla="*/ 258 h 284"/>
                  <a:gd name="T80" fmla="*/ 15 w 89"/>
                  <a:gd name="T81" fmla="*/ 268 h 284"/>
                  <a:gd name="T82" fmla="*/ 13 w 89"/>
                  <a:gd name="T83" fmla="*/ 273 h 284"/>
                  <a:gd name="T84" fmla="*/ 4 w 89"/>
                  <a:gd name="T85" fmla="*/ 277 h 284"/>
                  <a:gd name="T86" fmla="*/ 0 w 89"/>
                  <a:gd name="T87" fmla="*/ 282 h 284"/>
                  <a:gd name="T88" fmla="*/ 23 w 89"/>
                  <a:gd name="T89" fmla="*/ 282 h 284"/>
                  <a:gd name="T90" fmla="*/ 36 w 89"/>
                  <a:gd name="T91" fmla="*/ 279 h 284"/>
                  <a:gd name="T92" fmla="*/ 37 w 89"/>
                  <a:gd name="T93" fmla="*/ 270 h 284"/>
                  <a:gd name="T94" fmla="*/ 38 w 89"/>
                  <a:gd name="T95" fmla="*/ 259 h 284"/>
                  <a:gd name="T96" fmla="*/ 40 w 89"/>
                  <a:gd name="T97" fmla="*/ 232 h 284"/>
                  <a:gd name="T98" fmla="*/ 44 w 89"/>
                  <a:gd name="T99" fmla="*/ 191 h 284"/>
                  <a:gd name="T100" fmla="*/ 46 w 89"/>
                  <a:gd name="T101" fmla="*/ 169 h 284"/>
                  <a:gd name="T102" fmla="*/ 51 w 89"/>
                  <a:gd name="T103" fmla="*/ 180 h 284"/>
                  <a:gd name="T104" fmla="*/ 55 w 89"/>
                  <a:gd name="T105" fmla="*/ 218 h 284"/>
                  <a:gd name="T106" fmla="*/ 59 w 89"/>
                  <a:gd name="T107" fmla="*/ 250 h 284"/>
                  <a:gd name="T108" fmla="*/ 64 w 89"/>
                  <a:gd name="T109" fmla="*/ 267 h 284"/>
                  <a:gd name="T110" fmla="*/ 66 w 89"/>
                  <a:gd name="T111" fmla="*/ 275 h 284"/>
                  <a:gd name="T112" fmla="*/ 71 w 89"/>
                  <a:gd name="T113" fmla="*/ 281 h 284"/>
                  <a:gd name="T114" fmla="*/ 89 w 89"/>
                  <a:gd name="T115" fmla="*/ 28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284">
                    <a:moveTo>
                      <a:pt x="89" y="282"/>
                    </a:moveTo>
                    <a:cubicBezTo>
                      <a:pt x="89" y="281"/>
                      <a:pt x="89" y="281"/>
                      <a:pt x="89" y="281"/>
                    </a:cubicBezTo>
                    <a:cubicBezTo>
                      <a:pt x="88" y="280"/>
                      <a:pt x="88" y="280"/>
                      <a:pt x="88" y="280"/>
                    </a:cubicBezTo>
                    <a:cubicBezTo>
                      <a:pt x="88" y="280"/>
                      <a:pt x="88" y="279"/>
                      <a:pt x="87" y="279"/>
                    </a:cubicBezTo>
                    <a:cubicBezTo>
                      <a:pt x="87" y="278"/>
                      <a:pt x="87" y="278"/>
                      <a:pt x="87" y="277"/>
                    </a:cubicBezTo>
                    <a:cubicBezTo>
                      <a:pt x="87" y="277"/>
                      <a:pt x="86" y="276"/>
                      <a:pt x="85" y="275"/>
                    </a:cubicBezTo>
                    <a:cubicBezTo>
                      <a:pt x="85" y="275"/>
                      <a:pt x="84" y="275"/>
                      <a:pt x="84" y="274"/>
                    </a:cubicBezTo>
                    <a:cubicBezTo>
                      <a:pt x="84" y="274"/>
                      <a:pt x="84" y="274"/>
                      <a:pt x="84" y="274"/>
                    </a:cubicBezTo>
                    <a:cubicBezTo>
                      <a:pt x="84" y="273"/>
                      <a:pt x="83" y="273"/>
                      <a:pt x="83" y="273"/>
                    </a:cubicBezTo>
                    <a:cubicBezTo>
                      <a:pt x="83" y="272"/>
                      <a:pt x="83" y="272"/>
                      <a:pt x="82" y="271"/>
                    </a:cubicBezTo>
                    <a:cubicBezTo>
                      <a:pt x="82" y="271"/>
                      <a:pt x="83" y="271"/>
                      <a:pt x="83" y="270"/>
                    </a:cubicBezTo>
                    <a:cubicBezTo>
                      <a:pt x="83" y="269"/>
                      <a:pt x="84" y="268"/>
                      <a:pt x="84" y="267"/>
                    </a:cubicBezTo>
                    <a:cubicBezTo>
                      <a:pt x="84" y="267"/>
                      <a:pt x="84" y="267"/>
                      <a:pt x="84" y="266"/>
                    </a:cubicBezTo>
                    <a:cubicBezTo>
                      <a:pt x="83" y="266"/>
                      <a:pt x="83" y="266"/>
                      <a:pt x="84" y="266"/>
                    </a:cubicBezTo>
                    <a:cubicBezTo>
                      <a:pt x="84" y="266"/>
                      <a:pt x="84" y="265"/>
                      <a:pt x="84" y="265"/>
                    </a:cubicBezTo>
                    <a:cubicBezTo>
                      <a:pt x="84" y="264"/>
                      <a:pt x="84" y="264"/>
                      <a:pt x="84" y="263"/>
                    </a:cubicBezTo>
                    <a:cubicBezTo>
                      <a:pt x="84" y="263"/>
                      <a:pt x="84" y="260"/>
                      <a:pt x="84" y="259"/>
                    </a:cubicBezTo>
                    <a:cubicBezTo>
                      <a:pt x="84" y="258"/>
                      <a:pt x="84" y="254"/>
                      <a:pt x="84" y="253"/>
                    </a:cubicBezTo>
                    <a:cubicBezTo>
                      <a:pt x="84" y="252"/>
                      <a:pt x="83" y="250"/>
                      <a:pt x="83" y="249"/>
                    </a:cubicBezTo>
                    <a:cubicBezTo>
                      <a:pt x="83" y="249"/>
                      <a:pt x="82" y="244"/>
                      <a:pt x="82" y="242"/>
                    </a:cubicBezTo>
                    <a:cubicBezTo>
                      <a:pt x="81" y="240"/>
                      <a:pt x="81" y="237"/>
                      <a:pt x="81" y="236"/>
                    </a:cubicBezTo>
                    <a:cubicBezTo>
                      <a:pt x="81" y="236"/>
                      <a:pt x="81" y="234"/>
                      <a:pt x="80" y="233"/>
                    </a:cubicBezTo>
                    <a:cubicBezTo>
                      <a:pt x="80" y="232"/>
                      <a:pt x="80" y="228"/>
                      <a:pt x="80" y="227"/>
                    </a:cubicBezTo>
                    <a:cubicBezTo>
                      <a:pt x="80" y="226"/>
                      <a:pt x="79" y="224"/>
                      <a:pt x="79" y="223"/>
                    </a:cubicBezTo>
                    <a:cubicBezTo>
                      <a:pt x="79" y="222"/>
                      <a:pt x="79" y="219"/>
                      <a:pt x="79" y="218"/>
                    </a:cubicBezTo>
                    <a:cubicBezTo>
                      <a:pt x="79" y="218"/>
                      <a:pt x="78" y="216"/>
                      <a:pt x="79" y="215"/>
                    </a:cubicBezTo>
                    <a:cubicBezTo>
                      <a:pt x="79" y="213"/>
                      <a:pt x="79" y="211"/>
                      <a:pt x="79" y="210"/>
                    </a:cubicBezTo>
                    <a:cubicBezTo>
                      <a:pt x="78" y="208"/>
                      <a:pt x="78" y="205"/>
                      <a:pt x="78" y="205"/>
                    </a:cubicBezTo>
                    <a:cubicBezTo>
                      <a:pt x="78" y="204"/>
                      <a:pt x="78" y="201"/>
                      <a:pt x="78" y="200"/>
                    </a:cubicBezTo>
                    <a:cubicBezTo>
                      <a:pt x="78" y="199"/>
                      <a:pt x="78" y="197"/>
                      <a:pt x="78" y="197"/>
                    </a:cubicBezTo>
                    <a:cubicBezTo>
                      <a:pt x="78" y="196"/>
                      <a:pt x="78" y="194"/>
                      <a:pt x="78" y="193"/>
                    </a:cubicBezTo>
                    <a:cubicBezTo>
                      <a:pt x="78" y="193"/>
                      <a:pt x="78" y="191"/>
                      <a:pt x="78" y="190"/>
                    </a:cubicBezTo>
                    <a:cubicBezTo>
                      <a:pt x="78" y="189"/>
                      <a:pt x="78" y="185"/>
                      <a:pt x="79" y="184"/>
                    </a:cubicBezTo>
                    <a:cubicBezTo>
                      <a:pt x="79" y="182"/>
                      <a:pt x="79" y="180"/>
                      <a:pt x="79" y="178"/>
                    </a:cubicBezTo>
                    <a:cubicBezTo>
                      <a:pt x="79" y="176"/>
                      <a:pt x="79" y="173"/>
                      <a:pt x="79" y="172"/>
                    </a:cubicBezTo>
                    <a:cubicBezTo>
                      <a:pt x="79" y="171"/>
                      <a:pt x="79" y="167"/>
                      <a:pt x="78" y="165"/>
                    </a:cubicBezTo>
                    <a:cubicBezTo>
                      <a:pt x="78" y="164"/>
                      <a:pt x="78" y="161"/>
                      <a:pt x="78" y="160"/>
                    </a:cubicBezTo>
                    <a:cubicBezTo>
                      <a:pt x="78" y="159"/>
                      <a:pt x="78" y="157"/>
                      <a:pt x="78" y="156"/>
                    </a:cubicBezTo>
                    <a:cubicBezTo>
                      <a:pt x="78" y="155"/>
                      <a:pt x="78" y="154"/>
                      <a:pt x="79" y="153"/>
                    </a:cubicBezTo>
                    <a:cubicBezTo>
                      <a:pt x="79" y="152"/>
                      <a:pt x="79" y="149"/>
                      <a:pt x="79" y="148"/>
                    </a:cubicBezTo>
                    <a:cubicBezTo>
                      <a:pt x="79" y="147"/>
                      <a:pt x="78" y="145"/>
                      <a:pt x="78" y="144"/>
                    </a:cubicBezTo>
                    <a:cubicBezTo>
                      <a:pt x="78" y="142"/>
                      <a:pt x="77" y="141"/>
                      <a:pt x="77" y="140"/>
                    </a:cubicBezTo>
                    <a:cubicBezTo>
                      <a:pt x="77" y="139"/>
                      <a:pt x="77" y="137"/>
                      <a:pt x="77" y="137"/>
                    </a:cubicBezTo>
                    <a:cubicBezTo>
                      <a:pt x="77" y="136"/>
                      <a:pt x="76" y="133"/>
                      <a:pt x="76" y="132"/>
                    </a:cubicBezTo>
                    <a:cubicBezTo>
                      <a:pt x="76" y="132"/>
                      <a:pt x="76" y="131"/>
                      <a:pt x="76" y="131"/>
                    </a:cubicBezTo>
                    <a:cubicBezTo>
                      <a:pt x="75" y="130"/>
                      <a:pt x="75" y="129"/>
                      <a:pt x="75" y="129"/>
                    </a:cubicBezTo>
                    <a:cubicBezTo>
                      <a:pt x="75" y="129"/>
                      <a:pt x="75" y="128"/>
                      <a:pt x="75" y="128"/>
                    </a:cubicBezTo>
                    <a:cubicBezTo>
                      <a:pt x="75" y="128"/>
                      <a:pt x="74" y="127"/>
                      <a:pt x="74" y="126"/>
                    </a:cubicBezTo>
                    <a:cubicBezTo>
                      <a:pt x="74" y="125"/>
                      <a:pt x="74" y="125"/>
                      <a:pt x="74" y="124"/>
                    </a:cubicBezTo>
                    <a:cubicBezTo>
                      <a:pt x="73" y="124"/>
                      <a:pt x="73" y="123"/>
                      <a:pt x="73" y="123"/>
                    </a:cubicBezTo>
                    <a:cubicBezTo>
                      <a:pt x="74" y="122"/>
                      <a:pt x="73" y="122"/>
                      <a:pt x="73" y="121"/>
                    </a:cubicBezTo>
                    <a:cubicBezTo>
                      <a:pt x="73" y="121"/>
                      <a:pt x="73" y="121"/>
                      <a:pt x="73" y="121"/>
                    </a:cubicBezTo>
                    <a:cubicBezTo>
                      <a:pt x="73" y="120"/>
                      <a:pt x="73" y="120"/>
                      <a:pt x="73" y="120"/>
                    </a:cubicBezTo>
                    <a:cubicBezTo>
                      <a:pt x="72" y="119"/>
                      <a:pt x="72" y="119"/>
                      <a:pt x="72" y="118"/>
                    </a:cubicBezTo>
                    <a:cubicBezTo>
                      <a:pt x="72" y="118"/>
                      <a:pt x="72" y="118"/>
                      <a:pt x="72" y="118"/>
                    </a:cubicBezTo>
                    <a:cubicBezTo>
                      <a:pt x="72" y="118"/>
                      <a:pt x="72" y="117"/>
                      <a:pt x="72" y="117"/>
                    </a:cubicBezTo>
                    <a:cubicBezTo>
                      <a:pt x="72" y="116"/>
                      <a:pt x="72" y="116"/>
                      <a:pt x="72" y="115"/>
                    </a:cubicBezTo>
                    <a:cubicBezTo>
                      <a:pt x="72" y="114"/>
                      <a:pt x="72" y="114"/>
                      <a:pt x="72" y="113"/>
                    </a:cubicBezTo>
                    <a:cubicBezTo>
                      <a:pt x="72" y="113"/>
                      <a:pt x="72" y="113"/>
                      <a:pt x="72" y="113"/>
                    </a:cubicBezTo>
                    <a:cubicBezTo>
                      <a:pt x="72" y="113"/>
                      <a:pt x="73" y="113"/>
                      <a:pt x="73" y="112"/>
                    </a:cubicBezTo>
                    <a:cubicBezTo>
                      <a:pt x="74" y="112"/>
                      <a:pt x="75" y="111"/>
                      <a:pt x="75" y="110"/>
                    </a:cubicBezTo>
                    <a:cubicBezTo>
                      <a:pt x="76" y="110"/>
                      <a:pt x="76" y="109"/>
                      <a:pt x="76" y="109"/>
                    </a:cubicBezTo>
                    <a:cubicBezTo>
                      <a:pt x="77" y="109"/>
                      <a:pt x="77" y="108"/>
                      <a:pt x="77" y="107"/>
                    </a:cubicBezTo>
                    <a:cubicBezTo>
                      <a:pt x="77" y="107"/>
                      <a:pt x="77" y="106"/>
                      <a:pt x="77" y="105"/>
                    </a:cubicBezTo>
                    <a:cubicBezTo>
                      <a:pt x="77" y="105"/>
                      <a:pt x="77" y="105"/>
                      <a:pt x="77" y="105"/>
                    </a:cubicBezTo>
                    <a:cubicBezTo>
                      <a:pt x="77" y="104"/>
                      <a:pt x="77" y="104"/>
                      <a:pt x="77" y="104"/>
                    </a:cubicBezTo>
                    <a:cubicBezTo>
                      <a:pt x="78" y="103"/>
                      <a:pt x="78" y="102"/>
                      <a:pt x="78" y="102"/>
                    </a:cubicBezTo>
                    <a:cubicBezTo>
                      <a:pt x="78" y="101"/>
                      <a:pt x="78" y="100"/>
                      <a:pt x="78" y="100"/>
                    </a:cubicBezTo>
                    <a:cubicBezTo>
                      <a:pt x="78" y="100"/>
                      <a:pt x="78" y="99"/>
                      <a:pt x="77" y="99"/>
                    </a:cubicBezTo>
                    <a:cubicBezTo>
                      <a:pt x="77" y="98"/>
                      <a:pt x="77" y="98"/>
                      <a:pt x="77" y="98"/>
                    </a:cubicBezTo>
                    <a:cubicBezTo>
                      <a:pt x="78" y="98"/>
                      <a:pt x="78" y="98"/>
                      <a:pt x="78" y="97"/>
                    </a:cubicBezTo>
                    <a:cubicBezTo>
                      <a:pt x="79" y="97"/>
                      <a:pt x="79" y="96"/>
                      <a:pt x="80" y="95"/>
                    </a:cubicBezTo>
                    <a:cubicBezTo>
                      <a:pt x="80" y="95"/>
                      <a:pt x="80" y="95"/>
                      <a:pt x="80" y="95"/>
                    </a:cubicBezTo>
                    <a:cubicBezTo>
                      <a:pt x="80" y="95"/>
                      <a:pt x="81" y="93"/>
                      <a:pt x="81" y="93"/>
                    </a:cubicBezTo>
                    <a:cubicBezTo>
                      <a:pt x="81" y="93"/>
                      <a:pt x="82" y="92"/>
                      <a:pt x="82" y="92"/>
                    </a:cubicBezTo>
                    <a:cubicBezTo>
                      <a:pt x="82" y="92"/>
                      <a:pt x="82" y="91"/>
                      <a:pt x="82" y="91"/>
                    </a:cubicBezTo>
                    <a:cubicBezTo>
                      <a:pt x="82" y="90"/>
                      <a:pt x="83" y="89"/>
                      <a:pt x="83" y="88"/>
                    </a:cubicBezTo>
                    <a:cubicBezTo>
                      <a:pt x="83" y="88"/>
                      <a:pt x="83" y="86"/>
                      <a:pt x="83" y="85"/>
                    </a:cubicBezTo>
                    <a:cubicBezTo>
                      <a:pt x="84" y="84"/>
                      <a:pt x="84" y="81"/>
                      <a:pt x="85" y="80"/>
                    </a:cubicBezTo>
                    <a:cubicBezTo>
                      <a:pt x="85" y="78"/>
                      <a:pt x="85" y="77"/>
                      <a:pt x="85" y="76"/>
                    </a:cubicBezTo>
                    <a:cubicBezTo>
                      <a:pt x="85" y="74"/>
                      <a:pt x="85" y="71"/>
                      <a:pt x="85" y="70"/>
                    </a:cubicBezTo>
                    <a:cubicBezTo>
                      <a:pt x="85" y="69"/>
                      <a:pt x="85" y="68"/>
                      <a:pt x="86" y="68"/>
                    </a:cubicBezTo>
                    <a:cubicBezTo>
                      <a:pt x="86" y="68"/>
                      <a:pt x="86" y="67"/>
                      <a:pt x="85" y="67"/>
                    </a:cubicBezTo>
                    <a:cubicBezTo>
                      <a:pt x="85" y="66"/>
                      <a:pt x="85" y="65"/>
                      <a:pt x="85" y="65"/>
                    </a:cubicBezTo>
                    <a:cubicBezTo>
                      <a:pt x="85" y="64"/>
                      <a:pt x="83" y="61"/>
                      <a:pt x="83" y="60"/>
                    </a:cubicBezTo>
                    <a:cubicBezTo>
                      <a:pt x="83" y="60"/>
                      <a:pt x="82" y="58"/>
                      <a:pt x="82" y="57"/>
                    </a:cubicBezTo>
                    <a:cubicBezTo>
                      <a:pt x="82" y="57"/>
                      <a:pt x="82" y="57"/>
                      <a:pt x="82" y="57"/>
                    </a:cubicBezTo>
                    <a:cubicBezTo>
                      <a:pt x="82" y="56"/>
                      <a:pt x="82" y="56"/>
                      <a:pt x="82" y="55"/>
                    </a:cubicBezTo>
                    <a:cubicBezTo>
                      <a:pt x="82" y="55"/>
                      <a:pt x="81" y="54"/>
                      <a:pt x="81" y="54"/>
                    </a:cubicBezTo>
                    <a:cubicBezTo>
                      <a:pt x="81" y="53"/>
                      <a:pt x="80" y="53"/>
                      <a:pt x="80" y="52"/>
                    </a:cubicBezTo>
                    <a:cubicBezTo>
                      <a:pt x="80" y="52"/>
                      <a:pt x="80" y="52"/>
                      <a:pt x="79" y="51"/>
                    </a:cubicBezTo>
                    <a:cubicBezTo>
                      <a:pt x="79" y="51"/>
                      <a:pt x="79" y="51"/>
                      <a:pt x="79" y="50"/>
                    </a:cubicBezTo>
                    <a:cubicBezTo>
                      <a:pt x="79" y="50"/>
                      <a:pt x="78" y="49"/>
                      <a:pt x="78" y="49"/>
                    </a:cubicBezTo>
                    <a:cubicBezTo>
                      <a:pt x="77" y="48"/>
                      <a:pt x="77" y="48"/>
                      <a:pt x="77" y="48"/>
                    </a:cubicBezTo>
                    <a:cubicBezTo>
                      <a:pt x="77" y="48"/>
                      <a:pt x="76" y="48"/>
                      <a:pt x="76" y="47"/>
                    </a:cubicBezTo>
                    <a:cubicBezTo>
                      <a:pt x="75" y="47"/>
                      <a:pt x="75" y="47"/>
                      <a:pt x="75" y="47"/>
                    </a:cubicBezTo>
                    <a:cubicBezTo>
                      <a:pt x="75" y="46"/>
                      <a:pt x="74" y="46"/>
                      <a:pt x="74" y="46"/>
                    </a:cubicBezTo>
                    <a:cubicBezTo>
                      <a:pt x="73" y="46"/>
                      <a:pt x="72" y="45"/>
                      <a:pt x="70" y="44"/>
                    </a:cubicBezTo>
                    <a:cubicBezTo>
                      <a:pt x="69" y="43"/>
                      <a:pt x="67" y="42"/>
                      <a:pt x="66" y="42"/>
                    </a:cubicBezTo>
                    <a:cubicBezTo>
                      <a:pt x="65" y="41"/>
                      <a:pt x="63" y="41"/>
                      <a:pt x="63" y="40"/>
                    </a:cubicBezTo>
                    <a:cubicBezTo>
                      <a:pt x="62" y="40"/>
                      <a:pt x="61" y="39"/>
                      <a:pt x="60" y="39"/>
                    </a:cubicBezTo>
                    <a:cubicBezTo>
                      <a:pt x="60" y="39"/>
                      <a:pt x="59" y="39"/>
                      <a:pt x="59" y="39"/>
                    </a:cubicBezTo>
                    <a:cubicBezTo>
                      <a:pt x="58" y="39"/>
                      <a:pt x="58" y="38"/>
                      <a:pt x="57" y="38"/>
                    </a:cubicBezTo>
                    <a:cubicBezTo>
                      <a:pt x="57" y="38"/>
                      <a:pt x="57" y="38"/>
                      <a:pt x="57" y="38"/>
                    </a:cubicBezTo>
                    <a:cubicBezTo>
                      <a:pt x="57" y="38"/>
                      <a:pt x="56" y="37"/>
                      <a:pt x="56" y="37"/>
                    </a:cubicBezTo>
                    <a:cubicBezTo>
                      <a:pt x="56" y="37"/>
                      <a:pt x="55" y="35"/>
                      <a:pt x="55" y="34"/>
                    </a:cubicBezTo>
                    <a:cubicBezTo>
                      <a:pt x="55" y="34"/>
                      <a:pt x="54" y="32"/>
                      <a:pt x="54" y="32"/>
                    </a:cubicBezTo>
                    <a:cubicBezTo>
                      <a:pt x="54" y="32"/>
                      <a:pt x="54" y="32"/>
                      <a:pt x="54" y="31"/>
                    </a:cubicBezTo>
                    <a:cubicBezTo>
                      <a:pt x="54" y="31"/>
                      <a:pt x="54" y="29"/>
                      <a:pt x="54" y="29"/>
                    </a:cubicBezTo>
                    <a:cubicBezTo>
                      <a:pt x="54" y="28"/>
                      <a:pt x="54" y="28"/>
                      <a:pt x="54" y="27"/>
                    </a:cubicBezTo>
                    <a:cubicBezTo>
                      <a:pt x="54" y="27"/>
                      <a:pt x="54" y="25"/>
                      <a:pt x="54" y="25"/>
                    </a:cubicBezTo>
                    <a:cubicBezTo>
                      <a:pt x="54" y="24"/>
                      <a:pt x="54" y="24"/>
                      <a:pt x="55" y="24"/>
                    </a:cubicBezTo>
                    <a:cubicBezTo>
                      <a:pt x="55" y="24"/>
                      <a:pt x="55" y="24"/>
                      <a:pt x="56" y="24"/>
                    </a:cubicBezTo>
                    <a:cubicBezTo>
                      <a:pt x="56" y="23"/>
                      <a:pt x="56" y="23"/>
                      <a:pt x="57" y="22"/>
                    </a:cubicBezTo>
                    <a:cubicBezTo>
                      <a:pt x="57" y="22"/>
                      <a:pt x="57" y="21"/>
                      <a:pt x="57" y="20"/>
                    </a:cubicBezTo>
                    <a:cubicBezTo>
                      <a:pt x="57" y="20"/>
                      <a:pt x="57" y="18"/>
                      <a:pt x="57" y="18"/>
                    </a:cubicBezTo>
                    <a:cubicBezTo>
                      <a:pt x="57" y="17"/>
                      <a:pt x="57" y="16"/>
                      <a:pt x="57" y="16"/>
                    </a:cubicBezTo>
                    <a:cubicBezTo>
                      <a:pt x="57" y="15"/>
                      <a:pt x="56" y="15"/>
                      <a:pt x="56" y="15"/>
                    </a:cubicBezTo>
                    <a:cubicBezTo>
                      <a:pt x="56" y="15"/>
                      <a:pt x="56" y="15"/>
                      <a:pt x="55" y="15"/>
                    </a:cubicBezTo>
                    <a:cubicBezTo>
                      <a:pt x="55" y="15"/>
                      <a:pt x="55" y="14"/>
                      <a:pt x="55" y="14"/>
                    </a:cubicBezTo>
                    <a:cubicBezTo>
                      <a:pt x="55" y="13"/>
                      <a:pt x="55" y="13"/>
                      <a:pt x="55" y="10"/>
                    </a:cubicBezTo>
                    <a:cubicBezTo>
                      <a:pt x="54" y="7"/>
                      <a:pt x="52" y="5"/>
                      <a:pt x="51" y="3"/>
                    </a:cubicBezTo>
                    <a:cubicBezTo>
                      <a:pt x="49" y="2"/>
                      <a:pt x="46" y="1"/>
                      <a:pt x="45" y="0"/>
                    </a:cubicBezTo>
                    <a:cubicBezTo>
                      <a:pt x="43" y="0"/>
                      <a:pt x="39" y="1"/>
                      <a:pt x="38" y="2"/>
                    </a:cubicBezTo>
                    <a:cubicBezTo>
                      <a:pt x="36" y="3"/>
                      <a:pt x="33" y="4"/>
                      <a:pt x="32" y="5"/>
                    </a:cubicBezTo>
                    <a:cubicBezTo>
                      <a:pt x="30" y="6"/>
                      <a:pt x="30" y="8"/>
                      <a:pt x="29" y="10"/>
                    </a:cubicBezTo>
                    <a:cubicBezTo>
                      <a:pt x="29" y="13"/>
                      <a:pt x="30" y="16"/>
                      <a:pt x="30" y="17"/>
                    </a:cubicBezTo>
                    <a:cubicBezTo>
                      <a:pt x="30" y="17"/>
                      <a:pt x="30" y="17"/>
                      <a:pt x="30" y="17"/>
                    </a:cubicBezTo>
                    <a:cubicBezTo>
                      <a:pt x="30" y="17"/>
                      <a:pt x="30" y="17"/>
                      <a:pt x="30" y="18"/>
                    </a:cubicBezTo>
                    <a:cubicBezTo>
                      <a:pt x="29" y="18"/>
                      <a:pt x="29" y="19"/>
                      <a:pt x="29" y="19"/>
                    </a:cubicBezTo>
                    <a:cubicBezTo>
                      <a:pt x="29" y="20"/>
                      <a:pt x="30" y="21"/>
                      <a:pt x="30" y="21"/>
                    </a:cubicBezTo>
                    <a:cubicBezTo>
                      <a:pt x="30" y="22"/>
                      <a:pt x="30" y="22"/>
                      <a:pt x="30" y="23"/>
                    </a:cubicBezTo>
                    <a:cubicBezTo>
                      <a:pt x="30" y="24"/>
                      <a:pt x="31" y="25"/>
                      <a:pt x="31" y="26"/>
                    </a:cubicBezTo>
                    <a:cubicBezTo>
                      <a:pt x="32" y="26"/>
                      <a:pt x="32" y="26"/>
                      <a:pt x="32" y="26"/>
                    </a:cubicBezTo>
                    <a:cubicBezTo>
                      <a:pt x="33" y="27"/>
                      <a:pt x="33" y="27"/>
                      <a:pt x="33" y="27"/>
                    </a:cubicBezTo>
                    <a:cubicBezTo>
                      <a:pt x="33" y="27"/>
                      <a:pt x="33" y="27"/>
                      <a:pt x="33" y="28"/>
                    </a:cubicBezTo>
                    <a:cubicBezTo>
                      <a:pt x="33" y="29"/>
                      <a:pt x="34" y="31"/>
                      <a:pt x="34" y="31"/>
                    </a:cubicBezTo>
                    <a:cubicBezTo>
                      <a:pt x="34" y="31"/>
                      <a:pt x="34" y="32"/>
                      <a:pt x="34" y="32"/>
                    </a:cubicBezTo>
                    <a:cubicBezTo>
                      <a:pt x="34" y="32"/>
                      <a:pt x="34" y="32"/>
                      <a:pt x="34" y="33"/>
                    </a:cubicBezTo>
                    <a:cubicBezTo>
                      <a:pt x="34" y="33"/>
                      <a:pt x="34" y="33"/>
                      <a:pt x="34" y="34"/>
                    </a:cubicBezTo>
                    <a:cubicBezTo>
                      <a:pt x="34" y="34"/>
                      <a:pt x="34" y="34"/>
                      <a:pt x="34" y="34"/>
                    </a:cubicBezTo>
                    <a:cubicBezTo>
                      <a:pt x="34" y="34"/>
                      <a:pt x="34" y="35"/>
                      <a:pt x="34" y="35"/>
                    </a:cubicBezTo>
                    <a:cubicBezTo>
                      <a:pt x="33" y="36"/>
                      <a:pt x="33" y="36"/>
                      <a:pt x="33" y="36"/>
                    </a:cubicBezTo>
                    <a:cubicBezTo>
                      <a:pt x="33" y="37"/>
                      <a:pt x="32" y="38"/>
                      <a:pt x="32" y="38"/>
                    </a:cubicBezTo>
                    <a:cubicBezTo>
                      <a:pt x="32" y="39"/>
                      <a:pt x="32" y="39"/>
                      <a:pt x="32" y="39"/>
                    </a:cubicBezTo>
                    <a:cubicBezTo>
                      <a:pt x="31" y="39"/>
                      <a:pt x="31" y="39"/>
                      <a:pt x="30" y="39"/>
                    </a:cubicBezTo>
                    <a:cubicBezTo>
                      <a:pt x="30" y="39"/>
                      <a:pt x="29" y="40"/>
                      <a:pt x="29" y="40"/>
                    </a:cubicBezTo>
                    <a:cubicBezTo>
                      <a:pt x="28" y="40"/>
                      <a:pt x="28" y="40"/>
                      <a:pt x="28" y="41"/>
                    </a:cubicBezTo>
                    <a:cubicBezTo>
                      <a:pt x="27" y="41"/>
                      <a:pt x="26" y="42"/>
                      <a:pt x="26" y="42"/>
                    </a:cubicBezTo>
                    <a:cubicBezTo>
                      <a:pt x="26" y="42"/>
                      <a:pt x="25" y="42"/>
                      <a:pt x="25" y="43"/>
                    </a:cubicBezTo>
                    <a:cubicBezTo>
                      <a:pt x="25" y="43"/>
                      <a:pt x="24" y="43"/>
                      <a:pt x="24" y="43"/>
                    </a:cubicBezTo>
                    <a:cubicBezTo>
                      <a:pt x="23" y="43"/>
                      <a:pt x="23" y="44"/>
                      <a:pt x="22" y="44"/>
                    </a:cubicBezTo>
                    <a:cubicBezTo>
                      <a:pt x="22" y="44"/>
                      <a:pt x="21" y="45"/>
                      <a:pt x="21" y="45"/>
                    </a:cubicBezTo>
                    <a:cubicBezTo>
                      <a:pt x="21" y="45"/>
                      <a:pt x="20" y="45"/>
                      <a:pt x="19" y="46"/>
                    </a:cubicBezTo>
                    <a:cubicBezTo>
                      <a:pt x="19" y="46"/>
                      <a:pt x="18" y="47"/>
                      <a:pt x="18" y="47"/>
                    </a:cubicBezTo>
                    <a:cubicBezTo>
                      <a:pt x="18" y="47"/>
                      <a:pt x="17" y="48"/>
                      <a:pt x="17" y="48"/>
                    </a:cubicBezTo>
                    <a:cubicBezTo>
                      <a:pt x="17" y="48"/>
                      <a:pt x="17" y="48"/>
                      <a:pt x="17" y="48"/>
                    </a:cubicBezTo>
                    <a:cubicBezTo>
                      <a:pt x="17" y="48"/>
                      <a:pt x="16" y="49"/>
                      <a:pt x="16" y="49"/>
                    </a:cubicBezTo>
                    <a:cubicBezTo>
                      <a:pt x="16" y="49"/>
                      <a:pt x="15" y="50"/>
                      <a:pt x="15" y="50"/>
                    </a:cubicBezTo>
                    <a:cubicBezTo>
                      <a:pt x="15" y="50"/>
                      <a:pt x="15" y="50"/>
                      <a:pt x="15" y="50"/>
                    </a:cubicBezTo>
                    <a:cubicBezTo>
                      <a:pt x="15" y="50"/>
                      <a:pt x="14" y="51"/>
                      <a:pt x="14" y="51"/>
                    </a:cubicBezTo>
                    <a:cubicBezTo>
                      <a:pt x="14" y="51"/>
                      <a:pt x="14" y="51"/>
                      <a:pt x="13" y="51"/>
                    </a:cubicBezTo>
                    <a:cubicBezTo>
                      <a:pt x="13" y="52"/>
                      <a:pt x="13" y="52"/>
                      <a:pt x="12" y="52"/>
                    </a:cubicBezTo>
                    <a:cubicBezTo>
                      <a:pt x="12" y="53"/>
                      <a:pt x="12" y="53"/>
                      <a:pt x="12" y="53"/>
                    </a:cubicBezTo>
                    <a:cubicBezTo>
                      <a:pt x="12" y="53"/>
                      <a:pt x="12" y="53"/>
                      <a:pt x="11" y="54"/>
                    </a:cubicBezTo>
                    <a:cubicBezTo>
                      <a:pt x="11" y="54"/>
                      <a:pt x="11" y="55"/>
                      <a:pt x="11" y="55"/>
                    </a:cubicBezTo>
                    <a:cubicBezTo>
                      <a:pt x="11" y="55"/>
                      <a:pt x="11" y="55"/>
                      <a:pt x="10" y="56"/>
                    </a:cubicBezTo>
                    <a:cubicBezTo>
                      <a:pt x="10" y="56"/>
                      <a:pt x="9" y="58"/>
                      <a:pt x="9" y="58"/>
                    </a:cubicBezTo>
                    <a:cubicBezTo>
                      <a:pt x="9" y="59"/>
                      <a:pt x="9" y="59"/>
                      <a:pt x="9" y="59"/>
                    </a:cubicBezTo>
                    <a:cubicBezTo>
                      <a:pt x="9" y="59"/>
                      <a:pt x="8" y="60"/>
                      <a:pt x="8" y="61"/>
                    </a:cubicBezTo>
                    <a:cubicBezTo>
                      <a:pt x="8" y="61"/>
                      <a:pt x="7" y="63"/>
                      <a:pt x="7" y="63"/>
                    </a:cubicBezTo>
                    <a:cubicBezTo>
                      <a:pt x="7" y="64"/>
                      <a:pt x="7" y="64"/>
                      <a:pt x="7" y="65"/>
                    </a:cubicBezTo>
                    <a:cubicBezTo>
                      <a:pt x="7" y="65"/>
                      <a:pt x="7" y="66"/>
                      <a:pt x="7" y="66"/>
                    </a:cubicBezTo>
                    <a:cubicBezTo>
                      <a:pt x="7" y="67"/>
                      <a:pt x="7" y="70"/>
                      <a:pt x="6" y="70"/>
                    </a:cubicBezTo>
                    <a:cubicBezTo>
                      <a:pt x="6" y="71"/>
                      <a:pt x="6" y="74"/>
                      <a:pt x="6" y="75"/>
                    </a:cubicBezTo>
                    <a:cubicBezTo>
                      <a:pt x="6" y="75"/>
                      <a:pt x="6" y="78"/>
                      <a:pt x="6" y="78"/>
                    </a:cubicBezTo>
                    <a:cubicBezTo>
                      <a:pt x="6" y="79"/>
                      <a:pt x="6" y="80"/>
                      <a:pt x="6" y="81"/>
                    </a:cubicBezTo>
                    <a:cubicBezTo>
                      <a:pt x="6" y="82"/>
                      <a:pt x="6" y="84"/>
                      <a:pt x="6" y="85"/>
                    </a:cubicBezTo>
                    <a:cubicBezTo>
                      <a:pt x="6" y="86"/>
                      <a:pt x="7" y="90"/>
                      <a:pt x="7" y="90"/>
                    </a:cubicBezTo>
                    <a:cubicBezTo>
                      <a:pt x="7" y="91"/>
                      <a:pt x="7" y="93"/>
                      <a:pt x="7" y="94"/>
                    </a:cubicBezTo>
                    <a:cubicBezTo>
                      <a:pt x="7" y="95"/>
                      <a:pt x="7" y="95"/>
                      <a:pt x="7" y="96"/>
                    </a:cubicBezTo>
                    <a:cubicBezTo>
                      <a:pt x="7" y="96"/>
                      <a:pt x="7" y="96"/>
                      <a:pt x="8" y="96"/>
                    </a:cubicBezTo>
                    <a:cubicBezTo>
                      <a:pt x="8" y="97"/>
                      <a:pt x="8" y="97"/>
                      <a:pt x="9" y="98"/>
                    </a:cubicBezTo>
                    <a:cubicBezTo>
                      <a:pt x="9" y="98"/>
                      <a:pt x="9" y="98"/>
                      <a:pt x="9" y="98"/>
                    </a:cubicBezTo>
                    <a:cubicBezTo>
                      <a:pt x="9" y="99"/>
                      <a:pt x="9" y="99"/>
                      <a:pt x="10" y="99"/>
                    </a:cubicBezTo>
                    <a:cubicBezTo>
                      <a:pt x="10" y="99"/>
                      <a:pt x="10" y="99"/>
                      <a:pt x="10" y="99"/>
                    </a:cubicBezTo>
                    <a:cubicBezTo>
                      <a:pt x="10" y="100"/>
                      <a:pt x="10" y="100"/>
                      <a:pt x="11" y="100"/>
                    </a:cubicBezTo>
                    <a:cubicBezTo>
                      <a:pt x="11" y="100"/>
                      <a:pt x="11" y="101"/>
                      <a:pt x="11" y="101"/>
                    </a:cubicBezTo>
                    <a:cubicBezTo>
                      <a:pt x="12" y="101"/>
                      <a:pt x="12" y="101"/>
                      <a:pt x="12" y="101"/>
                    </a:cubicBezTo>
                    <a:cubicBezTo>
                      <a:pt x="12" y="101"/>
                      <a:pt x="13" y="101"/>
                      <a:pt x="14" y="101"/>
                    </a:cubicBezTo>
                    <a:cubicBezTo>
                      <a:pt x="14" y="101"/>
                      <a:pt x="16" y="101"/>
                      <a:pt x="16" y="101"/>
                    </a:cubicBezTo>
                    <a:cubicBezTo>
                      <a:pt x="17" y="101"/>
                      <a:pt x="18" y="101"/>
                      <a:pt x="19" y="101"/>
                    </a:cubicBezTo>
                    <a:cubicBezTo>
                      <a:pt x="19" y="101"/>
                      <a:pt x="19" y="101"/>
                      <a:pt x="19" y="102"/>
                    </a:cubicBezTo>
                    <a:cubicBezTo>
                      <a:pt x="19" y="102"/>
                      <a:pt x="19" y="104"/>
                      <a:pt x="19" y="105"/>
                    </a:cubicBezTo>
                    <a:cubicBezTo>
                      <a:pt x="19" y="105"/>
                      <a:pt x="19" y="107"/>
                      <a:pt x="19" y="108"/>
                    </a:cubicBezTo>
                    <a:cubicBezTo>
                      <a:pt x="19" y="109"/>
                      <a:pt x="19" y="111"/>
                      <a:pt x="19" y="111"/>
                    </a:cubicBezTo>
                    <a:cubicBezTo>
                      <a:pt x="19" y="111"/>
                      <a:pt x="19" y="112"/>
                      <a:pt x="19" y="112"/>
                    </a:cubicBezTo>
                    <a:cubicBezTo>
                      <a:pt x="19" y="112"/>
                      <a:pt x="20" y="112"/>
                      <a:pt x="20" y="112"/>
                    </a:cubicBezTo>
                    <a:cubicBezTo>
                      <a:pt x="20" y="113"/>
                      <a:pt x="20" y="113"/>
                      <a:pt x="20" y="113"/>
                    </a:cubicBezTo>
                    <a:cubicBezTo>
                      <a:pt x="20" y="113"/>
                      <a:pt x="20" y="113"/>
                      <a:pt x="20" y="113"/>
                    </a:cubicBezTo>
                    <a:cubicBezTo>
                      <a:pt x="20" y="113"/>
                      <a:pt x="20" y="113"/>
                      <a:pt x="20" y="114"/>
                    </a:cubicBezTo>
                    <a:cubicBezTo>
                      <a:pt x="20" y="114"/>
                      <a:pt x="19" y="115"/>
                      <a:pt x="19" y="115"/>
                    </a:cubicBezTo>
                    <a:cubicBezTo>
                      <a:pt x="19" y="116"/>
                      <a:pt x="19" y="116"/>
                      <a:pt x="19" y="117"/>
                    </a:cubicBezTo>
                    <a:cubicBezTo>
                      <a:pt x="19" y="117"/>
                      <a:pt x="19" y="118"/>
                      <a:pt x="19" y="119"/>
                    </a:cubicBezTo>
                    <a:cubicBezTo>
                      <a:pt x="19" y="119"/>
                      <a:pt x="19" y="119"/>
                      <a:pt x="19" y="120"/>
                    </a:cubicBezTo>
                    <a:cubicBezTo>
                      <a:pt x="20" y="120"/>
                      <a:pt x="20" y="120"/>
                      <a:pt x="20" y="120"/>
                    </a:cubicBezTo>
                    <a:cubicBezTo>
                      <a:pt x="20" y="120"/>
                      <a:pt x="19" y="120"/>
                      <a:pt x="19" y="121"/>
                    </a:cubicBezTo>
                    <a:cubicBezTo>
                      <a:pt x="19" y="122"/>
                      <a:pt x="19" y="123"/>
                      <a:pt x="19" y="123"/>
                    </a:cubicBezTo>
                    <a:cubicBezTo>
                      <a:pt x="19" y="123"/>
                      <a:pt x="19" y="124"/>
                      <a:pt x="19" y="124"/>
                    </a:cubicBezTo>
                    <a:cubicBezTo>
                      <a:pt x="18" y="125"/>
                      <a:pt x="18" y="125"/>
                      <a:pt x="18" y="125"/>
                    </a:cubicBezTo>
                    <a:cubicBezTo>
                      <a:pt x="18" y="125"/>
                      <a:pt x="18" y="127"/>
                      <a:pt x="18" y="127"/>
                    </a:cubicBezTo>
                    <a:cubicBezTo>
                      <a:pt x="18" y="128"/>
                      <a:pt x="18" y="128"/>
                      <a:pt x="18" y="128"/>
                    </a:cubicBezTo>
                    <a:cubicBezTo>
                      <a:pt x="18" y="129"/>
                      <a:pt x="18" y="129"/>
                      <a:pt x="18" y="130"/>
                    </a:cubicBezTo>
                    <a:cubicBezTo>
                      <a:pt x="17" y="130"/>
                      <a:pt x="17" y="132"/>
                      <a:pt x="17" y="132"/>
                    </a:cubicBezTo>
                    <a:cubicBezTo>
                      <a:pt x="17" y="132"/>
                      <a:pt x="16" y="134"/>
                      <a:pt x="16" y="134"/>
                    </a:cubicBezTo>
                    <a:cubicBezTo>
                      <a:pt x="16" y="135"/>
                      <a:pt x="16" y="135"/>
                      <a:pt x="16" y="136"/>
                    </a:cubicBezTo>
                    <a:cubicBezTo>
                      <a:pt x="16" y="137"/>
                      <a:pt x="16" y="140"/>
                      <a:pt x="16" y="140"/>
                    </a:cubicBezTo>
                    <a:cubicBezTo>
                      <a:pt x="16" y="141"/>
                      <a:pt x="16" y="142"/>
                      <a:pt x="16" y="143"/>
                    </a:cubicBezTo>
                    <a:cubicBezTo>
                      <a:pt x="15" y="144"/>
                      <a:pt x="15" y="146"/>
                      <a:pt x="15" y="147"/>
                    </a:cubicBezTo>
                    <a:cubicBezTo>
                      <a:pt x="15" y="148"/>
                      <a:pt x="15" y="149"/>
                      <a:pt x="15" y="150"/>
                    </a:cubicBezTo>
                    <a:cubicBezTo>
                      <a:pt x="15" y="151"/>
                      <a:pt x="15" y="153"/>
                      <a:pt x="15" y="154"/>
                    </a:cubicBezTo>
                    <a:cubicBezTo>
                      <a:pt x="15" y="155"/>
                      <a:pt x="16" y="156"/>
                      <a:pt x="16" y="157"/>
                    </a:cubicBezTo>
                    <a:cubicBezTo>
                      <a:pt x="16" y="158"/>
                      <a:pt x="16" y="162"/>
                      <a:pt x="16" y="163"/>
                    </a:cubicBezTo>
                    <a:cubicBezTo>
                      <a:pt x="16" y="164"/>
                      <a:pt x="16" y="168"/>
                      <a:pt x="16" y="169"/>
                    </a:cubicBezTo>
                    <a:cubicBezTo>
                      <a:pt x="16" y="170"/>
                      <a:pt x="16" y="172"/>
                      <a:pt x="16" y="174"/>
                    </a:cubicBezTo>
                    <a:cubicBezTo>
                      <a:pt x="17" y="175"/>
                      <a:pt x="17" y="179"/>
                      <a:pt x="17" y="180"/>
                    </a:cubicBezTo>
                    <a:cubicBezTo>
                      <a:pt x="17" y="181"/>
                      <a:pt x="17" y="185"/>
                      <a:pt x="18" y="187"/>
                    </a:cubicBezTo>
                    <a:cubicBezTo>
                      <a:pt x="18" y="188"/>
                      <a:pt x="18" y="190"/>
                      <a:pt x="18" y="191"/>
                    </a:cubicBezTo>
                    <a:cubicBezTo>
                      <a:pt x="18" y="192"/>
                      <a:pt x="18" y="195"/>
                      <a:pt x="19" y="196"/>
                    </a:cubicBezTo>
                    <a:cubicBezTo>
                      <a:pt x="19" y="196"/>
                      <a:pt x="19" y="199"/>
                      <a:pt x="19" y="201"/>
                    </a:cubicBezTo>
                    <a:cubicBezTo>
                      <a:pt x="19" y="203"/>
                      <a:pt x="19" y="206"/>
                      <a:pt x="19" y="207"/>
                    </a:cubicBezTo>
                    <a:cubicBezTo>
                      <a:pt x="19" y="208"/>
                      <a:pt x="19" y="208"/>
                      <a:pt x="19" y="210"/>
                    </a:cubicBezTo>
                    <a:cubicBezTo>
                      <a:pt x="19" y="211"/>
                      <a:pt x="19" y="215"/>
                      <a:pt x="19" y="216"/>
                    </a:cubicBezTo>
                    <a:cubicBezTo>
                      <a:pt x="19" y="217"/>
                      <a:pt x="19" y="223"/>
                      <a:pt x="19" y="224"/>
                    </a:cubicBezTo>
                    <a:cubicBezTo>
                      <a:pt x="19" y="225"/>
                      <a:pt x="19" y="229"/>
                      <a:pt x="19" y="230"/>
                    </a:cubicBezTo>
                    <a:cubicBezTo>
                      <a:pt x="19" y="231"/>
                      <a:pt x="18" y="235"/>
                      <a:pt x="18" y="236"/>
                    </a:cubicBezTo>
                    <a:cubicBezTo>
                      <a:pt x="18" y="236"/>
                      <a:pt x="18" y="237"/>
                      <a:pt x="18" y="238"/>
                    </a:cubicBezTo>
                    <a:cubicBezTo>
                      <a:pt x="18" y="239"/>
                      <a:pt x="18" y="244"/>
                      <a:pt x="18" y="245"/>
                    </a:cubicBezTo>
                    <a:cubicBezTo>
                      <a:pt x="18" y="247"/>
                      <a:pt x="18" y="250"/>
                      <a:pt x="18" y="252"/>
                    </a:cubicBezTo>
                    <a:cubicBezTo>
                      <a:pt x="18" y="253"/>
                      <a:pt x="18" y="257"/>
                      <a:pt x="18" y="258"/>
                    </a:cubicBezTo>
                    <a:cubicBezTo>
                      <a:pt x="18" y="259"/>
                      <a:pt x="18" y="258"/>
                      <a:pt x="18" y="259"/>
                    </a:cubicBezTo>
                    <a:cubicBezTo>
                      <a:pt x="17" y="259"/>
                      <a:pt x="16" y="260"/>
                      <a:pt x="15" y="261"/>
                    </a:cubicBezTo>
                    <a:cubicBezTo>
                      <a:pt x="15" y="262"/>
                      <a:pt x="15" y="263"/>
                      <a:pt x="15" y="264"/>
                    </a:cubicBezTo>
                    <a:cubicBezTo>
                      <a:pt x="15" y="264"/>
                      <a:pt x="15" y="265"/>
                      <a:pt x="15" y="265"/>
                    </a:cubicBezTo>
                    <a:cubicBezTo>
                      <a:pt x="14" y="265"/>
                      <a:pt x="14" y="265"/>
                      <a:pt x="15" y="266"/>
                    </a:cubicBezTo>
                    <a:cubicBezTo>
                      <a:pt x="15" y="267"/>
                      <a:pt x="15" y="268"/>
                      <a:pt x="15" y="268"/>
                    </a:cubicBezTo>
                    <a:cubicBezTo>
                      <a:pt x="15" y="269"/>
                      <a:pt x="15" y="269"/>
                      <a:pt x="15" y="270"/>
                    </a:cubicBezTo>
                    <a:cubicBezTo>
                      <a:pt x="15" y="270"/>
                      <a:pt x="15" y="270"/>
                      <a:pt x="15" y="270"/>
                    </a:cubicBezTo>
                    <a:cubicBezTo>
                      <a:pt x="15" y="270"/>
                      <a:pt x="15" y="270"/>
                      <a:pt x="15" y="271"/>
                    </a:cubicBezTo>
                    <a:cubicBezTo>
                      <a:pt x="14" y="271"/>
                      <a:pt x="14" y="271"/>
                      <a:pt x="14" y="271"/>
                    </a:cubicBezTo>
                    <a:cubicBezTo>
                      <a:pt x="14" y="272"/>
                      <a:pt x="14" y="272"/>
                      <a:pt x="14" y="272"/>
                    </a:cubicBezTo>
                    <a:cubicBezTo>
                      <a:pt x="14" y="272"/>
                      <a:pt x="13" y="273"/>
                      <a:pt x="13" y="273"/>
                    </a:cubicBezTo>
                    <a:cubicBezTo>
                      <a:pt x="13" y="273"/>
                      <a:pt x="12" y="274"/>
                      <a:pt x="12" y="274"/>
                    </a:cubicBezTo>
                    <a:cubicBezTo>
                      <a:pt x="12" y="274"/>
                      <a:pt x="11" y="275"/>
                      <a:pt x="11" y="275"/>
                    </a:cubicBezTo>
                    <a:cubicBezTo>
                      <a:pt x="10" y="275"/>
                      <a:pt x="10" y="275"/>
                      <a:pt x="9" y="275"/>
                    </a:cubicBezTo>
                    <a:cubicBezTo>
                      <a:pt x="9" y="275"/>
                      <a:pt x="8" y="275"/>
                      <a:pt x="8" y="276"/>
                    </a:cubicBezTo>
                    <a:cubicBezTo>
                      <a:pt x="7" y="276"/>
                      <a:pt x="7" y="276"/>
                      <a:pt x="6" y="276"/>
                    </a:cubicBezTo>
                    <a:cubicBezTo>
                      <a:pt x="5" y="276"/>
                      <a:pt x="5" y="277"/>
                      <a:pt x="4" y="277"/>
                    </a:cubicBezTo>
                    <a:cubicBezTo>
                      <a:pt x="3" y="278"/>
                      <a:pt x="2" y="279"/>
                      <a:pt x="2" y="279"/>
                    </a:cubicBezTo>
                    <a:cubicBezTo>
                      <a:pt x="1" y="280"/>
                      <a:pt x="1" y="281"/>
                      <a:pt x="1" y="281"/>
                    </a:cubicBezTo>
                    <a:cubicBezTo>
                      <a:pt x="2" y="281"/>
                      <a:pt x="1" y="281"/>
                      <a:pt x="1" y="281"/>
                    </a:cubicBezTo>
                    <a:cubicBezTo>
                      <a:pt x="1" y="281"/>
                      <a:pt x="1" y="281"/>
                      <a:pt x="1" y="281"/>
                    </a:cubicBezTo>
                    <a:cubicBezTo>
                      <a:pt x="1" y="281"/>
                      <a:pt x="1" y="281"/>
                      <a:pt x="1" y="281"/>
                    </a:cubicBezTo>
                    <a:cubicBezTo>
                      <a:pt x="1" y="281"/>
                      <a:pt x="0" y="281"/>
                      <a:pt x="0" y="282"/>
                    </a:cubicBezTo>
                    <a:cubicBezTo>
                      <a:pt x="0" y="282"/>
                      <a:pt x="0" y="282"/>
                      <a:pt x="0" y="283"/>
                    </a:cubicBezTo>
                    <a:cubicBezTo>
                      <a:pt x="1" y="283"/>
                      <a:pt x="1" y="283"/>
                      <a:pt x="2" y="283"/>
                    </a:cubicBezTo>
                    <a:cubicBezTo>
                      <a:pt x="3" y="283"/>
                      <a:pt x="5" y="283"/>
                      <a:pt x="7" y="284"/>
                    </a:cubicBezTo>
                    <a:cubicBezTo>
                      <a:pt x="10" y="284"/>
                      <a:pt x="13" y="284"/>
                      <a:pt x="15" y="284"/>
                    </a:cubicBezTo>
                    <a:cubicBezTo>
                      <a:pt x="16" y="284"/>
                      <a:pt x="20" y="284"/>
                      <a:pt x="21" y="283"/>
                    </a:cubicBezTo>
                    <a:cubicBezTo>
                      <a:pt x="22" y="283"/>
                      <a:pt x="23" y="282"/>
                      <a:pt x="23" y="282"/>
                    </a:cubicBezTo>
                    <a:cubicBezTo>
                      <a:pt x="24" y="281"/>
                      <a:pt x="25" y="280"/>
                      <a:pt x="25" y="280"/>
                    </a:cubicBezTo>
                    <a:cubicBezTo>
                      <a:pt x="25" y="279"/>
                      <a:pt x="25" y="279"/>
                      <a:pt x="25" y="279"/>
                    </a:cubicBezTo>
                    <a:cubicBezTo>
                      <a:pt x="26" y="279"/>
                      <a:pt x="28" y="280"/>
                      <a:pt x="28" y="280"/>
                    </a:cubicBezTo>
                    <a:cubicBezTo>
                      <a:pt x="28" y="280"/>
                      <a:pt x="29" y="281"/>
                      <a:pt x="30" y="280"/>
                    </a:cubicBezTo>
                    <a:cubicBezTo>
                      <a:pt x="31" y="280"/>
                      <a:pt x="32" y="280"/>
                      <a:pt x="33" y="280"/>
                    </a:cubicBezTo>
                    <a:cubicBezTo>
                      <a:pt x="34" y="279"/>
                      <a:pt x="35" y="279"/>
                      <a:pt x="36" y="279"/>
                    </a:cubicBezTo>
                    <a:cubicBezTo>
                      <a:pt x="36" y="278"/>
                      <a:pt x="37" y="278"/>
                      <a:pt x="38" y="277"/>
                    </a:cubicBezTo>
                    <a:cubicBezTo>
                      <a:pt x="38" y="277"/>
                      <a:pt x="38" y="277"/>
                      <a:pt x="38" y="276"/>
                    </a:cubicBezTo>
                    <a:cubicBezTo>
                      <a:pt x="38" y="276"/>
                      <a:pt x="37" y="273"/>
                      <a:pt x="37" y="273"/>
                    </a:cubicBezTo>
                    <a:cubicBezTo>
                      <a:pt x="37" y="272"/>
                      <a:pt x="37" y="272"/>
                      <a:pt x="37" y="272"/>
                    </a:cubicBezTo>
                    <a:cubicBezTo>
                      <a:pt x="36" y="272"/>
                      <a:pt x="37" y="272"/>
                      <a:pt x="37" y="271"/>
                    </a:cubicBezTo>
                    <a:cubicBezTo>
                      <a:pt x="37" y="271"/>
                      <a:pt x="37" y="271"/>
                      <a:pt x="37" y="270"/>
                    </a:cubicBezTo>
                    <a:cubicBezTo>
                      <a:pt x="37" y="270"/>
                      <a:pt x="37" y="269"/>
                      <a:pt x="37" y="268"/>
                    </a:cubicBezTo>
                    <a:cubicBezTo>
                      <a:pt x="37" y="268"/>
                      <a:pt x="37" y="268"/>
                      <a:pt x="36" y="268"/>
                    </a:cubicBezTo>
                    <a:cubicBezTo>
                      <a:pt x="36" y="268"/>
                      <a:pt x="36" y="267"/>
                      <a:pt x="36" y="266"/>
                    </a:cubicBezTo>
                    <a:cubicBezTo>
                      <a:pt x="36" y="266"/>
                      <a:pt x="36" y="265"/>
                      <a:pt x="36" y="265"/>
                    </a:cubicBezTo>
                    <a:cubicBezTo>
                      <a:pt x="36" y="264"/>
                      <a:pt x="36" y="264"/>
                      <a:pt x="37" y="263"/>
                    </a:cubicBezTo>
                    <a:cubicBezTo>
                      <a:pt x="37" y="262"/>
                      <a:pt x="38" y="260"/>
                      <a:pt x="38" y="259"/>
                    </a:cubicBezTo>
                    <a:cubicBezTo>
                      <a:pt x="38" y="258"/>
                      <a:pt x="38" y="258"/>
                      <a:pt x="38" y="257"/>
                    </a:cubicBezTo>
                    <a:cubicBezTo>
                      <a:pt x="39" y="257"/>
                      <a:pt x="39" y="256"/>
                      <a:pt x="39" y="254"/>
                    </a:cubicBezTo>
                    <a:cubicBezTo>
                      <a:pt x="40" y="253"/>
                      <a:pt x="40" y="250"/>
                      <a:pt x="40" y="249"/>
                    </a:cubicBezTo>
                    <a:cubicBezTo>
                      <a:pt x="40" y="247"/>
                      <a:pt x="40" y="245"/>
                      <a:pt x="40" y="243"/>
                    </a:cubicBezTo>
                    <a:cubicBezTo>
                      <a:pt x="40" y="242"/>
                      <a:pt x="40" y="239"/>
                      <a:pt x="40" y="238"/>
                    </a:cubicBezTo>
                    <a:cubicBezTo>
                      <a:pt x="40" y="237"/>
                      <a:pt x="40" y="233"/>
                      <a:pt x="40" y="232"/>
                    </a:cubicBezTo>
                    <a:cubicBezTo>
                      <a:pt x="40" y="230"/>
                      <a:pt x="40" y="227"/>
                      <a:pt x="40" y="226"/>
                    </a:cubicBezTo>
                    <a:cubicBezTo>
                      <a:pt x="40" y="224"/>
                      <a:pt x="41" y="221"/>
                      <a:pt x="41" y="219"/>
                    </a:cubicBezTo>
                    <a:cubicBezTo>
                      <a:pt x="41" y="217"/>
                      <a:pt x="41" y="212"/>
                      <a:pt x="42" y="210"/>
                    </a:cubicBezTo>
                    <a:cubicBezTo>
                      <a:pt x="42" y="209"/>
                      <a:pt x="42" y="202"/>
                      <a:pt x="42" y="200"/>
                    </a:cubicBezTo>
                    <a:cubicBezTo>
                      <a:pt x="43" y="198"/>
                      <a:pt x="43" y="196"/>
                      <a:pt x="43" y="195"/>
                    </a:cubicBezTo>
                    <a:cubicBezTo>
                      <a:pt x="43" y="194"/>
                      <a:pt x="43" y="192"/>
                      <a:pt x="44" y="191"/>
                    </a:cubicBezTo>
                    <a:cubicBezTo>
                      <a:pt x="44" y="190"/>
                      <a:pt x="44" y="187"/>
                      <a:pt x="44" y="186"/>
                    </a:cubicBezTo>
                    <a:cubicBezTo>
                      <a:pt x="44" y="186"/>
                      <a:pt x="44" y="185"/>
                      <a:pt x="45" y="183"/>
                    </a:cubicBezTo>
                    <a:cubicBezTo>
                      <a:pt x="45" y="182"/>
                      <a:pt x="45" y="178"/>
                      <a:pt x="45" y="177"/>
                    </a:cubicBezTo>
                    <a:cubicBezTo>
                      <a:pt x="45" y="176"/>
                      <a:pt x="45" y="175"/>
                      <a:pt x="45" y="174"/>
                    </a:cubicBezTo>
                    <a:cubicBezTo>
                      <a:pt x="45" y="174"/>
                      <a:pt x="45" y="174"/>
                      <a:pt x="46" y="172"/>
                    </a:cubicBezTo>
                    <a:cubicBezTo>
                      <a:pt x="46" y="171"/>
                      <a:pt x="46" y="169"/>
                      <a:pt x="46" y="169"/>
                    </a:cubicBezTo>
                    <a:cubicBezTo>
                      <a:pt x="47" y="168"/>
                      <a:pt x="47" y="168"/>
                      <a:pt x="47" y="169"/>
                    </a:cubicBezTo>
                    <a:cubicBezTo>
                      <a:pt x="47" y="169"/>
                      <a:pt x="47" y="169"/>
                      <a:pt x="48" y="170"/>
                    </a:cubicBezTo>
                    <a:cubicBezTo>
                      <a:pt x="48" y="170"/>
                      <a:pt x="48" y="171"/>
                      <a:pt x="48" y="172"/>
                    </a:cubicBezTo>
                    <a:cubicBezTo>
                      <a:pt x="48" y="173"/>
                      <a:pt x="49" y="173"/>
                      <a:pt x="49" y="175"/>
                    </a:cubicBezTo>
                    <a:cubicBezTo>
                      <a:pt x="50" y="176"/>
                      <a:pt x="50" y="178"/>
                      <a:pt x="50" y="178"/>
                    </a:cubicBezTo>
                    <a:cubicBezTo>
                      <a:pt x="50" y="179"/>
                      <a:pt x="51" y="180"/>
                      <a:pt x="51" y="180"/>
                    </a:cubicBezTo>
                    <a:cubicBezTo>
                      <a:pt x="51" y="181"/>
                      <a:pt x="51" y="184"/>
                      <a:pt x="52" y="185"/>
                    </a:cubicBezTo>
                    <a:cubicBezTo>
                      <a:pt x="52" y="186"/>
                      <a:pt x="52" y="189"/>
                      <a:pt x="53" y="191"/>
                    </a:cubicBezTo>
                    <a:cubicBezTo>
                      <a:pt x="53" y="192"/>
                      <a:pt x="54" y="198"/>
                      <a:pt x="54" y="199"/>
                    </a:cubicBezTo>
                    <a:cubicBezTo>
                      <a:pt x="54" y="200"/>
                      <a:pt x="54" y="202"/>
                      <a:pt x="54" y="204"/>
                    </a:cubicBezTo>
                    <a:cubicBezTo>
                      <a:pt x="55" y="205"/>
                      <a:pt x="55" y="209"/>
                      <a:pt x="55" y="210"/>
                    </a:cubicBezTo>
                    <a:cubicBezTo>
                      <a:pt x="55" y="210"/>
                      <a:pt x="55" y="216"/>
                      <a:pt x="55" y="218"/>
                    </a:cubicBezTo>
                    <a:cubicBezTo>
                      <a:pt x="56" y="220"/>
                      <a:pt x="56" y="221"/>
                      <a:pt x="56" y="222"/>
                    </a:cubicBezTo>
                    <a:cubicBezTo>
                      <a:pt x="56" y="223"/>
                      <a:pt x="56" y="225"/>
                      <a:pt x="56" y="226"/>
                    </a:cubicBezTo>
                    <a:cubicBezTo>
                      <a:pt x="56" y="227"/>
                      <a:pt x="57" y="231"/>
                      <a:pt x="57" y="231"/>
                    </a:cubicBezTo>
                    <a:cubicBezTo>
                      <a:pt x="57" y="232"/>
                      <a:pt x="57" y="238"/>
                      <a:pt x="58" y="239"/>
                    </a:cubicBezTo>
                    <a:cubicBezTo>
                      <a:pt x="58" y="240"/>
                      <a:pt x="58" y="246"/>
                      <a:pt x="58" y="246"/>
                    </a:cubicBezTo>
                    <a:cubicBezTo>
                      <a:pt x="59" y="247"/>
                      <a:pt x="59" y="249"/>
                      <a:pt x="59" y="250"/>
                    </a:cubicBezTo>
                    <a:cubicBezTo>
                      <a:pt x="59" y="251"/>
                      <a:pt x="59" y="251"/>
                      <a:pt x="59" y="252"/>
                    </a:cubicBezTo>
                    <a:cubicBezTo>
                      <a:pt x="59" y="254"/>
                      <a:pt x="59" y="255"/>
                      <a:pt x="59" y="256"/>
                    </a:cubicBezTo>
                    <a:cubicBezTo>
                      <a:pt x="59" y="257"/>
                      <a:pt x="60" y="259"/>
                      <a:pt x="60" y="260"/>
                    </a:cubicBezTo>
                    <a:cubicBezTo>
                      <a:pt x="61" y="260"/>
                      <a:pt x="61" y="262"/>
                      <a:pt x="62" y="262"/>
                    </a:cubicBezTo>
                    <a:cubicBezTo>
                      <a:pt x="62" y="263"/>
                      <a:pt x="62" y="264"/>
                      <a:pt x="62" y="265"/>
                    </a:cubicBezTo>
                    <a:cubicBezTo>
                      <a:pt x="63" y="265"/>
                      <a:pt x="63" y="267"/>
                      <a:pt x="64" y="267"/>
                    </a:cubicBezTo>
                    <a:cubicBezTo>
                      <a:pt x="64" y="267"/>
                      <a:pt x="64" y="268"/>
                      <a:pt x="64" y="268"/>
                    </a:cubicBezTo>
                    <a:cubicBezTo>
                      <a:pt x="64" y="268"/>
                      <a:pt x="64" y="268"/>
                      <a:pt x="64" y="268"/>
                    </a:cubicBezTo>
                    <a:cubicBezTo>
                      <a:pt x="64" y="269"/>
                      <a:pt x="65" y="270"/>
                      <a:pt x="65" y="271"/>
                    </a:cubicBezTo>
                    <a:cubicBezTo>
                      <a:pt x="65" y="272"/>
                      <a:pt x="66" y="272"/>
                      <a:pt x="66" y="272"/>
                    </a:cubicBezTo>
                    <a:cubicBezTo>
                      <a:pt x="66" y="272"/>
                      <a:pt x="66" y="272"/>
                      <a:pt x="66" y="273"/>
                    </a:cubicBezTo>
                    <a:cubicBezTo>
                      <a:pt x="66" y="273"/>
                      <a:pt x="66" y="274"/>
                      <a:pt x="66" y="275"/>
                    </a:cubicBezTo>
                    <a:cubicBezTo>
                      <a:pt x="66" y="275"/>
                      <a:pt x="66" y="277"/>
                      <a:pt x="66" y="277"/>
                    </a:cubicBezTo>
                    <a:cubicBezTo>
                      <a:pt x="66" y="278"/>
                      <a:pt x="66" y="278"/>
                      <a:pt x="67" y="278"/>
                    </a:cubicBezTo>
                    <a:cubicBezTo>
                      <a:pt x="67" y="279"/>
                      <a:pt x="67" y="279"/>
                      <a:pt x="67" y="279"/>
                    </a:cubicBezTo>
                    <a:cubicBezTo>
                      <a:pt x="68" y="279"/>
                      <a:pt x="69" y="280"/>
                      <a:pt x="69" y="280"/>
                    </a:cubicBezTo>
                    <a:cubicBezTo>
                      <a:pt x="70" y="280"/>
                      <a:pt x="70" y="280"/>
                      <a:pt x="70" y="280"/>
                    </a:cubicBezTo>
                    <a:cubicBezTo>
                      <a:pt x="71" y="280"/>
                      <a:pt x="71" y="280"/>
                      <a:pt x="71" y="281"/>
                    </a:cubicBezTo>
                    <a:cubicBezTo>
                      <a:pt x="70" y="281"/>
                      <a:pt x="70" y="281"/>
                      <a:pt x="70" y="282"/>
                    </a:cubicBezTo>
                    <a:cubicBezTo>
                      <a:pt x="70" y="283"/>
                      <a:pt x="71" y="283"/>
                      <a:pt x="71" y="284"/>
                    </a:cubicBezTo>
                    <a:cubicBezTo>
                      <a:pt x="72" y="284"/>
                      <a:pt x="72" y="284"/>
                      <a:pt x="72" y="284"/>
                    </a:cubicBezTo>
                    <a:cubicBezTo>
                      <a:pt x="73" y="284"/>
                      <a:pt x="75" y="284"/>
                      <a:pt x="76" y="284"/>
                    </a:cubicBezTo>
                    <a:cubicBezTo>
                      <a:pt x="77" y="284"/>
                      <a:pt x="82" y="284"/>
                      <a:pt x="84" y="284"/>
                    </a:cubicBezTo>
                    <a:cubicBezTo>
                      <a:pt x="87" y="284"/>
                      <a:pt x="88" y="283"/>
                      <a:pt x="89" y="283"/>
                    </a:cubicBezTo>
                    <a:cubicBezTo>
                      <a:pt x="89" y="283"/>
                      <a:pt x="89" y="283"/>
                      <a:pt x="89" y="283"/>
                    </a:cubicBezTo>
                    <a:cubicBezTo>
                      <a:pt x="89" y="283"/>
                      <a:pt x="89" y="282"/>
                      <a:pt x="89" y="282"/>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0" name="Freeform 15"/>
              <p:cNvSpPr>
                <a:spLocks/>
              </p:cNvSpPr>
              <p:nvPr/>
            </p:nvSpPr>
            <p:spPr bwMode="auto">
              <a:xfrm>
                <a:off x="2417658" y="3675745"/>
                <a:ext cx="342852" cy="1105722"/>
              </a:xfrm>
              <a:custGeom>
                <a:avLst/>
                <a:gdLst>
                  <a:gd name="T0" fmla="*/ 90 w 93"/>
                  <a:gd name="T1" fmla="*/ 249 h 300"/>
                  <a:gd name="T2" fmla="*/ 88 w 93"/>
                  <a:gd name="T3" fmla="*/ 228 h 300"/>
                  <a:gd name="T4" fmla="*/ 84 w 93"/>
                  <a:gd name="T5" fmla="*/ 206 h 300"/>
                  <a:gd name="T6" fmla="*/ 81 w 93"/>
                  <a:gd name="T7" fmla="*/ 171 h 300"/>
                  <a:gd name="T8" fmla="*/ 80 w 93"/>
                  <a:gd name="T9" fmla="*/ 152 h 300"/>
                  <a:gd name="T10" fmla="*/ 78 w 93"/>
                  <a:gd name="T11" fmla="*/ 136 h 300"/>
                  <a:gd name="T12" fmla="*/ 75 w 93"/>
                  <a:gd name="T13" fmla="*/ 127 h 300"/>
                  <a:gd name="T14" fmla="*/ 74 w 93"/>
                  <a:gd name="T15" fmla="*/ 119 h 300"/>
                  <a:gd name="T16" fmla="*/ 77 w 93"/>
                  <a:gd name="T17" fmla="*/ 120 h 300"/>
                  <a:gd name="T18" fmla="*/ 77 w 93"/>
                  <a:gd name="T19" fmla="*/ 112 h 300"/>
                  <a:gd name="T20" fmla="*/ 78 w 93"/>
                  <a:gd name="T21" fmla="*/ 88 h 300"/>
                  <a:gd name="T22" fmla="*/ 83 w 93"/>
                  <a:gd name="T23" fmla="*/ 74 h 300"/>
                  <a:gd name="T24" fmla="*/ 81 w 93"/>
                  <a:gd name="T25" fmla="*/ 60 h 300"/>
                  <a:gd name="T26" fmla="*/ 77 w 93"/>
                  <a:gd name="T27" fmla="*/ 46 h 300"/>
                  <a:gd name="T28" fmla="*/ 66 w 93"/>
                  <a:gd name="T29" fmla="*/ 42 h 300"/>
                  <a:gd name="T30" fmla="*/ 59 w 93"/>
                  <a:gd name="T31" fmla="*/ 38 h 300"/>
                  <a:gd name="T32" fmla="*/ 59 w 93"/>
                  <a:gd name="T33" fmla="*/ 27 h 300"/>
                  <a:gd name="T34" fmla="*/ 62 w 93"/>
                  <a:gd name="T35" fmla="*/ 17 h 300"/>
                  <a:gd name="T36" fmla="*/ 38 w 93"/>
                  <a:gd name="T37" fmla="*/ 4 h 300"/>
                  <a:gd name="T38" fmla="*/ 34 w 93"/>
                  <a:gd name="T39" fmla="*/ 28 h 300"/>
                  <a:gd name="T40" fmla="*/ 38 w 93"/>
                  <a:gd name="T41" fmla="*/ 42 h 300"/>
                  <a:gd name="T42" fmla="*/ 28 w 93"/>
                  <a:gd name="T43" fmla="*/ 47 h 300"/>
                  <a:gd name="T44" fmla="*/ 19 w 93"/>
                  <a:gd name="T45" fmla="*/ 49 h 300"/>
                  <a:gd name="T46" fmla="*/ 12 w 93"/>
                  <a:gd name="T47" fmla="*/ 57 h 300"/>
                  <a:gd name="T48" fmla="*/ 5 w 93"/>
                  <a:gd name="T49" fmla="*/ 73 h 300"/>
                  <a:gd name="T50" fmla="*/ 2 w 93"/>
                  <a:gd name="T51" fmla="*/ 98 h 300"/>
                  <a:gd name="T52" fmla="*/ 16 w 93"/>
                  <a:gd name="T53" fmla="*/ 101 h 300"/>
                  <a:gd name="T54" fmla="*/ 19 w 93"/>
                  <a:gd name="T55" fmla="*/ 117 h 300"/>
                  <a:gd name="T56" fmla="*/ 23 w 93"/>
                  <a:gd name="T57" fmla="*/ 124 h 300"/>
                  <a:gd name="T58" fmla="*/ 22 w 93"/>
                  <a:gd name="T59" fmla="*/ 133 h 300"/>
                  <a:gd name="T60" fmla="*/ 19 w 93"/>
                  <a:gd name="T61" fmla="*/ 143 h 300"/>
                  <a:gd name="T62" fmla="*/ 18 w 93"/>
                  <a:gd name="T63" fmla="*/ 154 h 300"/>
                  <a:gd name="T64" fmla="*/ 19 w 93"/>
                  <a:gd name="T65" fmla="*/ 164 h 300"/>
                  <a:gd name="T66" fmla="*/ 24 w 93"/>
                  <a:gd name="T67" fmla="*/ 195 h 300"/>
                  <a:gd name="T68" fmla="*/ 30 w 93"/>
                  <a:gd name="T69" fmla="*/ 239 h 300"/>
                  <a:gd name="T70" fmla="*/ 33 w 93"/>
                  <a:gd name="T71" fmla="*/ 256 h 300"/>
                  <a:gd name="T72" fmla="*/ 30 w 93"/>
                  <a:gd name="T73" fmla="*/ 270 h 300"/>
                  <a:gd name="T74" fmla="*/ 28 w 93"/>
                  <a:gd name="T75" fmla="*/ 278 h 300"/>
                  <a:gd name="T76" fmla="*/ 18 w 93"/>
                  <a:gd name="T77" fmla="*/ 283 h 300"/>
                  <a:gd name="T78" fmla="*/ 13 w 93"/>
                  <a:gd name="T79" fmla="*/ 290 h 300"/>
                  <a:gd name="T80" fmla="*/ 23 w 93"/>
                  <a:gd name="T81" fmla="*/ 292 h 300"/>
                  <a:gd name="T82" fmla="*/ 28 w 93"/>
                  <a:gd name="T83" fmla="*/ 292 h 300"/>
                  <a:gd name="T84" fmla="*/ 33 w 93"/>
                  <a:gd name="T85" fmla="*/ 291 h 300"/>
                  <a:gd name="T86" fmla="*/ 43 w 93"/>
                  <a:gd name="T87" fmla="*/ 288 h 300"/>
                  <a:gd name="T88" fmla="*/ 51 w 93"/>
                  <a:gd name="T89" fmla="*/ 289 h 300"/>
                  <a:gd name="T90" fmla="*/ 56 w 93"/>
                  <a:gd name="T91" fmla="*/ 288 h 300"/>
                  <a:gd name="T92" fmla="*/ 56 w 93"/>
                  <a:gd name="T93" fmla="*/ 280 h 300"/>
                  <a:gd name="T94" fmla="*/ 58 w 93"/>
                  <a:gd name="T95" fmla="*/ 273 h 300"/>
                  <a:gd name="T96" fmla="*/ 55 w 93"/>
                  <a:gd name="T97" fmla="*/ 257 h 300"/>
                  <a:gd name="T98" fmla="*/ 55 w 93"/>
                  <a:gd name="T99" fmla="*/ 238 h 300"/>
                  <a:gd name="T100" fmla="*/ 54 w 93"/>
                  <a:gd name="T101" fmla="*/ 218 h 300"/>
                  <a:gd name="T102" fmla="*/ 54 w 93"/>
                  <a:gd name="T103" fmla="*/ 196 h 300"/>
                  <a:gd name="T104" fmla="*/ 56 w 93"/>
                  <a:gd name="T105" fmla="*/ 198 h 300"/>
                  <a:gd name="T106" fmla="*/ 59 w 93"/>
                  <a:gd name="T107" fmla="*/ 215 h 300"/>
                  <a:gd name="T108" fmla="*/ 61 w 93"/>
                  <a:gd name="T109" fmla="*/ 230 h 300"/>
                  <a:gd name="T110" fmla="*/ 64 w 93"/>
                  <a:gd name="T111" fmla="*/ 257 h 300"/>
                  <a:gd name="T112" fmla="*/ 70 w 93"/>
                  <a:gd name="T113" fmla="*/ 271 h 300"/>
                  <a:gd name="T114" fmla="*/ 66 w 93"/>
                  <a:gd name="T115" fmla="*/ 282 h 300"/>
                  <a:gd name="T116" fmla="*/ 72 w 93"/>
                  <a:gd name="T117" fmla="*/ 290 h 300"/>
                  <a:gd name="T118" fmla="*/ 70 w 93"/>
                  <a:gd name="T119" fmla="*/ 299 h 300"/>
                  <a:gd name="T120" fmla="*/ 90 w 93"/>
                  <a:gd name="T121" fmla="*/ 297 h 300"/>
                  <a:gd name="T122" fmla="*/ 89 w 93"/>
                  <a:gd name="T123" fmla="*/ 288 h 300"/>
                  <a:gd name="T124" fmla="*/ 93 w 93"/>
                  <a:gd name="T125"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300">
                    <a:moveTo>
                      <a:pt x="93" y="276"/>
                    </a:moveTo>
                    <a:cubicBezTo>
                      <a:pt x="92" y="276"/>
                      <a:pt x="92" y="275"/>
                      <a:pt x="92" y="275"/>
                    </a:cubicBezTo>
                    <a:cubicBezTo>
                      <a:pt x="92" y="275"/>
                      <a:pt x="92" y="273"/>
                      <a:pt x="92" y="272"/>
                    </a:cubicBezTo>
                    <a:cubicBezTo>
                      <a:pt x="92" y="272"/>
                      <a:pt x="92" y="267"/>
                      <a:pt x="92" y="266"/>
                    </a:cubicBezTo>
                    <a:cubicBezTo>
                      <a:pt x="91" y="265"/>
                      <a:pt x="91" y="264"/>
                      <a:pt x="91" y="262"/>
                    </a:cubicBezTo>
                    <a:cubicBezTo>
                      <a:pt x="91" y="260"/>
                      <a:pt x="91" y="257"/>
                      <a:pt x="91" y="255"/>
                    </a:cubicBezTo>
                    <a:cubicBezTo>
                      <a:pt x="91" y="254"/>
                      <a:pt x="90" y="249"/>
                      <a:pt x="90" y="249"/>
                    </a:cubicBezTo>
                    <a:cubicBezTo>
                      <a:pt x="90" y="248"/>
                      <a:pt x="90" y="247"/>
                      <a:pt x="90" y="246"/>
                    </a:cubicBezTo>
                    <a:cubicBezTo>
                      <a:pt x="90" y="245"/>
                      <a:pt x="89" y="243"/>
                      <a:pt x="89" y="243"/>
                    </a:cubicBezTo>
                    <a:cubicBezTo>
                      <a:pt x="89" y="242"/>
                      <a:pt x="89" y="241"/>
                      <a:pt x="89" y="241"/>
                    </a:cubicBezTo>
                    <a:cubicBezTo>
                      <a:pt x="89" y="241"/>
                      <a:pt x="89" y="239"/>
                      <a:pt x="89" y="239"/>
                    </a:cubicBezTo>
                    <a:cubicBezTo>
                      <a:pt x="89" y="239"/>
                      <a:pt x="89" y="238"/>
                      <a:pt x="88" y="237"/>
                    </a:cubicBezTo>
                    <a:cubicBezTo>
                      <a:pt x="88" y="237"/>
                      <a:pt x="88" y="233"/>
                      <a:pt x="88" y="232"/>
                    </a:cubicBezTo>
                    <a:cubicBezTo>
                      <a:pt x="88" y="231"/>
                      <a:pt x="88" y="230"/>
                      <a:pt x="88" y="228"/>
                    </a:cubicBezTo>
                    <a:cubicBezTo>
                      <a:pt x="87" y="227"/>
                      <a:pt x="87" y="225"/>
                      <a:pt x="87" y="224"/>
                    </a:cubicBezTo>
                    <a:cubicBezTo>
                      <a:pt x="87" y="223"/>
                      <a:pt x="87" y="222"/>
                      <a:pt x="87" y="221"/>
                    </a:cubicBezTo>
                    <a:cubicBezTo>
                      <a:pt x="87" y="220"/>
                      <a:pt x="87" y="218"/>
                      <a:pt x="87" y="216"/>
                    </a:cubicBezTo>
                    <a:cubicBezTo>
                      <a:pt x="87" y="215"/>
                      <a:pt x="86" y="214"/>
                      <a:pt x="86" y="213"/>
                    </a:cubicBezTo>
                    <a:cubicBezTo>
                      <a:pt x="86" y="212"/>
                      <a:pt x="85" y="210"/>
                      <a:pt x="85" y="210"/>
                    </a:cubicBezTo>
                    <a:cubicBezTo>
                      <a:pt x="84" y="209"/>
                      <a:pt x="84" y="209"/>
                      <a:pt x="84" y="209"/>
                    </a:cubicBezTo>
                    <a:cubicBezTo>
                      <a:pt x="84" y="209"/>
                      <a:pt x="84" y="207"/>
                      <a:pt x="84" y="206"/>
                    </a:cubicBezTo>
                    <a:cubicBezTo>
                      <a:pt x="84" y="204"/>
                      <a:pt x="84" y="201"/>
                      <a:pt x="84" y="200"/>
                    </a:cubicBezTo>
                    <a:cubicBezTo>
                      <a:pt x="84" y="198"/>
                      <a:pt x="85" y="195"/>
                      <a:pt x="85" y="194"/>
                    </a:cubicBezTo>
                    <a:cubicBezTo>
                      <a:pt x="85" y="193"/>
                      <a:pt x="85" y="192"/>
                      <a:pt x="84" y="191"/>
                    </a:cubicBezTo>
                    <a:cubicBezTo>
                      <a:pt x="84" y="190"/>
                      <a:pt x="84" y="187"/>
                      <a:pt x="83" y="185"/>
                    </a:cubicBezTo>
                    <a:cubicBezTo>
                      <a:pt x="83" y="183"/>
                      <a:pt x="82" y="179"/>
                      <a:pt x="82" y="178"/>
                    </a:cubicBezTo>
                    <a:cubicBezTo>
                      <a:pt x="82" y="177"/>
                      <a:pt x="82" y="174"/>
                      <a:pt x="82" y="173"/>
                    </a:cubicBezTo>
                    <a:cubicBezTo>
                      <a:pt x="82" y="173"/>
                      <a:pt x="81" y="171"/>
                      <a:pt x="81" y="171"/>
                    </a:cubicBezTo>
                    <a:cubicBezTo>
                      <a:pt x="81" y="171"/>
                      <a:pt x="81" y="170"/>
                      <a:pt x="81" y="170"/>
                    </a:cubicBezTo>
                    <a:cubicBezTo>
                      <a:pt x="81" y="169"/>
                      <a:pt x="81" y="167"/>
                      <a:pt x="81" y="167"/>
                    </a:cubicBezTo>
                    <a:cubicBezTo>
                      <a:pt x="81" y="167"/>
                      <a:pt x="81" y="164"/>
                      <a:pt x="81" y="162"/>
                    </a:cubicBezTo>
                    <a:cubicBezTo>
                      <a:pt x="81" y="161"/>
                      <a:pt x="81" y="161"/>
                      <a:pt x="81" y="160"/>
                    </a:cubicBezTo>
                    <a:cubicBezTo>
                      <a:pt x="81" y="160"/>
                      <a:pt x="80" y="158"/>
                      <a:pt x="80" y="157"/>
                    </a:cubicBezTo>
                    <a:cubicBezTo>
                      <a:pt x="80" y="156"/>
                      <a:pt x="80" y="154"/>
                      <a:pt x="80" y="154"/>
                    </a:cubicBezTo>
                    <a:cubicBezTo>
                      <a:pt x="80" y="153"/>
                      <a:pt x="80" y="152"/>
                      <a:pt x="80" y="152"/>
                    </a:cubicBezTo>
                    <a:cubicBezTo>
                      <a:pt x="80" y="152"/>
                      <a:pt x="80" y="151"/>
                      <a:pt x="80" y="150"/>
                    </a:cubicBezTo>
                    <a:cubicBezTo>
                      <a:pt x="81" y="149"/>
                      <a:pt x="81" y="147"/>
                      <a:pt x="81" y="146"/>
                    </a:cubicBezTo>
                    <a:cubicBezTo>
                      <a:pt x="80" y="145"/>
                      <a:pt x="80" y="144"/>
                      <a:pt x="80" y="143"/>
                    </a:cubicBezTo>
                    <a:cubicBezTo>
                      <a:pt x="80" y="142"/>
                      <a:pt x="79" y="139"/>
                      <a:pt x="79" y="139"/>
                    </a:cubicBezTo>
                    <a:cubicBezTo>
                      <a:pt x="79" y="138"/>
                      <a:pt x="78" y="137"/>
                      <a:pt x="78" y="137"/>
                    </a:cubicBezTo>
                    <a:cubicBezTo>
                      <a:pt x="78" y="137"/>
                      <a:pt x="78" y="137"/>
                      <a:pt x="78" y="137"/>
                    </a:cubicBezTo>
                    <a:cubicBezTo>
                      <a:pt x="78" y="137"/>
                      <a:pt x="78" y="136"/>
                      <a:pt x="78" y="136"/>
                    </a:cubicBezTo>
                    <a:cubicBezTo>
                      <a:pt x="78" y="136"/>
                      <a:pt x="78" y="135"/>
                      <a:pt x="78" y="135"/>
                    </a:cubicBezTo>
                    <a:cubicBezTo>
                      <a:pt x="78" y="135"/>
                      <a:pt x="78" y="134"/>
                      <a:pt x="77" y="134"/>
                    </a:cubicBezTo>
                    <a:cubicBezTo>
                      <a:pt x="77" y="134"/>
                      <a:pt x="77" y="134"/>
                      <a:pt x="77" y="133"/>
                    </a:cubicBezTo>
                    <a:cubicBezTo>
                      <a:pt x="77" y="133"/>
                      <a:pt x="76" y="131"/>
                      <a:pt x="76" y="130"/>
                    </a:cubicBezTo>
                    <a:cubicBezTo>
                      <a:pt x="76" y="130"/>
                      <a:pt x="76" y="129"/>
                      <a:pt x="76" y="129"/>
                    </a:cubicBezTo>
                    <a:cubicBezTo>
                      <a:pt x="75" y="129"/>
                      <a:pt x="75" y="128"/>
                      <a:pt x="75" y="128"/>
                    </a:cubicBezTo>
                    <a:cubicBezTo>
                      <a:pt x="75" y="127"/>
                      <a:pt x="75" y="127"/>
                      <a:pt x="75" y="127"/>
                    </a:cubicBezTo>
                    <a:cubicBezTo>
                      <a:pt x="75" y="126"/>
                      <a:pt x="75" y="126"/>
                      <a:pt x="75" y="126"/>
                    </a:cubicBezTo>
                    <a:cubicBezTo>
                      <a:pt x="75" y="125"/>
                      <a:pt x="74" y="124"/>
                      <a:pt x="74" y="124"/>
                    </a:cubicBezTo>
                    <a:cubicBezTo>
                      <a:pt x="74" y="124"/>
                      <a:pt x="74" y="124"/>
                      <a:pt x="74" y="124"/>
                    </a:cubicBezTo>
                    <a:cubicBezTo>
                      <a:pt x="74" y="123"/>
                      <a:pt x="74" y="123"/>
                      <a:pt x="74" y="123"/>
                    </a:cubicBezTo>
                    <a:cubicBezTo>
                      <a:pt x="74" y="123"/>
                      <a:pt x="74" y="119"/>
                      <a:pt x="73" y="119"/>
                    </a:cubicBezTo>
                    <a:cubicBezTo>
                      <a:pt x="73" y="119"/>
                      <a:pt x="73" y="119"/>
                      <a:pt x="73" y="119"/>
                    </a:cubicBezTo>
                    <a:cubicBezTo>
                      <a:pt x="73" y="119"/>
                      <a:pt x="73" y="119"/>
                      <a:pt x="74" y="119"/>
                    </a:cubicBezTo>
                    <a:cubicBezTo>
                      <a:pt x="74" y="119"/>
                      <a:pt x="74" y="119"/>
                      <a:pt x="74" y="119"/>
                    </a:cubicBezTo>
                    <a:cubicBezTo>
                      <a:pt x="74" y="119"/>
                      <a:pt x="74" y="122"/>
                      <a:pt x="74" y="122"/>
                    </a:cubicBezTo>
                    <a:cubicBezTo>
                      <a:pt x="74" y="122"/>
                      <a:pt x="74" y="122"/>
                      <a:pt x="74" y="122"/>
                    </a:cubicBezTo>
                    <a:cubicBezTo>
                      <a:pt x="74" y="122"/>
                      <a:pt x="74" y="122"/>
                      <a:pt x="75" y="121"/>
                    </a:cubicBezTo>
                    <a:cubicBezTo>
                      <a:pt x="75" y="121"/>
                      <a:pt x="76" y="121"/>
                      <a:pt x="76" y="121"/>
                    </a:cubicBezTo>
                    <a:cubicBezTo>
                      <a:pt x="76" y="121"/>
                      <a:pt x="76" y="120"/>
                      <a:pt x="76" y="120"/>
                    </a:cubicBezTo>
                    <a:cubicBezTo>
                      <a:pt x="77" y="120"/>
                      <a:pt x="77" y="120"/>
                      <a:pt x="77" y="120"/>
                    </a:cubicBezTo>
                    <a:cubicBezTo>
                      <a:pt x="77" y="119"/>
                      <a:pt x="77" y="119"/>
                      <a:pt x="78" y="118"/>
                    </a:cubicBezTo>
                    <a:cubicBezTo>
                      <a:pt x="78" y="118"/>
                      <a:pt x="79" y="117"/>
                      <a:pt x="79" y="117"/>
                    </a:cubicBezTo>
                    <a:cubicBezTo>
                      <a:pt x="80" y="117"/>
                      <a:pt x="80" y="116"/>
                      <a:pt x="80" y="116"/>
                    </a:cubicBezTo>
                    <a:cubicBezTo>
                      <a:pt x="80" y="116"/>
                      <a:pt x="80" y="116"/>
                      <a:pt x="80" y="115"/>
                    </a:cubicBezTo>
                    <a:cubicBezTo>
                      <a:pt x="80" y="115"/>
                      <a:pt x="80" y="115"/>
                      <a:pt x="79" y="115"/>
                    </a:cubicBezTo>
                    <a:cubicBezTo>
                      <a:pt x="79" y="115"/>
                      <a:pt x="78" y="114"/>
                      <a:pt x="78" y="114"/>
                    </a:cubicBezTo>
                    <a:cubicBezTo>
                      <a:pt x="78" y="114"/>
                      <a:pt x="77" y="113"/>
                      <a:pt x="77" y="112"/>
                    </a:cubicBezTo>
                    <a:cubicBezTo>
                      <a:pt x="77" y="112"/>
                      <a:pt x="76" y="109"/>
                      <a:pt x="76" y="108"/>
                    </a:cubicBezTo>
                    <a:cubicBezTo>
                      <a:pt x="75" y="108"/>
                      <a:pt x="76" y="107"/>
                      <a:pt x="76" y="107"/>
                    </a:cubicBezTo>
                    <a:cubicBezTo>
                      <a:pt x="76" y="106"/>
                      <a:pt x="75" y="104"/>
                      <a:pt x="75" y="103"/>
                    </a:cubicBezTo>
                    <a:cubicBezTo>
                      <a:pt x="75" y="103"/>
                      <a:pt x="75" y="98"/>
                      <a:pt x="75" y="97"/>
                    </a:cubicBezTo>
                    <a:cubicBezTo>
                      <a:pt x="75" y="97"/>
                      <a:pt x="75" y="97"/>
                      <a:pt x="75" y="96"/>
                    </a:cubicBezTo>
                    <a:cubicBezTo>
                      <a:pt x="75" y="96"/>
                      <a:pt x="76" y="93"/>
                      <a:pt x="77" y="92"/>
                    </a:cubicBezTo>
                    <a:cubicBezTo>
                      <a:pt x="77" y="91"/>
                      <a:pt x="78" y="88"/>
                      <a:pt x="78" y="88"/>
                    </a:cubicBezTo>
                    <a:cubicBezTo>
                      <a:pt x="78" y="87"/>
                      <a:pt x="78" y="86"/>
                      <a:pt x="79" y="86"/>
                    </a:cubicBezTo>
                    <a:cubicBezTo>
                      <a:pt x="79" y="85"/>
                      <a:pt x="79" y="85"/>
                      <a:pt x="79" y="84"/>
                    </a:cubicBezTo>
                    <a:cubicBezTo>
                      <a:pt x="80" y="83"/>
                      <a:pt x="80" y="81"/>
                      <a:pt x="81" y="81"/>
                    </a:cubicBezTo>
                    <a:cubicBezTo>
                      <a:pt x="81" y="80"/>
                      <a:pt x="81" y="79"/>
                      <a:pt x="81" y="79"/>
                    </a:cubicBezTo>
                    <a:cubicBezTo>
                      <a:pt x="81" y="78"/>
                      <a:pt x="82" y="77"/>
                      <a:pt x="82" y="77"/>
                    </a:cubicBezTo>
                    <a:cubicBezTo>
                      <a:pt x="82" y="76"/>
                      <a:pt x="82" y="76"/>
                      <a:pt x="82" y="76"/>
                    </a:cubicBezTo>
                    <a:cubicBezTo>
                      <a:pt x="82" y="75"/>
                      <a:pt x="83" y="74"/>
                      <a:pt x="83" y="74"/>
                    </a:cubicBezTo>
                    <a:cubicBezTo>
                      <a:pt x="83" y="74"/>
                      <a:pt x="83" y="74"/>
                      <a:pt x="83" y="73"/>
                    </a:cubicBezTo>
                    <a:cubicBezTo>
                      <a:pt x="83" y="73"/>
                      <a:pt x="83" y="72"/>
                      <a:pt x="83" y="72"/>
                    </a:cubicBezTo>
                    <a:cubicBezTo>
                      <a:pt x="83" y="71"/>
                      <a:pt x="83" y="71"/>
                      <a:pt x="83" y="70"/>
                    </a:cubicBezTo>
                    <a:cubicBezTo>
                      <a:pt x="83" y="70"/>
                      <a:pt x="83" y="69"/>
                      <a:pt x="83" y="69"/>
                    </a:cubicBezTo>
                    <a:cubicBezTo>
                      <a:pt x="83" y="69"/>
                      <a:pt x="83" y="67"/>
                      <a:pt x="82" y="66"/>
                    </a:cubicBezTo>
                    <a:cubicBezTo>
                      <a:pt x="82" y="65"/>
                      <a:pt x="82" y="62"/>
                      <a:pt x="81" y="61"/>
                    </a:cubicBezTo>
                    <a:cubicBezTo>
                      <a:pt x="81" y="61"/>
                      <a:pt x="81" y="60"/>
                      <a:pt x="81" y="60"/>
                    </a:cubicBezTo>
                    <a:cubicBezTo>
                      <a:pt x="81" y="60"/>
                      <a:pt x="81" y="59"/>
                      <a:pt x="81" y="58"/>
                    </a:cubicBezTo>
                    <a:cubicBezTo>
                      <a:pt x="81" y="57"/>
                      <a:pt x="81" y="55"/>
                      <a:pt x="81" y="54"/>
                    </a:cubicBezTo>
                    <a:cubicBezTo>
                      <a:pt x="81" y="53"/>
                      <a:pt x="81" y="52"/>
                      <a:pt x="81" y="52"/>
                    </a:cubicBezTo>
                    <a:cubicBezTo>
                      <a:pt x="80" y="52"/>
                      <a:pt x="80" y="51"/>
                      <a:pt x="80" y="51"/>
                    </a:cubicBezTo>
                    <a:cubicBezTo>
                      <a:pt x="79" y="50"/>
                      <a:pt x="79" y="50"/>
                      <a:pt x="79" y="50"/>
                    </a:cubicBezTo>
                    <a:cubicBezTo>
                      <a:pt x="79" y="49"/>
                      <a:pt x="78" y="49"/>
                      <a:pt x="78" y="48"/>
                    </a:cubicBezTo>
                    <a:cubicBezTo>
                      <a:pt x="78" y="48"/>
                      <a:pt x="78" y="47"/>
                      <a:pt x="77" y="46"/>
                    </a:cubicBezTo>
                    <a:cubicBezTo>
                      <a:pt x="76" y="46"/>
                      <a:pt x="75" y="45"/>
                      <a:pt x="75" y="45"/>
                    </a:cubicBezTo>
                    <a:cubicBezTo>
                      <a:pt x="74" y="45"/>
                      <a:pt x="74" y="44"/>
                      <a:pt x="73" y="44"/>
                    </a:cubicBezTo>
                    <a:cubicBezTo>
                      <a:pt x="73" y="44"/>
                      <a:pt x="72" y="44"/>
                      <a:pt x="72" y="44"/>
                    </a:cubicBezTo>
                    <a:cubicBezTo>
                      <a:pt x="71" y="44"/>
                      <a:pt x="71" y="44"/>
                      <a:pt x="71" y="44"/>
                    </a:cubicBezTo>
                    <a:cubicBezTo>
                      <a:pt x="71" y="44"/>
                      <a:pt x="70" y="43"/>
                      <a:pt x="70" y="43"/>
                    </a:cubicBezTo>
                    <a:cubicBezTo>
                      <a:pt x="69" y="43"/>
                      <a:pt x="68" y="43"/>
                      <a:pt x="68" y="43"/>
                    </a:cubicBezTo>
                    <a:cubicBezTo>
                      <a:pt x="68" y="43"/>
                      <a:pt x="67" y="42"/>
                      <a:pt x="66" y="42"/>
                    </a:cubicBezTo>
                    <a:cubicBezTo>
                      <a:pt x="65" y="42"/>
                      <a:pt x="65" y="42"/>
                      <a:pt x="64" y="42"/>
                    </a:cubicBezTo>
                    <a:cubicBezTo>
                      <a:pt x="64" y="42"/>
                      <a:pt x="63" y="42"/>
                      <a:pt x="62" y="41"/>
                    </a:cubicBezTo>
                    <a:cubicBezTo>
                      <a:pt x="62" y="41"/>
                      <a:pt x="62" y="41"/>
                      <a:pt x="61" y="41"/>
                    </a:cubicBezTo>
                    <a:cubicBezTo>
                      <a:pt x="61" y="40"/>
                      <a:pt x="60" y="40"/>
                      <a:pt x="60" y="41"/>
                    </a:cubicBezTo>
                    <a:cubicBezTo>
                      <a:pt x="60" y="41"/>
                      <a:pt x="60" y="41"/>
                      <a:pt x="60" y="41"/>
                    </a:cubicBezTo>
                    <a:cubicBezTo>
                      <a:pt x="60" y="40"/>
                      <a:pt x="59" y="40"/>
                      <a:pt x="59" y="39"/>
                    </a:cubicBezTo>
                    <a:cubicBezTo>
                      <a:pt x="59" y="39"/>
                      <a:pt x="59" y="39"/>
                      <a:pt x="59" y="38"/>
                    </a:cubicBezTo>
                    <a:cubicBezTo>
                      <a:pt x="59" y="38"/>
                      <a:pt x="59" y="37"/>
                      <a:pt x="58" y="37"/>
                    </a:cubicBezTo>
                    <a:cubicBezTo>
                      <a:pt x="58" y="36"/>
                      <a:pt x="58" y="35"/>
                      <a:pt x="58" y="35"/>
                    </a:cubicBezTo>
                    <a:cubicBezTo>
                      <a:pt x="58" y="35"/>
                      <a:pt x="58" y="35"/>
                      <a:pt x="57" y="35"/>
                    </a:cubicBezTo>
                    <a:cubicBezTo>
                      <a:pt x="57" y="35"/>
                      <a:pt x="57" y="35"/>
                      <a:pt x="57" y="34"/>
                    </a:cubicBezTo>
                    <a:cubicBezTo>
                      <a:pt x="57" y="34"/>
                      <a:pt x="58" y="32"/>
                      <a:pt x="58" y="31"/>
                    </a:cubicBezTo>
                    <a:cubicBezTo>
                      <a:pt x="58" y="30"/>
                      <a:pt x="58" y="27"/>
                      <a:pt x="58" y="27"/>
                    </a:cubicBezTo>
                    <a:cubicBezTo>
                      <a:pt x="58" y="27"/>
                      <a:pt x="58" y="27"/>
                      <a:pt x="59" y="27"/>
                    </a:cubicBezTo>
                    <a:cubicBezTo>
                      <a:pt x="60" y="27"/>
                      <a:pt x="60" y="26"/>
                      <a:pt x="60" y="26"/>
                    </a:cubicBezTo>
                    <a:cubicBezTo>
                      <a:pt x="60" y="26"/>
                      <a:pt x="61" y="25"/>
                      <a:pt x="61" y="25"/>
                    </a:cubicBezTo>
                    <a:cubicBezTo>
                      <a:pt x="61" y="25"/>
                      <a:pt x="61" y="25"/>
                      <a:pt x="61" y="25"/>
                    </a:cubicBezTo>
                    <a:cubicBezTo>
                      <a:pt x="61" y="24"/>
                      <a:pt x="61" y="24"/>
                      <a:pt x="62" y="23"/>
                    </a:cubicBezTo>
                    <a:cubicBezTo>
                      <a:pt x="62" y="23"/>
                      <a:pt x="62" y="22"/>
                      <a:pt x="62" y="21"/>
                    </a:cubicBezTo>
                    <a:cubicBezTo>
                      <a:pt x="62" y="21"/>
                      <a:pt x="62" y="21"/>
                      <a:pt x="62" y="20"/>
                    </a:cubicBezTo>
                    <a:cubicBezTo>
                      <a:pt x="62" y="18"/>
                      <a:pt x="62" y="17"/>
                      <a:pt x="62" y="17"/>
                    </a:cubicBezTo>
                    <a:cubicBezTo>
                      <a:pt x="61" y="16"/>
                      <a:pt x="61" y="16"/>
                      <a:pt x="61" y="16"/>
                    </a:cubicBezTo>
                    <a:cubicBezTo>
                      <a:pt x="61" y="16"/>
                      <a:pt x="61" y="16"/>
                      <a:pt x="61" y="15"/>
                    </a:cubicBezTo>
                    <a:cubicBezTo>
                      <a:pt x="61" y="15"/>
                      <a:pt x="61" y="11"/>
                      <a:pt x="61" y="11"/>
                    </a:cubicBezTo>
                    <a:cubicBezTo>
                      <a:pt x="59" y="6"/>
                      <a:pt x="55" y="3"/>
                      <a:pt x="52" y="1"/>
                    </a:cubicBezTo>
                    <a:cubicBezTo>
                      <a:pt x="49" y="0"/>
                      <a:pt x="47" y="0"/>
                      <a:pt x="44" y="1"/>
                    </a:cubicBezTo>
                    <a:cubicBezTo>
                      <a:pt x="42" y="1"/>
                      <a:pt x="39" y="3"/>
                      <a:pt x="39" y="3"/>
                    </a:cubicBezTo>
                    <a:cubicBezTo>
                      <a:pt x="39" y="3"/>
                      <a:pt x="39" y="3"/>
                      <a:pt x="38" y="4"/>
                    </a:cubicBezTo>
                    <a:cubicBezTo>
                      <a:pt x="37" y="4"/>
                      <a:pt x="36" y="6"/>
                      <a:pt x="36" y="7"/>
                    </a:cubicBezTo>
                    <a:cubicBezTo>
                      <a:pt x="35" y="8"/>
                      <a:pt x="34" y="10"/>
                      <a:pt x="34" y="11"/>
                    </a:cubicBezTo>
                    <a:cubicBezTo>
                      <a:pt x="34" y="12"/>
                      <a:pt x="34" y="14"/>
                      <a:pt x="34" y="15"/>
                    </a:cubicBezTo>
                    <a:cubicBezTo>
                      <a:pt x="34" y="16"/>
                      <a:pt x="34" y="16"/>
                      <a:pt x="34" y="17"/>
                    </a:cubicBezTo>
                    <a:cubicBezTo>
                      <a:pt x="34" y="18"/>
                      <a:pt x="34" y="19"/>
                      <a:pt x="34" y="20"/>
                    </a:cubicBezTo>
                    <a:cubicBezTo>
                      <a:pt x="34" y="21"/>
                      <a:pt x="34" y="22"/>
                      <a:pt x="34" y="23"/>
                    </a:cubicBezTo>
                    <a:cubicBezTo>
                      <a:pt x="34" y="24"/>
                      <a:pt x="34" y="26"/>
                      <a:pt x="34" y="28"/>
                    </a:cubicBezTo>
                    <a:cubicBezTo>
                      <a:pt x="34" y="30"/>
                      <a:pt x="34" y="31"/>
                      <a:pt x="35" y="32"/>
                    </a:cubicBezTo>
                    <a:cubicBezTo>
                      <a:pt x="35" y="34"/>
                      <a:pt x="37" y="35"/>
                      <a:pt x="37" y="36"/>
                    </a:cubicBezTo>
                    <a:cubicBezTo>
                      <a:pt x="38" y="36"/>
                      <a:pt x="38" y="37"/>
                      <a:pt x="38" y="37"/>
                    </a:cubicBezTo>
                    <a:cubicBezTo>
                      <a:pt x="39" y="37"/>
                      <a:pt x="39" y="37"/>
                      <a:pt x="39" y="38"/>
                    </a:cubicBezTo>
                    <a:cubicBezTo>
                      <a:pt x="39" y="38"/>
                      <a:pt x="39" y="38"/>
                      <a:pt x="38" y="38"/>
                    </a:cubicBezTo>
                    <a:cubicBezTo>
                      <a:pt x="38" y="39"/>
                      <a:pt x="38" y="40"/>
                      <a:pt x="38" y="41"/>
                    </a:cubicBezTo>
                    <a:cubicBezTo>
                      <a:pt x="38" y="41"/>
                      <a:pt x="38" y="42"/>
                      <a:pt x="38" y="42"/>
                    </a:cubicBezTo>
                    <a:cubicBezTo>
                      <a:pt x="38" y="42"/>
                      <a:pt x="38" y="42"/>
                      <a:pt x="38" y="43"/>
                    </a:cubicBezTo>
                    <a:cubicBezTo>
                      <a:pt x="38" y="43"/>
                      <a:pt x="38" y="43"/>
                      <a:pt x="38" y="43"/>
                    </a:cubicBezTo>
                    <a:cubicBezTo>
                      <a:pt x="38" y="43"/>
                      <a:pt x="37" y="43"/>
                      <a:pt x="37" y="44"/>
                    </a:cubicBezTo>
                    <a:cubicBezTo>
                      <a:pt x="36" y="44"/>
                      <a:pt x="35" y="45"/>
                      <a:pt x="34" y="45"/>
                    </a:cubicBezTo>
                    <a:cubicBezTo>
                      <a:pt x="33" y="46"/>
                      <a:pt x="33" y="46"/>
                      <a:pt x="32" y="47"/>
                    </a:cubicBezTo>
                    <a:cubicBezTo>
                      <a:pt x="32" y="47"/>
                      <a:pt x="31" y="47"/>
                      <a:pt x="30" y="47"/>
                    </a:cubicBezTo>
                    <a:cubicBezTo>
                      <a:pt x="29" y="47"/>
                      <a:pt x="29" y="47"/>
                      <a:pt x="28" y="47"/>
                    </a:cubicBezTo>
                    <a:cubicBezTo>
                      <a:pt x="27" y="47"/>
                      <a:pt x="26" y="47"/>
                      <a:pt x="25" y="47"/>
                    </a:cubicBezTo>
                    <a:cubicBezTo>
                      <a:pt x="25" y="47"/>
                      <a:pt x="24" y="48"/>
                      <a:pt x="24" y="48"/>
                    </a:cubicBezTo>
                    <a:cubicBezTo>
                      <a:pt x="23" y="48"/>
                      <a:pt x="23" y="48"/>
                      <a:pt x="23" y="48"/>
                    </a:cubicBezTo>
                    <a:cubicBezTo>
                      <a:pt x="22" y="48"/>
                      <a:pt x="22" y="48"/>
                      <a:pt x="22" y="48"/>
                    </a:cubicBezTo>
                    <a:cubicBezTo>
                      <a:pt x="21" y="48"/>
                      <a:pt x="21" y="48"/>
                      <a:pt x="21" y="48"/>
                    </a:cubicBezTo>
                    <a:cubicBezTo>
                      <a:pt x="20" y="48"/>
                      <a:pt x="19" y="49"/>
                      <a:pt x="19" y="49"/>
                    </a:cubicBezTo>
                    <a:cubicBezTo>
                      <a:pt x="19" y="49"/>
                      <a:pt x="19" y="49"/>
                      <a:pt x="19" y="49"/>
                    </a:cubicBezTo>
                    <a:cubicBezTo>
                      <a:pt x="18" y="49"/>
                      <a:pt x="17" y="50"/>
                      <a:pt x="17" y="50"/>
                    </a:cubicBezTo>
                    <a:cubicBezTo>
                      <a:pt x="17" y="50"/>
                      <a:pt x="17" y="50"/>
                      <a:pt x="16" y="50"/>
                    </a:cubicBezTo>
                    <a:cubicBezTo>
                      <a:pt x="16" y="50"/>
                      <a:pt x="15" y="51"/>
                      <a:pt x="15" y="51"/>
                    </a:cubicBezTo>
                    <a:cubicBezTo>
                      <a:pt x="15" y="51"/>
                      <a:pt x="15" y="51"/>
                      <a:pt x="15" y="52"/>
                    </a:cubicBezTo>
                    <a:cubicBezTo>
                      <a:pt x="14" y="52"/>
                      <a:pt x="14" y="53"/>
                      <a:pt x="14" y="53"/>
                    </a:cubicBezTo>
                    <a:cubicBezTo>
                      <a:pt x="14" y="54"/>
                      <a:pt x="13" y="54"/>
                      <a:pt x="13" y="54"/>
                    </a:cubicBezTo>
                    <a:cubicBezTo>
                      <a:pt x="12" y="55"/>
                      <a:pt x="12" y="56"/>
                      <a:pt x="12" y="57"/>
                    </a:cubicBezTo>
                    <a:cubicBezTo>
                      <a:pt x="12" y="58"/>
                      <a:pt x="11" y="60"/>
                      <a:pt x="11" y="60"/>
                    </a:cubicBezTo>
                    <a:cubicBezTo>
                      <a:pt x="11" y="60"/>
                      <a:pt x="11" y="60"/>
                      <a:pt x="10" y="61"/>
                    </a:cubicBezTo>
                    <a:cubicBezTo>
                      <a:pt x="9" y="62"/>
                      <a:pt x="9" y="62"/>
                      <a:pt x="9" y="63"/>
                    </a:cubicBezTo>
                    <a:cubicBezTo>
                      <a:pt x="8" y="63"/>
                      <a:pt x="8" y="65"/>
                      <a:pt x="8" y="66"/>
                    </a:cubicBezTo>
                    <a:cubicBezTo>
                      <a:pt x="8" y="67"/>
                      <a:pt x="7" y="68"/>
                      <a:pt x="7" y="69"/>
                    </a:cubicBezTo>
                    <a:cubicBezTo>
                      <a:pt x="7" y="69"/>
                      <a:pt x="7" y="69"/>
                      <a:pt x="6" y="70"/>
                    </a:cubicBezTo>
                    <a:cubicBezTo>
                      <a:pt x="6" y="70"/>
                      <a:pt x="5" y="73"/>
                      <a:pt x="5" y="73"/>
                    </a:cubicBezTo>
                    <a:cubicBezTo>
                      <a:pt x="5" y="74"/>
                      <a:pt x="4" y="76"/>
                      <a:pt x="4" y="76"/>
                    </a:cubicBezTo>
                    <a:cubicBezTo>
                      <a:pt x="4" y="77"/>
                      <a:pt x="3" y="78"/>
                      <a:pt x="3" y="78"/>
                    </a:cubicBezTo>
                    <a:cubicBezTo>
                      <a:pt x="3" y="79"/>
                      <a:pt x="3" y="79"/>
                      <a:pt x="2" y="80"/>
                    </a:cubicBezTo>
                    <a:cubicBezTo>
                      <a:pt x="2" y="81"/>
                      <a:pt x="2" y="83"/>
                      <a:pt x="1" y="85"/>
                    </a:cubicBezTo>
                    <a:cubicBezTo>
                      <a:pt x="1" y="87"/>
                      <a:pt x="0" y="90"/>
                      <a:pt x="0" y="91"/>
                    </a:cubicBezTo>
                    <a:cubicBezTo>
                      <a:pt x="0" y="93"/>
                      <a:pt x="1" y="95"/>
                      <a:pt x="1" y="96"/>
                    </a:cubicBezTo>
                    <a:cubicBezTo>
                      <a:pt x="1" y="97"/>
                      <a:pt x="2" y="97"/>
                      <a:pt x="2" y="98"/>
                    </a:cubicBezTo>
                    <a:cubicBezTo>
                      <a:pt x="3" y="98"/>
                      <a:pt x="3" y="98"/>
                      <a:pt x="4" y="99"/>
                    </a:cubicBezTo>
                    <a:cubicBezTo>
                      <a:pt x="5" y="99"/>
                      <a:pt x="6" y="99"/>
                      <a:pt x="7" y="99"/>
                    </a:cubicBezTo>
                    <a:cubicBezTo>
                      <a:pt x="7" y="99"/>
                      <a:pt x="7" y="99"/>
                      <a:pt x="7" y="99"/>
                    </a:cubicBezTo>
                    <a:cubicBezTo>
                      <a:pt x="8" y="99"/>
                      <a:pt x="8" y="99"/>
                      <a:pt x="9" y="99"/>
                    </a:cubicBezTo>
                    <a:cubicBezTo>
                      <a:pt x="9" y="99"/>
                      <a:pt x="10" y="100"/>
                      <a:pt x="11" y="100"/>
                    </a:cubicBezTo>
                    <a:cubicBezTo>
                      <a:pt x="11" y="100"/>
                      <a:pt x="12" y="100"/>
                      <a:pt x="13" y="100"/>
                    </a:cubicBezTo>
                    <a:cubicBezTo>
                      <a:pt x="14" y="101"/>
                      <a:pt x="15" y="101"/>
                      <a:pt x="16" y="101"/>
                    </a:cubicBezTo>
                    <a:cubicBezTo>
                      <a:pt x="16" y="101"/>
                      <a:pt x="17" y="101"/>
                      <a:pt x="17" y="101"/>
                    </a:cubicBezTo>
                    <a:cubicBezTo>
                      <a:pt x="17" y="101"/>
                      <a:pt x="18" y="101"/>
                      <a:pt x="18" y="101"/>
                    </a:cubicBezTo>
                    <a:cubicBezTo>
                      <a:pt x="19" y="101"/>
                      <a:pt x="19" y="101"/>
                      <a:pt x="20" y="101"/>
                    </a:cubicBezTo>
                    <a:cubicBezTo>
                      <a:pt x="20" y="101"/>
                      <a:pt x="20" y="101"/>
                      <a:pt x="20" y="101"/>
                    </a:cubicBezTo>
                    <a:cubicBezTo>
                      <a:pt x="20" y="102"/>
                      <a:pt x="20" y="102"/>
                      <a:pt x="20" y="103"/>
                    </a:cubicBezTo>
                    <a:cubicBezTo>
                      <a:pt x="20" y="104"/>
                      <a:pt x="19" y="107"/>
                      <a:pt x="19" y="109"/>
                    </a:cubicBezTo>
                    <a:cubicBezTo>
                      <a:pt x="19" y="111"/>
                      <a:pt x="19" y="115"/>
                      <a:pt x="19" y="117"/>
                    </a:cubicBezTo>
                    <a:cubicBezTo>
                      <a:pt x="19" y="118"/>
                      <a:pt x="19" y="120"/>
                      <a:pt x="19" y="120"/>
                    </a:cubicBezTo>
                    <a:cubicBezTo>
                      <a:pt x="19" y="121"/>
                      <a:pt x="20" y="121"/>
                      <a:pt x="20" y="121"/>
                    </a:cubicBezTo>
                    <a:cubicBezTo>
                      <a:pt x="20" y="122"/>
                      <a:pt x="21" y="122"/>
                      <a:pt x="21" y="123"/>
                    </a:cubicBezTo>
                    <a:cubicBezTo>
                      <a:pt x="21" y="123"/>
                      <a:pt x="22" y="123"/>
                      <a:pt x="22" y="123"/>
                    </a:cubicBezTo>
                    <a:cubicBezTo>
                      <a:pt x="22" y="123"/>
                      <a:pt x="22" y="123"/>
                      <a:pt x="22" y="123"/>
                    </a:cubicBezTo>
                    <a:cubicBezTo>
                      <a:pt x="22" y="124"/>
                      <a:pt x="23" y="124"/>
                      <a:pt x="23" y="124"/>
                    </a:cubicBezTo>
                    <a:cubicBezTo>
                      <a:pt x="23" y="124"/>
                      <a:pt x="23" y="124"/>
                      <a:pt x="23" y="124"/>
                    </a:cubicBezTo>
                    <a:cubicBezTo>
                      <a:pt x="22" y="125"/>
                      <a:pt x="23" y="125"/>
                      <a:pt x="23" y="125"/>
                    </a:cubicBezTo>
                    <a:cubicBezTo>
                      <a:pt x="23" y="125"/>
                      <a:pt x="23" y="125"/>
                      <a:pt x="23" y="125"/>
                    </a:cubicBezTo>
                    <a:cubicBezTo>
                      <a:pt x="22" y="126"/>
                      <a:pt x="22" y="126"/>
                      <a:pt x="23" y="126"/>
                    </a:cubicBezTo>
                    <a:cubicBezTo>
                      <a:pt x="23" y="127"/>
                      <a:pt x="23" y="128"/>
                      <a:pt x="23" y="128"/>
                    </a:cubicBezTo>
                    <a:cubicBezTo>
                      <a:pt x="22" y="128"/>
                      <a:pt x="22" y="128"/>
                      <a:pt x="21" y="129"/>
                    </a:cubicBezTo>
                    <a:cubicBezTo>
                      <a:pt x="21" y="129"/>
                      <a:pt x="21" y="130"/>
                      <a:pt x="21" y="131"/>
                    </a:cubicBezTo>
                    <a:cubicBezTo>
                      <a:pt x="21" y="132"/>
                      <a:pt x="21" y="132"/>
                      <a:pt x="22" y="133"/>
                    </a:cubicBezTo>
                    <a:cubicBezTo>
                      <a:pt x="22" y="133"/>
                      <a:pt x="22" y="133"/>
                      <a:pt x="21" y="133"/>
                    </a:cubicBezTo>
                    <a:cubicBezTo>
                      <a:pt x="21" y="134"/>
                      <a:pt x="21" y="135"/>
                      <a:pt x="21" y="135"/>
                    </a:cubicBezTo>
                    <a:cubicBezTo>
                      <a:pt x="21" y="136"/>
                      <a:pt x="21" y="137"/>
                      <a:pt x="21" y="137"/>
                    </a:cubicBezTo>
                    <a:cubicBezTo>
                      <a:pt x="20" y="138"/>
                      <a:pt x="20" y="138"/>
                      <a:pt x="20" y="139"/>
                    </a:cubicBezTo>
                    <a:cubicBezTo>
                      <a:pt x="20" y="140"/>
                      <a:pt x="20" y="140"/>
                      <a:pt x="20" y="140"/>
                    </a:cubicBezTo>
                    <a:cubicBezTo>
                      <a:pt x="20" y="141"/>
                      <a:pt x="20" y="142"/>
                      <a:pt x="19" y="142"/>
                    </a:cubicBezTo>
                    <a:cubicBezTo>
                      <a:pt x="19" y="142"/>
                      <a:pt x="19" y="143"/>
                      <a:pt x="19" y="143"/>
                    </a:cubicBezTo>
                    <a:cubicBezTo>
                      <a:pt x="19" y="144"/>
                      <a:pt x="18" y="145"/>
                      <a:pt x="18" y="146"/>
                    </a:cubicBezTo>
                    <a:cubicBezTo>
                      <a:pt x="18" y="147"/>
                      <a:pt x="18" y="148"/>
                      <a:pt x="18" y="148"/>
                    </a:cubicBezTo>
                    <a:cubicBezTo>
                      <a:pt x="18" y="148"/>
                      <a:pt x="18" y="149"/>
                      <a:pt x="18" y="150"/>
                    </a:cubicBezTo>
                    <a:cubicBezTo>
                      <a:pt x="18" y="150"/>
                      <a:pt x="18" y="151"/>
                      <a:pt x="18" y="151"/>
                    </a:cubicBezTo>
                    <a:cubicBezTo>
                      <a:pt x="17" y="152"/>
                      <a:pt x="18" y="152"/>
                      <a:pt x="18" y="152"/>
                    </a:cubicBezTo>
                    <a:cubicBezTo>
                      <a:pt x="18" y="153"/>
                      <a:pt x="18" y="153"/>
                      <a:pt x="18" y="154"/>
                    </a:cubicBezTo>
                    <a:cubicBezTo>
                      <a:pt x="18" y="154"/>
                      <a:pt x="18" y="154"/>
                      <a:pt x="18" y="154"/>
                    </a:cubicBezTo>
                    <a:cubicBezTo>
                      <a:pt x="18" y="155"/>
                      <a:pt x="18" y="155"/>
                      <a:pt x="18" y="155"/>
                    </a:cubicBezTo>
                    <a:cubicBezTo>
                      <a:pt x="18" y="156"/>
                      <a:pt x="19" y="156"/>
                      <a:pt x="19" y="156"/>
                    </a:cubicBezTo>
                    <a:cubicBezTo>
                      <a:pt x="19" y="157"/>
                      <a:pt x="19" y="157"/>
                      <a:pt x="19" y="157"/>
                    </a:cubicBezTo>
                    <a:cubicBezTo>
                      <a:pt x="19" y="158"/>
                      <a:pt x="19" y="158"/>
                      <a:pt x="19" y="158"/>
                    </a:cubicBezTo>
                    <a:cubicBezTo>
                      <a:pt x="19" y="159"/>
                      <a:pt x="19" y="160"/>
                      <a:pt x="19" y="160"/>
                    </a:cubicBezTo>
                    <a:cubicBezTo>
                      <a:pt x="20" y="161"/>
                      <a:pt x="20" y="162"/>
                      <a:pt x="19" y="162"/>
                    </a:cubicBezTo>
                    <a:cubicBezTo>
                      <a:pt x="19" y="162"/>
                      <a:pt x="19" y="163"/>
                      <a:pt x="19" y="164"/>
                    </a:cubicBezTo>
                    <a:cubicBezTo>
                      <a:pt x="19" y="165"/>
                      <a:pt x="19" y="166"/>
                      <a:pt x="19" y="167"/>
                    </a:cubicBezTo>
                    <a:cubicBezTo>
                      <a:pt x="19" y="169"/>
                      <a:pt x="20" y="171"/>
                      <a:pt x="20" y="173"/>
                    </a:cubicBezTo>
                    <a:cubicBezTo>
                      <a:pt x="20" y="175"/>
                      <a:pt x="20" y="176"/>
                      <a:pt x="21" y="177"/>
                    </a:cubicBezTo>
                    <a:cubicBezTo>
                      <a:pt x="21" y="179"/>
                      <a:pt x="22" y="182"/>
                      <a:pt x="22" y="183"/>
                    </a:cubicBezTo>
                    <a:cubicBezTo>
                      <a:pt x="22" y="184"/>
                      <a:pt x="23" y="186"/>
                      <a:pt x="23" y="187"/>
                    </a:cubicBezTo>
                    <a:cubicBezTo>
                      <a:pt x="23" y="187"/>
                      <a:pt x="23" y="189"/>
                      <a:pt x="23" y="190"/>
                    </a:cubicBezTo>
                    <a:cubicBezTo>
                      <a:pt x="23" y="191"/>
                      <a:pt x="24" y="194"/>
                      <a:pt x="24" y="195"/>
                    </a:cubicBezTo>
                    <a:cubicBezTo>
                      <a:pt x="24" y="196"/>
                      <a:pt x="24" y="202"/>
                      <a:pt x="24" y="203"/>
                    </a:cubicBezTo>
                    <a:cubicBezTo>
                      <a:pt x="25" y="204"/>
                      <a:pt x="25" y="209"/>
                      <a:pt x="25" y="211"/>
                    </a:cubicBezTo>
                    <a:cubicBezTo>
                      <a:pt x="25" y="212"/>
                      <a:pt x="26" y="217"/>
                      <a:pt x="26" y="219"/>
                    </a:cubicBezTo>
                    <a:cubicBezTo>
                      <a:pt x="26" y="221"/>
                      <a:pt x="27" y="225"/>
                      <a:pt x="27" y="226"/>
                    </a:cubicBezTo>
                    <a:cubicBezTo>
                      <a:pt x="27" y="226"/>
                      <a:pt x="28" y="229"/>
                      <a:pt x="28" y="230"/>
                    </a:cubicBezTo>
                    <a:cubicBezTo>
                      <a:pt x="28" y="230"/>
                      <a:pt x="29" y="233"/>
                      <a:pt x="29" y="235"/>
                    </a:cubicBezTo>
                    <a:cubicBezTo>
                      <a:pt x="29" y="236"/>
                      <a:pt x="30" y="238"/>
                      <a:pt x="30" y="239"/>
                    </a:cubicBezTo>
                    <a:cubicBezTo>
                      <a:pt x="30" y="241"/>
                      <a:pt x="31" y="241"/>
                      <a:pt x="31" y="242"/>
                    </a:cubicBezTo>
                    <a:cubicBezTo>
                      <a:pt x="31" y="242"/>
                      <a:pt x="32" y="244"/>
                      <a:pt x="32" y="244"/>
                    </a:cubicBezTo>
                    <a:cubicBezTo>
                      <a:pt x="32" y="245"/>
                      <a:pt x="33" y="247"/>
                      <a:pt x="33" y="248"/>
                    </a:cubicBezTo>
                    <a:cubicBezTo>
                      <a:pt x="33" y="248"/>
                      <a:pt x="34" y="251"/>
                      <a:pt x="35" y="252"/>
                    </a:cubicBezTo>
                    <a:cubicBezTo>
                      <a:pt x="35" y="252"/>
                      <a:pt x="35" y="252"/>
                      <a:pt x="35" y="252"/>
                    </a:cubicBezTo>
                    <a:cubicBezTo>
                      <a:pt x="35" y="253"/>
                      <a:pt x="35" y="253"/>
                      <a:pt x="35" y="253"/>
                    </a:cubicBezTo>
                    <a:cubicBezTo>
                      <a:pt x="34" y="253"/>
                      <a:pt x="34" y="255"/>
                      <a:pt x="33" y="256"/>
                    </a:cubicBezTo>
                    <a:cubicBezTo>
                      <a:pt x="32" y="257"/>
                      <a:pt x="32" y="258"/>
                      <a:pt x="32" y="259"/>
                    </a:cubicBezTo>
                    <a:cubicBezTo>
                      <a:pt x="32" y="259"/>
                      <a:pt x="31" y="261"/>
                      <a:pt x="31" y="262"/>
                    </a:cubicBezTo>
                    <a:cubicBezTo>
                      <a:pt x="31" y="263"/>
                      <a:pt x="31" y="263"/>
                      <a:pt x="30" y="264"/>
                    </a:cubicBezTo>
                    <a:cubicBezTo>
                      <a:pt x="30" y="265"/>
                      <a:pt x="29" y="266"/>
                      <a:pt x="29" y="267"/>
                    </a:cubicBezTo>
                    <a:cubicBezTo>
                      <a:pt x="29" y="267"/>
                      <a:pt x="29" y="267"/>
                      <a:pt x="29" y="268"/>
                    </a:cubicBezTo>
                    <a:cubicBezTo>
                      <a:pt x="29" y="268"/>
                      <a:pt x="29" y="269"/>
                      <a:pt x="29" y="269"/>
                    </a:cubicBezTo>
                    <a:cubicBezTo>
                      <a:pt x="29" y="269"/>
                      <a:pt x="30" y="270"/>
                      <a:pt x="30" y="270"/>
                    </a:cubicBezTo>
                    <a:cubicBezTo>
                      <a:pt x="30" y="270"/>
                      <a:pt x="32" y="270"/>
                      <a:pt x="32" y="270"/>
                    </a:cubicBezTo>
                    <a:cubicBezTo>
                      <a:pt x="32" y="270"/>
                      <a:pt x="32" y="271"/>
                      <a:pt x="32" y="271"/>
                    </a:cubicBezTo>
                    <a:cubicBezTo>
                      <a:pt x="32" y="271"/>
                      <a:pt x="31" y="272"/>
                      <a:pt x="31" y="272"/>
                    </a:cubicBezTo>
                    <a:cubicBezTo>
                      <a:pt x="31" y="272"/>
                      <a:pt x="31" y="273"/>
                      <a:pt x="30" y="273"/>
                    </a:cubicBezTo>
                    <a:cubicBezTo>
                      <a:pt x="30" y="273"/>
                      <a:pt x="30" y="274"/>
                      <a:pt x="30" y="274"/>
                    </a:cubicBezTo>
                    <a:cubicBezTo>
                      <a:pt x="30" y="274"/>
                      <a:pt x="29" y="275"/>
                      <a:pt x="29" y="276"/>
                    </a:cubicBezTo>
                    <a:cubicBezTo>
                      <a:pt x="28" y="277"/>
                      <a:pt x="28" y="278"/>
                      <a:pt x="28" y="278"/>
                    </a:cubicBezTo>
                    <a:cubicBezTo>
                      <a:pt x="28" y="278"/>
                      <a:pt x="28" y="278"/>
                      <a:pt x="28" y="278"/>
                    </a:cubicBezTo>
                    <a:cubicBezTo>
                      <a:pt x="28" y="278"/>
                      <a:pt x="28" y="278"/>
                      <a:pt x="28" y="278"/>
                    </a:cubicBezTo>
                    <a:cubicBezTo>
                      <a:pt x="28" y="279"/>
                      <a:pt x="27" y="279"/>
                      <a:pt x="27" y="279"/>
                    </a:cubicBezTo>
                    <a:cubicBezTo>
                      <a:pt x="27" y="280"/>
                      <a:pt x="27" y="280"/>
                      <a:pt x="26" y="280"/>
                    </a:cubicBezTo>
                    <a:cubicBezTo>
                      <a:pt x="26" y="281"/>
                      <a:pt x="25" y="281"/>
                      <a:pt x="25" y="282"/>
                    </a:cubicBezTo>
                    <a:cubicBezTo>
                      <a:pt x="24" y="282"/>
                      <a:pt x="23" y="282"/>
                      <a:pt x="22" y="282"/>
                    </a:cubicBezTo>
                    <a:cubicBezTo>
                      <a:pt x="21" y="282"/>
                      <a:pt x="19" y="283"/>
                      <a:pt x="18" y="283"/>
                    </a:cubicBezTo>
                    <a:cubicBezTo>
                      <a:pt x="17" y="284"/>
                      <a:pt x="16" y="284"/>
                      <a:pt x="15" y="284"/>
                    </a:cubicBezTo>
                    <a:cubicBezTo>
                      <a:pt x="15" y="285"/>
                      <a:pt x="14" y="286"/>
                      <a:pt x="14" y="286"/>
                    </a:cubicBezTo>
                    <a:cubicBezTo>
                      <a:pt x="14" y="286"/>
                      <a:pt x="14" y="286"/>
                      <a:pt x="14" y="287"/>
                    </a:cubicBezTo>
                    <a:cubicBezTo>
                      <a:pt x="14" y="287"/>
                      <a:pt x="14" y="287"/>
                      <a:pt x="13" y="287"/>
                    </a:cubicBezTo>
                    <a:cubicBezTo>
                      <a:pt x="13" y="287"/>
                      <a:pt x="13" y="287"/>
                      <a:pt x="13" y="287"/>
                    </a:cubicBezTo>
                    <a:cubicBezTo>
                      <a:pt x="13" y="288"/>
                      <a:pt x="13" y="287"/>
                      <a:pt x="13" y="288"/>
                    </a:cubicBezTo>
                    <a:cubicBezTo>
                      <a:pt x="13" y="288"/>
                      <a:pt x="13" y="289"/>
                      <a:pt x="13" y="290"/>
                    </a:cubicBezTo>
                    <a:cubicBezTo>
                      <a:pt x="13" y="290"/>
                      <a:pt x="13" y="290"/>
                      <a:pt x="13" y="290"/>
                    </a:cubicBezTo>
                    <a:cubicBezTo>
                      <a:pt x="13" y="291"/>
                      <a:pt x="14" y="291"/>
                      <a:pt x="15" y="291"/>
                    </a:cubicBezTo>
                    <a:cubicBezTo>
                      <a:pt x="16" y="291"/>
                      <a:pt x="17" y="292"/>
                      <a:pt x="17" y="292"/>
                    </a:cubicBezTo>
                    <a:cubicBezTo>
                      <a:pt x="18" y="292"/>
                      <a:pt x="18" y="292"/>
                      <a:pt x="18" y="292"/>
                    </a:cubicBezTo>
                    <a:cubicBezTo>
                      <a:pt x="19" y="292"/>
                      <a:pt x="20" y="292"/>
                      <a:pt x="20" y="292"/>
                    </a:cubicBezTo>
                    <a:cubicBezTo>
                      <a:pt x="21" y="292"/>
                      <a:pt x="22" y="292"/>
                      <a:pt x="22" y="292"/>
                    </a:cubicBezTo>
                    <a:cubicBezTo>
                      <a:pt x="23" y="292"/>
                      <a:pt x="23" y="292"/>
                      <a:pt x="23" y="292"/>
                    </a:cubicBezTo>
                    <a:cubicBezTo>
                      <a:pt x="23" y="292"/>
                      <a:pt x="24" y="292"/>
                      <a:pt x="24" y="292"/>
                    </a:cubicBezTo>
                    <a:cubicBezTo>
                      <a:pt x="24" y="292"/>
                      <a:pt x="24" y="292"/>
                      <a:pt x="25" y="292"/>
                    </a:cubicBezTo>
                    <a:cubicBezTo>
                      <a:pt x="25" y="292"/>
                      <a:pt x="25" y="292"/>
                      <a:pt x="26" y="292"/>
                    </a:cubicBezTo>
                    <a:cubicBezTo>
                      <a:pt x="26" y="292"/>
                      <a:pt x="26" y="292"/>
                      <a:pt x="26" y="292"/>
                    </a:cubicBezTo>
                    <a:cubicBezTo>
                      <a:pt x="26" y="292"/>
                      <a:pt x="27" y="292"/>
                      <a:pt x="27" y="292"/>
                    </a:cubicBezTo>
                    <a:cubicBezTo>
                      <a:pt x="28" y="292"/>
                      <a:pt x="28" y="292"/>
                      <a:pt x="28" y="292"/>
                    </a:cubicBezTo>
                    <a:cubicBezTo>
                      <a:pt x="28" y="291"/>
                      <a:pt x="28" y="292"/>
                      <a:pt x="28" y="292"/>
                    </a:cubicBezTo>
                    <a:cubicBezTo>
                      <a:pt x="29" y="292"/>
                      <a:pt x="29" y="292"/>
                      <a:pt x="29" y="292"/>
                    </a:cubicBezTo>
                    <a:cubicBezTo>
                      <a:pt x="30" y="292"/>
                      <a:pt x="30" y="292"/>
                      <a:pt x="30" y="292"/>
                    </a:cubicBezTo>
                    <a:cubicBezTo>
                      <a:pt x="30" y="291"/>
                      <a:pt x="30" y="292"/>
                      <a:pt x="30" y="292"/>
                    </a:cubicBezTo>
                    <a:cubicBezTo>
                      <a:pt x="30" y="292"/>
                      <a:pt x="31" y="292"/>
                      <a:pt x="31" y="292"/>
                    </a:cubicBezTo>
                    <a:cubicBezTo>
                      <a:pt x="32" y="292"/>
                      <a:pt x="32" y="292"/>
                      <a:pt x="32" y="291"/>
                    </a:cubicBezTo>
                    <a:cubicBezTo>
                      <a:pt x="32" y="291"/>
                      <a:pt x="32" y="291"/>
                      <a:pt x="32" y="291"/>
                    </a:cubicBezTo>
                    <a:cubicBezTo>
                      <a:pt x="32" y="291"/>
                      <a:pt x="33" y="291"/>
                      <a:pt x="33" y="291"/>
                    </a:cubicBezTo>
                    <a:cubicBezTo>
                      <a:pt x="33" y="291"/>
                      <a:pt x="34" y="291"/>
                      <a:pt x="34" y="291"/>
                    </a:cubicBezTo>
                    <a:cubicBezTo>
                      <a:pt x="34" y="291"/>
                      <a:pt x="34" y="291"/>
                      <a:pt x="34" y="291"/>
                    </a:cubicBezTo>
                    <a:cubicBezTo>
                      <a:pt x="34" y="291"/>
                      <a:pt x="34" y="291"/>
                      <a:pt x="35" y="291"/>
                    </a:cubicBezTo>
                    <a:cubicBezTo>
                      <a:pt x="36" y="291"/>
                      <a:pt x="36" y="291"/>
                      <a:pt x="36" y="290"/>
                    </a:cubicBezTo>
                    <a:cubicBezTo>
                      <a:pt x="36" y="290"/>
                      <a:pt x="36" y="290"/>
                      <a:pt x="36" y="290"/>
                    </a:cubicBezTo>
                    <a:cubicBezTo>
                      <a:pt x="37" y="290"/>
                      <a:pt x="37" y="290"/>
                      <a:pt x="38" y="289"/>
                    </a:cubicBezTo>
                    <a:cubicBezTo>
                      <a:pt x="40" y="289"/>
                      <a:pt x="42" y="288"/>
                      <a:pt x="43" y="288"/>
                    </a:cubicBezTo>
                    <a:cubicBezTo>
                      <a:pt x="43" y="288"/>
                      <a:pt x="43" y="288"/>
                      <a:pt x="44" y="288"/>
                    </a:cubicBezTo>
                    <a:cubicBezTo>
                      <a:pt x="45" y="288"/>
                      <a:pt x="45" y="289"/>
                      <a:pt x="46" y="289"/>
                    </a:cubicBezTo>
                    <a:cubicBezTo>
                      <a:pt x="47" y="290"/>
                      <a:pt x="47" y="290"/>
                      <a:pt x="47" y="290"/>
                    </a:cubicBezTo>
                    <a:cubicBezTo>
                      <a:pt x="48" y="290"/>
                      <a:pt x="49" y="289"/>
                      <a:pt x="49" y="289"/>
                    </a:cubicBezTo>
                    <a:cubicBezTo>
                      <a:pt x="50" y="289"/>
                      <a:pt x="50" y="289"/>
                      <a:pt x="50" y="289"/>
                    </a:cubicBezTo>
                    <a:cubicBezTo>
                      <a:pt x="50" y="289"/>
                      <a:pt x="50" y="289"/>
                      <a:pt x="50" y="289"/>
                    </a:cubicBezTo>
                    <a:cubicBezTo>
                      <a:pt x="50" y="289"/>
                      <a:pt x="50" y="289"/>
                      <a:pt x="51" y="289"/>
                    </a:cubicBezTo>
                    <a:cubicBezTo>
                      <a:pt x="52" y="289"/>
                      <a:pt x="52" y="289"/>
                      <a:pt x="52" y="289"/>
                    </a:cubicBezTo>
                    <a:cubicBezTo>
                      <a:pt x="52" y="289"/>
                      <a:pt x="52" y="289"/>
                      <a:pt x="52" y="289"/>
                    </a:cubicBezTo>
                    <a:cubicBezTo>
                      <a:pt x="52" y="289"/>
                      <a:pt x="53" y="289"/>
                      <a:pt x="53" y="289"/>
                    </a:cubicBezTo>
                    <a:cubicBezTo>
                      <a:pt x="54" y="289"/>
                      <a:pt x="54" y="289"/>
                      <a:pt x="54" y="289"/>
                    </a:cubicBezTo>
                    <a:cubicBezTo>
                      <a:pt x="54" y="288"/>
                      <a:pt x="54" y="288"/>
                      <a:pt x="54" y="288"/>
                    </a:cubicBezTo>
                    <a:cubicBezTo>
                      <a:pt x="55" y="288"/>
                      <a:pt x="55" y="288"/>
                      <a:pt x="55" y="288"/>
                    </a:cubicBezTo>
                    <a:cubicBezTo>
                      <a:pt x="56" y="288"/>
                      <a:pt x="56" y="288"/>
                      <a:pt x="56" y="288"/>
                    </a:cubicBezTo>
                    <a:cubicBezTo>
                      <a:pt x="56" y="288"/>
                      <a:pt x="56" y="288"/>
                      <a:pt x="57" y="288"/>
                    </a:cubicBezTo>
                    <a:cubicBezTo>
                      <a:pt x="57" y="287"/>
                      <a:pt x="57" y="287"/>
                      <a:pt x="57" y="287"/>
                    </a:cubicBezTo>
                    <a:cubicBezTo>
                      <a:pt x="57" y="286"/>
                      <a:pt x="57" y="285"/>
                      <a:pt x="57" y="284"/>
                    </a:cubicBezTo>
                    <a:cubicBezTo>
                      <a:pt x="57" y="283"/>
                      <a:pt x="57" y="283"/>
                      <a:pt x="56" y="283"/>
                    </a:cubicBezTo>
                    <a:cubicBezTo>
                      <a:pt x="56" y="283"/>
                      <a:pt x="56" y="282"/>
                      <a:pt x="56" y="282"/>
                    </a:cubicBezTo>
                    <a:cubicBezTo>
                      <a:pt x="56" y="282"/>
                      <a:pt x="56" y="282"/>
                      <a:pt x="56" y="281"/>
                    </a:cubicBezTo>
                    <a:cubicBezTo>
                      <a:pt x="56" y="281"/>
                      <a:pt x="56" y="281"/>
                      <a:pt x="56" y="280"/>
                    </a:cubicBezTo>
                    <a:cubicBezTo>
                      <a:pt x="56" y="280"/>
                      <a:pt x="56" y="280"/>
                      <a:pt x="56" y="280"/>
                    </a:cubicBezTo>
                    <a:cubicBezTo>
                      <a:pt x="56" y="279"/>
                      <a:pt x="56" y="278"/>
                      <a:pt x="56" y="278"/>
                    </a:cubicBezTo>
                    <a:cubicBezTo>
                      <a:pt x="56" y="277"/>
                      <a:pt x="56" y="277"/>
                      <a:pt x="56" y="276"/>
                    </a:cubicBezTo>
                    <a:cubicBezTo>
                      <a:pt x="56" y="276"/>
                      <a:pt x="56" y="276"/>
                      <a:pt x="56" y="276"/>
                    </a:cubicBezTo>
                    <a:cubicBezTo>
                      <a:pt x="56" y="276"/>
                      <a:pt x="56" y="276"/>
                      <a:pt x="56" y="275"/>
                    </a:cubicBezTo>
                    <a:cubicBezTo>
                      <a:pt x="56" y="275"/>
                      <a:pt x="56" y="275"/>
                      <a:pt x="56" y="275"/>
                    </a:cubicBezTo>
                    <a:cubicBezTo>
                      <a:pt x="57" y="275"/>
                      <a:pt x="57" y="274"/>
                      <a:pt x="58" y="273"/>
                    </a:cubicBezTo>
                    <a:cubicBezTo>
                      <a:pt x="58" y="272"/>
                      <a:pt x="59" y="272"/>
                      <a:pt x="59" y="271"/>
                    </a:cubicBezTo>
                    <a:cubicBezTo>
                      <a:pt x="59" y="271"/>
                      <a:pt x="60" y="270"/>
                      <a:pt x="60" y="270"/>
                    </a:cubicBezTo>
                    <a:cubicBezTo>
                      <a:pt x="60" y="269"/>
                      <a:pt x="60" y="268"/>
                      <a:pt x="60" y="268"/>
                    </a:cubicBezTo>
                    <a:cubicBezTo>
                      <a:pt x="60" y="267"/>
                      <a:pt x="60" y="267"/>
                      <a:pt x="60" y="266"/>
                    </a:cubicBezTo>
                    <a:cubicBezTo>
                      <a:pt x="59" y="266"/>
                      <a:pt x="58" y="263"/>
                      <a:pt x="58" y="262"/>
                    </a:cubicBezTo>
                    <a:cubicBezTo>
                      <a:pt x="57" y="261"/>
                      <a:pt x="57" y="260"/>
                      <a:pt x="56" y="260"/>
                    </a:cubicBezTo>
                    <a:cubicBezTo>
                      <a:pt x="56" y="259"/>
                      <a:pt x="55" y="257"/>
                      <a:pt x="55" y="257"/>
                    </a:cubicBezTo>
                    <a:cubicBezTo>
                      <a:pt x="54" y="257"/>
                      <a:pt x="54" y="256"/>
                      <a:pt x="54" y="256"/>
                    </a:cubicBezTo>
                    <a:cubicBezTo>
                      <a:pt x="54" y="256"/>
                      <a:pt x="54" y="256"/>
                      <a:pt x="54" y="255"/>
                    </a:cubicBezTo>
                    <a:cubicBezTo>
                      <a:pt x="54" y="255"/>
                      <a:pt x="54" y="255"/>
                      <a:pt x="54" y="254"/>
                    </a:cubicBezTo>
                    <a:cubicBezTo>
                      <a:pt x="54" y="253"/>
                      <a:pt x="54" y="251"/>
                      <a:pt x="55" y="251"/>
                    </a:cubicBezTo>
                    <a:cubicBezTo>
                      <a:pt x="55" y="250"/>
                      <a:pt x="55" y="245"/>
                      <a:pt x="55" y="244"/>
                    </a:cubicBezTo>
                    <a:cubicBezTo>
                      <a:pt x="55" y="243"/>
                      <a:pt x="55" y="241"/>
                      <a:pt x="55" y="240"/>
                    </a:cubicBezTo>
                    <a:cubicBezTo>
                      <a:pt x="55" y="240"/>
                      <a:pt x="55" y="238"/>
                      <a:pt x="55" y="238"/>
                    </a:cubicBezTo>
                    <a:cubicBezTo>
                      <a:pt x="55" y="237"/>
                      <a:pt x="55" y="235"/>
                      <a:pt x="55" y="235"/>
                    </a:cubicBezTo>
                    <a:cubicBezTo>
                      <a:pt x="55" y="234"/>
                      <a:pt x="55" y="233"/>
                      <a:pt x="55" y="233"/>
                    </a:cubicBezTo>
                    <a:cubicBezTo>
                      <a:pt x="55" y="233"/>
                      <a:pt x="55" y="232"/>
                      <a:pt x="55" y="232"/>
                    </a:cubicBezTo>
                    <a:cubicBezTo>
                      <a:pt x="55" y="232"/>
                      <a:pt x="55" y="229"/>
                      <a:pt x="55" y="228"/>
                    </a:cubicBezTo>
                    <a:cubicBezTo>
                      <a:pt x="55" y="227"/>
                      <a:pt x="54" y="223"/>
                      <a:pt x="54" y="222"/>
                    </a:cubicBezTo>
                    <a:cubicBezTo>
                      <a:pt x="54" y="221"/>
                      <a:pt x="54" y="220"/>
                      <a:pt x="54" y="219"/>
                    </a:cubicBezTo>
                    <a:cubicBezTo>
                      <a:pt x="54" y="219"/>
                      <a:pt x="54" y="218"/>
                      <a:pt x="54" y="218"/>
                    </a:cubicBezTo>
                    <a:cubicBezTo>
                      <a:pt x="54" y="217"/>
                      <a:pt x="54" y="216"/>
                      <a:pt x="54" y="215"/>
                    </a:cubicBezTo>
                    <a:cubicBezTo>
                      <a:pt x="54" y="215"/>
                      <a:pt x="55" y="212"/>
                      <a:pt x="55" y="211"/>
                    </a:cubicBezTo>
                    <a:cubicBezTo>
                      <a:pt x="55" y="210"/>
                      <a:pt x="55" y="208"/>
                      <a:pt x="55" y="208"/>
                    </a:cubicBezTo>
                    <a:cubicBezTo>
                      <a:pt x="55" y="208"/>
                      <a:pt x="55" y="206"/>
                      <a:pt x="55" y="205"/>
                    </a:cubicBezTo>
                    <a:cubicBezTo>
                      <a:pt x="55" y="204"/>
                      <a:pt x="55" y="201"/>
                      <a:pt x="55" y="201"/>
                    </a:cubicBezTo>
                    <a:cubicBezTo>
                      <a:pt x="55" y="200"/>
                      <a:pt x="55" y="199"/>
                      <a:pt x="55" y="198"/>
                    </a:cubicBezTo>
                    <a:cubicBezTo>
                      <a:pt x="54" y="198"/>
                      <a:pt x="54" y="197"/>
                      <a:pt x="54" y="196"/>
                    </a:cubicBezTo>
                    <a:cubicBezTo>
                      <a:pt x="54" y="196"/>
                      <a:pt x="54" y="195"/>
                      <a:pt x="54" y="194"/>
                    </a:cubicBezTo>
                    <a:cubicBezTo>
                      <a:pt x="54" y="193"/>
                      <a:pt x="54" y="191"/>
                      <a:pt x="54" y="191"/>
                    </a:cubicBezTo>
                    <a:cubicBezTo>
                      <a:pt x="54" y="191"/>
                      <a:pt x="54" y="191"/>
                      <a:pt x="54" y="191"/>
                    </a:cubicBezTo>
                    <a:cubicBezTo>
                      <a:pt x="54" y="191"/>
                      <a:pt x="54" y="192"/>
                      <a:pt x="54" y="192"/>
                    </a:cubicBezTo>
                    <a:cubicBezTo>
                      <a:pt x="54" y="193"/>
                      <a:pt x="55" y="194"/>
                      <a:pt x="55" y="194"/>
                    </a:cubicBezTo>
                    <a:cubicBezTo>
                      <a:pt x="55" y="195"/>
                      <a:pt x="55" y="197"/>
                      <a:pt x="55" y="197"/>
                    </a:cubicBezTo>
                    <a:cubicBezTo>
                      <a:pt x="55" y="198"/>
                      <a:pt x="56" y="198"/>
                      <a:pt x="56" y="198"/>
                    </a:cubicBezTo>
                    <a:cubicBezTo>
                      <a:pt x="56" y="198"/>
                      <a:pt x="56" y="199"/>
                      <a:pt x="56" y="200"/>
                    </a:cubicBezTo>
                    <a:cubicBezTo>
                      <a:pt x="56" y="201"/>
                      <a:pt x="57" y="202"/>
                      <a:pt x="57" y="203"/>
                    </a:cubicBezTo>
                    <a:cubicBezTo>
                      <a:pt x="57" y="204"/>
                      <a:pt x="57" y="205"/>
                      <a:pt x="57" y="206"/>
                    </a:cubicBezTo>
                    <a:cubicBezTo>
                      <a:pt x="57" y="206"/>
                      <a:pt x="58" y="208"/>
                      <a:pt x="58" y="208"/>
                    </a:cubicBezTo>
                    <a:cubicBezTo>
                      <a:pt x="58" y="209"/>
                      <a:pt x="58" y="210"/>
                      <a:pt x="59" y="211"/>
                    </a:cubicBezTo>
                    <a:cubicBezTo>
                      <a:pt x="59" y="211"/>
                      <a:pt x="59" y="213"/>
                      <a:pt x="59" y="213"/>
                    </a:cubicBezTo>
                    <a:cubicBezTo>
                      <a:pt x="59" y="214"/>
                      <a:pt x="59" y="215"/>
                      <a:pt x="59" y="215"/>
                    </a:cubicBezTo>
                    <a:cubicBezTo>
                      <a:pt x="59" y="216"/>
                      <a:pt x="59" y="216"/>
                      <a:pt x="59" y="217"/>
                    </a:cubicBezTo>
                    <a:cubicBezTo>
                      <a:pt x="59" y="217"/>
                      <a:pt x="60" y="219"/>
                      <a:pt x="60" y="219"/>
                    </a:cubicBezTo>
                    <a:cubicBezTo>
                      <a:pt x="60" y="219"/>
                      <a:pt x="60" y="220"/>
                      <a:pt x="60" y="221"/>
                    </a:cubicBezTo>
                    <a:cubicBezTo>
                      <a:pt x="60" y="222"/>
                      <a:pt x="60" y="223"/>
                      <a:pt x="60" y="224"/>
                    </a:cubicBezTo>
                    <a:cubicBezTo>
                      <a:pt x="60" y="225"/>
                      <a:pt x="60" y="225"/>
                      <a:pt x="60" y="226"/>
                    </a:cubicBezTo>
                    <a:cubicBezTo>
                      <a:pt x="60" y="226"/>
                      <a:pt x="60" y="227"/>
                      <a:pt x="60" y="228"/>
                    </a:cubicBezTo>
                    <a:cubicBezTo>
                      <a:pt x="61" y="228"/>
                      <a:pt x="61" y="229"/>
                      <a:pt x="61" y="230"/>
                    </a:cubicBezTo>
                    <a:cubicBezTo>
                      <a:pt x="61" y="231"/>
                      <a:pt x="61" y="232"/>
                      <a:pt x="61" y="232"/>
                    </a:cubicBezTo>
                    <a:cubicBezTo>
                      <a:pt x="61" y="233"/>
                      <a:pt x="61" y="233"/>
                      <a:pt x="61" y="234"/>
                    </a:cubicBezTo>
                    <a:cubicBezTo>
                      <a:pt x="61" y="235"/>
                      <a:pt x="61" y="235"/>
                      <a:pt x="61" y="235"/>
                    </a:cubicBezTo>
                    <a:cubicBezTo>
                      <a:pt x="61" y="236"/>
                      <a:pt x="62" y="239"/>
                      <a:pt x="62" y="240"/>
                    </a:cubicBezTo>
                    <a:cubicBezTo>
                      <a:pt x="62" y="241"/>
                      <a:pt x="62" y="244"/>
                      <a:pt x="62" y="245"/>
                    </a:cubicBezTo>
                    <a:cubicBezTo>
                      <a:pt x="62" y="247"/>
                      <a:pt x="62" y="249"/>
                      <a:pt x="62" y="251"/>
                    </a:cubicBezTo>
                    <a:cubicBezTo>
                      <a:pt x="62" y="252"/>
                      <a:pt x="63" y="256"/>
                      <a:pt x="64" y="257"/>
                    </a:cubicBezTo>
                    <a:cubicBezTo>
                      <a:pt x="64" y="258"/>
                      <a:pt x="64" y="260"/>
                      <a:pt x="65" y="261"/>
                    </a:cubicBezTo>
                    <a:cubicBezTo>
                      <a:pt x="65" y="262"/>
                      <a:pt x="65" y="263"/>
                      <a:pt x="66" y="264"/>
                    </a:cubicBezTo>
                    <a:cubicBezTo>
                      <a:pt x="66" y="265"/>
                      <a:pt x="67" y="267"/>
                      <a:pt x="67" y="267"/>
                    </a:cubicBezTo>
                    <a:cubicBezTo>
                      <a:pt x="67" y="268"/>
                      <a:pt x="67" y="268"/>
                      <a:pt x="68" y="269"/>
                    </a:cubicBezTo>
                    <a:cubicBezTo>
                      <a:pt x="69" y="269"/>
                      <a:pt x="70" y="270"/>
                      <a:pt x="70" y="270"/>
                    </a:cubicBezTo>
                    <a:cubicBezTo>
                      <a:pt x="71" y="270"/>
                      <a:pt x="71" y="270"/>
                      <a:pt x="70" y="270"/>
                    </a:cubicBezTo>
                    <a:cubicBezTo>
                      <a:pt x="70" y="270"/>
                      <a:pt x="70" y="271"/>
                      <a:pt x="70" y="271"/>
                    </a:cubicBezTo>
                    <a:cubicBezTo>
                      <a:pt x="69" y="271"/>
                      <a:pt x="68" y="272"/>
                      <a:pt x="68" y="272"/>
                    </a:cubicBezTo>
                    <a:cubicBezTo>
                      <a:pt x="67" y="272"/>
                      <a:pt x="67" y="273"/>
                      <a:pt x="67" y="273"/>
                    </a:cubicBezTo>
                    <a:cubicBezTo>
                      <a:pt x="67" y="274"/>
                      <a:pt x="66" y="275"/>
                      <a:pt x="66" y="276"/>
                    </a:cubicBezTo>
                    <a:cubicBezTo>
                      <a:pt x="65" y="276"/>
                      <a:pt x="65" y="277"/>
                      <a:pt x="65" y="277"/>
                    </a:cubicBezTo>
                    <a:cubicBezTo>
                      <a:pt x="64" y="278"/>
                      <a:pt x="64" y="278"/>
                      <a:pt x="64" y="279"/>
                    </a:cubicBezTo>
                    <a:cubicBezTo>
                      <a:pt x="64" y="280"/>
                      <a:pt x="65" y="281"/>
                      <a:pt x="65" y="281"/>
                    </a:cubicBezTo>
                    <a:cubicBezTo>
                      <a:pt x="65" y="281"/>
                      <a:pt x="65" y="282"/>
                      <a:pt x="66" y="282"/>
                    </a:cubicBezTo>
                    <a:cubicBezTo>
                      <a:pt x="66" y="282"/>
                      <a:pt x="66" y="283"/>
                      <a:pt x="67" y="283"/>
                    </a:cubicBezTo>
                    <a:cubicBezTo>
                      <a:pt x="67" y="284"/>
                      <a:pt x="68" y="284"/>
                      <a:pt x="68" y="285"/>
                    </a:cubicBezTo>
                    <a:cubicBezTo>
                      <a:pt x="68" y="285"/>
                      <a:pt x="69" y="286"/>
                      <a:pt x="69" y="286"/>
                    </a:cubicBezTo>
                    <a:cubicBezTo>
                      <a:pt x="69" y="286"/>
                      <a:pt x="70" y="286"/>
                      <a:pt x="70" y="287"/>
                    </a:cubicBezTo>
                    <a:cubicBezTo>
                      <a:pt x="70" y="287"/>
                      <a:pt x="70" y="287"/>
                      <a:pt x="71" y="288"/>
                    </a:cubicBezTo>
                    <a:cubicBezTo>
                      <a:pt x="71" y="288"/>
                      <a:pt x="72" y="289"/>
                      <a:pt x="72" y="289"/>
                    </a:cubicBezTo>
                    <a:cubicBezTo>
                      <a:pt x="72" y="289"/>
                      <a:pt x="72" y="289"/>
                      <a:pt x="72" y="290"/>
                    </a:cubicBezTo>
                    <a:cubicBezTo>
                      <a:pt x="72" y="290"/>
                      <a:pt x="71" y="290"/>
                      <a:pt x="71" y="291"/>
                    </a:cubicBezTo>
                    <a:cubicBezTo>
                      <a:pt x="71" y="292"/>
                      <a:pt x="71" y="294"/>
                      <a:pt x="71" y="294"/>
                    </a:cubicBezTo>
                    <a:cubicBezTo>
                      <a:pt x="71" y="294"/>
                      <a:pt x="71" y="295"/>
                      <a:pt x="71" y="295"/>
                    </a:cubicBezTo>
                    <a:cubicBezTo>
                      <a:pt x="71" y="295"/>
                      <a:pt x="71" y="295"/>
                      <a:pt x="71" y="295"/>
                    </a:cubicBezTo>
                    <a:cubicBezTo>
                      <a:pt x="71" y="295"/>
                      <a:pt x="71" y="295"/>
                      <a:pt x="71" y="296"/>
                    </a:cubicBezTo>
                    <a:cubicBezTo>
                      <a:pt x="70" y="296"/>
                      <a:pt x="70" y="296"/>
                      <a:pt x="70" y="297"/>
                    </a:cubicBezTo>
                    <a:cubicBezTo>
                      <a:pt x="70" y="298"/>
                      <a:pt x="70" y="299"/>
                      <a:pt x="70" y="299"/>
                    </a:cubicBezTo>
                    <a:cubicBezTo>
                      <a:pt x="70" y="299"/>
                      <a:pt x="71" y="300"/>
                      <a:pt x="71" y="300"/>
                    </a:cubicBezTo>
                    <a:cubicBezTo>
                      <a:pt x="71" y="300"/>
                      <a:pt x="72" y="300"/>
                      <a:pt x="73" y="300"/>
                    </a:cubicBezTo>
                    <a:cubicBezTo>
                      <a:pt x="73" y="300"/>
                      <a:pt x="74" y="300"/>
                      <a:pt x="75" y="300"/>
                    </a:cubicBezTo>
                    <a:cubicBezTo>
                      <a:pt x="76" y="300"/>
                      <a:pt x="81" y="300"/>
                      <a:pt x="82" y="300"/>
                    </a:cubicBezTo>
                    <a:cubicBezTo>
                      <a:pt x="83" y="300"/>
                      <a:pt x="86" y="300"/>
                      <a:pt x="87" y="300"/>
                    </a:cubicBezTo>
                    <a:cubicBezTo>
                      <a:pt x="88" y="299"/>
                      <a:pt x="89" y="299"/>
                      <a:pt x="89" y="299"/>
                    </a:cubicBezTo>
                    <a:cubicBezTo>
                      <a:pt x="90" y="298"/>
                      <a:pt x="90" y="298"/>
                      <a:pt x="90" y="297"/>
                    </a:cubicBezTo>
                    <a:cubicBezTo>
                      <a:pt x="90" y="297"/>
                      <a:pt x="90" y="296"/>
                      <a:pt x="90" y="295"/>
                    </a:cubicBezTo>
                    <a:cubicBezTo>
                      <a:pt x="90" y="294"/>
                      <a:pt x="89" y="294"/>
                      <a:pt x="89" y="294"/>
                    </a:cubicBezTo>
                    <a:cubicBezTo>
                      <a:pt x="89" y="293"/>
                      <a:pt x="89" y="293"/>
                      <a:pt x="89" y="292"/>
                    </a:cubicBezTo>
                    <a:cubicBezTo>
                      <a:pt x="90" y="292"/>
                      <a:pt x="89" y="290"/>
                      <a:pt x="89" y="290"/>
                    </a:cubicBezTo>
                    <a:cubicBezTo>
                      <a:pt x="89" y="289"/>
                      <a:pt x="89" y="289"/>
                      <a:pt x="89" y="289"/>
                    </a:cubicBezTo>
                    <a:cubicBezTo>
                      <a:pt x="89" y="289"/>
                      <a:pt x="89" y="288"/>
                      <a:pt x="88" y="288"/>
                    </a:cubicBezTo>
                    <a:cubicBezTo>
                      <a:pt x="88" y="288"/>
                      <a:pt x="89" y="288"/>
                      <a:pt x="89" y="288"/>
                    </a:cubicBezTo>
                    <a:cubicBezTo>
                      <a:pt x="89" y="288"/>
                      <a:pt x="89" y="287"/>
                      <a:pt x="89" y="287"/>
                    </a:cubicBezTo>
                    <a:cubicBezTo>
                      <a:pt x="89" y="286"/>
                      <a:pt x="90" y="285"/>
                      <a:pt x="90" y="284"/>
                    </a:cubicBezTo>
                    <a:cubicBezTo>
                      <a:pt x="90" y="284"/>
                      <a:pt x="90" y="283"/>
                      <a:pt x="90" y="283"/>
                    </a:cubicBezTo>
                    <a:cubicBezTo>
                      <a:pt x="90" y="283"/>
                      <a:pt x="90" y="283"/>
                      <a:pt x="91" y="283"/>
                    </a:cubicBezTo>
                    <a:cubicBezTo>
                      <a:pt x="91" y="282"/>
                      <a:pt x="91" y="282"/>
                      <a:pt x="91" y="282"/>
                    </a:cubicBezTo>
                    <a:cubicBezTo>
                      <a:pt x="91" y="281"/>
                      <a:pt x="92" y="279"/>
                      <a:pt x="92" y="279"/>
                    </a:cubicBezTo>
                    <a:cubicBezTo>
                      <a:pt x="93" y="279"/>
                      <a:pt x="93" y="278"/>
                      <a:pt x="93" y="278"/>
                    </a:cubicBezTo>
                    <a:cubicBezTo>
                      <a:pt x="93" y="278"/>
                      <a:pt x="93" y="278"/>
                      <a:pt x="93" y="277"/>
                    </a:cubicBezTo>
                    <a:cubicBezTo>
                      <a:pt x="93" y="277"/>
                      <a:pt x="93" y="276"/>
                      <a:pt x="93" y="276"/>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1" name="Freeform 18"/>
              <p:cNvSpPr>
                <a:spLocks noEditPoints="1"/>
              </p:cNvSpPr>
              <p:nvPr/>
            </p:nvSpPr>
            <p:spPr bwMode="auto">
              <a:xfrm>
                <a:off x="1690263" y="3894654"/>
                <a:ext cx="464735" cy="1112735"/>
              </a:xfrm>
              <a:custGeom>
                <a:avLst/>
                <a:gdLst>
                  <a:gd name="T0" fmla="*/ 110 w 126"/>
                  <a:gd name="T1" fmla="*/ 63 h 302"/>
                  <a:gd name="T2" fmla="*/ 104 w 126"/>
                  <a:gd name="T3" fmla="*/ 55 h 302"/>
                  <a:gd name="T4" fmla="*/ 98 w 126"/>
                  <a:gd name="T5" fmla="*/ 44 h 302"/>
                  <a:gd name="T6" fmla="*/ 72 w 126"/>
                  <a:gd name="T7" fmla="*/ 39 h 302"/>
                  <a:gd name="T8" fmla="*/ 70 w 126"/>
                  <a:gd name="T9" fmla="*/ 30 h 302"/>
                  <a:gd name="T10" fmla="*/ 71 w 126"/>
                  <a:gd name="T11" fmla="*/ 19 h 302"/>
                  <a:gd name="T12" fmla="*/ 66 w 126"/>
                  <a:gd name="T13" fmla="*/ 4 h 302"/>
                  <a:gd name="T14" fmla="*/ 46 w 126"/>
                  <a:gd name="T15" fmla="*/ 12 h 302"/>
                  <a:gd name="T16" fmla="*/ 44 w 126"/>
                  <a:gd name="T17" fmla="*/ 27 h 302"/>
                  <a:gd name="T18" fmla="*/ 47 w 126"/>
                  <a:gd name="T19" fmla="*/ 36 h 302"/>
                  <a:gd name="T20" fmla="*/ 39 w 126"/>
                  <a:gd name="T21" fmla="*/ 42 h 302"/>
                  <a:gd name="T22" fmla="*/ 26 w 126"/>
                  <a:gd name="T23" fmla="*/ 45 h 302"/>
                  <a:gd name="T24" fmla="*/ 16 w 126"/>
                  <a:gd name="T25" fmla="*/ 54 h 302"/>
                  <a:gd name="T26" fmla="*/ 13 w 126"/>
                  <a:gd name="T27" fmla="*/ 66 h 302"/>
                  <a:gd name="T28" fmla="*/ 6 w 126"/>
                  <a:gd name="T29" fmla="*/ 81 h 302"/>
                  <a:gd name="T30" fmla="*/ 2 w 126"/>
                  <a:gd name="T31" fmla="*/ 99 h 302"/>
                  <a:gd name="T32" fmla="*/ 13 w 126"/>
                  <a:gd name="T33" fmla="*/ 121 h 302"/>
                  <a:gd name="T34" fmla="*/ 16 w 126"/>
                  <a:gd name="T35" fmla="*/ 126 h 302"/>
                  <a:gd name="T36" fmla="*/ 19 w 126"/>
                  <a:gd name="T37" fmla="*/ 132 h 302"/>
                  <a:gd name="T38" fmla="*/ 20 w 126"/>
                  <a:gd name="T39" fmla="*/ 140 h 302"/>
                  <a:gd name="T40" fmla="*/ 22 w 126"/>
                  <a:gd name="T41" fmla="*/ 168 h 302"/>
                  <a:gd name="T42" fmla="*/ 30 w 126"/>
                  <a:gd name="T43" fmla="*/ 173 h 302"/>
                  <a:gd name="T44" fmla="*/ 35 w 126"/>
                  <a:gd name="T45" fmla="*/ 208 h 302"/>
                  <a:gd name="T46" fmla="*/ 38 w 126"/>
                  <a:gd name="T47" fmla="*/ 242 h 302"/>
                  <a:gd name="T48" fmla="*/ 40 w 126"/>
                  <a:gd name="T49" fmla="*/ 267 h 302"/>
                  <a:gd name="T50" fmla="*/ 42 w 126"/>
                  <a:gd name="T51" fmla="*/ 272 h 302"/>
                  <a:gd name="T52" fmla="*/ 40 w 126"/>
                  <a:gd name="T53" fmla="*/ 279 h 302"/>
                  <a:gd name="T54" fmla="*/ 39 w 126"/>
                  <a:gd name="T55" fmla="*/ 284 h 302"/>
                  <a:gd name="T56" fmla="*/ 31 w 126"/>
                  <a:gd name="T57" fmla="*/ 289 h 302"/>
                  <a:gd name="T58" fmla="*/ 41 w 126"/>
                  <a:gd name="T59" fmla="*/ 295 h 302"/>
                  <a:gd name="T60" fmla="*/ 61 w 126"/>
                  <a:gd name="T61" fmla="*/ 287 h 302"/>
                  <a:gd name="T62" fmla="*/ 63 w 126"/>
                  <a:gd name="T63" fmla="*/ 277 h 302"/>
                  <a:gd name="T64" fmla="*/ 67 w 126"/>
                  <a:gd name="T65" fmla="*/ 283 h 302"/>
                  <a:gd name="T66" fmla="*/ 65 w 126"/>
                  <a:gd name="T67" fmla="*/ 289 h 302"/>
                  <a:gd name="T68" fmla="*/ 62 w 126"/>
                  <a:gd name="T69" fmla="*/ 295 h 302"/>
                  <a:gd name="T70" fmla="*/ 60 w 126"/>
                  <a:gd name="T71" fmla="*/ 301 h 302"/>
                  <a:gd name="T72" fmla="*/ 83 w 126"/>
                  <a:gd name="T73" fmla="*/ 297 h 302"/>
                  <a:gd name="T74" fmla="*/ 85 w 126"/>
                  <a:gd name="T75" fmla="*/ 288 h 302"/>
                  <a:gd name="T76" fmla="*/ 87 w 126"/>
                  <a:gd name="T77" fmla="*/ 282 h 302"/>
                  <a:gd name="T78" fmla="*/ 90 w 126"/>
                  <a:gd name="T79" fmla="*/ 266 h 302"/>
                  <a:gd name="T80" fmla="*/ 91 w 126"/>
                  <a:gd name="T81" fmla="*/ 212 h 302"/>
                  <a:gd name="T82" fmla="*/ 93 w 126"/>
                  <a:gd name="T83" fmla="*/ 169 h 302"/>
                  <a:gd name="T84" fmla="*/ 107 w 126"/>
                  <a:gd name="T85" fmla="*/ 167 h 302"/>
                  <a:gd name="T86" fmla="*/ 107 w 126"/>
                  <a:gd name="T87" fmla="*/ 149 h 302"/>
                  <a:gd name="T88" fmla="*/ 105 w 126"/>
                  <a:gd name="T89" fmla="*/ 129 h 302"/>
                  <a:gd name="T90" fmla="*/ 104 w 126"/>
                  <a:gd name="T91" fmla="*/ 120 h 302"/>
                  <a:gd name="T92" fmla="*/ 124 w 126"/>
                  <a:gd name="T93" fmla="*/ 93 h 302"/>
                  <a:gd name="T94" fmla="*/ 21 w 126"/>
                  <a:gd name="T95" fmla="*/ 98 h 302"/>
                  <a:gd name="T96" fmla="*/ 22 w 126"/>
                  <a:gd name="T97" fmla="*/ 87 h 302"/>
                  <a:gd name="T98" fmla="*/ 41 w 126"/>
                  <a:gd name="T99" fmla="*/ 279 h 302"/>
                  <a:gd name="T100" fmla="*/ 65 w 126"/>
                  <a:gd name="T101" fmla="*/ 251 h 302"/>
                  <a:gd name="T102" fmla="*/ 60 w 126"/>
                  <a:gd name="T103" fmla="*/ 249 h 302"/>
                  <a:gd name="T104" fmla="*/ 61 w 126"/>
                  <a:gd name="T105" fmla="*/ 224 h 302"/>
                  <a:gd name="T106" fmla="*/ 62 w 126"/>
                  <a:gd name="T107" fmla="*/ 202 h 302"/>
                  <a:gd name="T108" fmla="*/ 66 w 126"/>
                  <a:gd name="T109" fmla="*/ 220 h 302"/>
                  <a:gd name="T110" fmla="*/ 69 w 126"/>
                  <a:gd name="T111" fmla="*/ 235 h 302"/>
                  <a:gd name="T112" fmla="*/ 99 w 126"/>
                  <a:gd name="T113" fmla="*/ 98 h 302"/>
                  <a:gd name="T114" fmla="*/ 99 w 126"/>
                  <a:gd name="T115" fmla="*/ 8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 h="302">
                    <a:moveTo>
                      <a:pt x="124" y="83"/>
                    </a:moveTo>
                    <a:cubicBezTo>
                      <a:pt x="122" y="78"/>
                      <a:pt x="118" y="74"/>
                      <a:pt x="117" y="73"/>
                    </a:cubicBezTo>
                    <a:cubicBezTo>
                      <a:pt x="117" y="71"/>
                      <a:pt x="115" y="69"/>
                      <a:pt x="114" y="68"/>
                    </a:cubicBezTo>
                    <a:cubicBezTo>
                      <a:pt x="114" y="67"/>
                      <a:pt x="113" y="67"/>
                      <a:pt x="113" y="67"/>
                    </a:cubicBezTo>
                    <a:cubicBezTo>
                      <a:pt x="113" y="67"/>
                      <a:pt x="113" y="67"/>
                      <a:pt x="112" y="66"/>
                    </a:cubicBezTo>
                    <a:cubicBezTo>
                      <a:pt x="111" y="65"/>
                      <a:pt x="110" y="64"/>
                      <a:pt x="110" y="63"/>
                    </a:cubicBezTo>
                    <a:cubicBezTo>
                      <a:pt x="109" y="63"/>
                      <a:pt x="109" y="62"/>
                      <a:pt x="109" y="62"/>
                    </a:cubicBezTo>
                    <a:cubicBezTo>
                      <a:pt x="108" y="61"/>
                      <a:pt x="108" y="61"/>
                      <a:pt x="108" y="60"/>
                    </a:cubicBezTo>
                    <a:cubicBezTo>
                      <a:pt x="108" y="60"/>
                      <a:pt x="108" y="59"/>
                      <a:pt x="107" y="59"/>
                    </a:cubicBezTo>
                    <a:cubicBezTo>
                      <a:pt x="106" y="58"/>
                      <a:pt x="105" y="57"/>
                      <a:pt x="105" y="57"/>
                    </a:cubicBezTo>
                    <a:cubicBezTo>
                      <a:pt x="105" y="57"/>
                      <a:pt x="104" y="57"/>
                      <a:pt x="104" y="57"/>
                    </a:cubicBezTo>
                    <a:cubicBezTo>
                      <a:pt x="104" y="56"/>
                      <a:pt x="104" y="56"/>
                      <a:pt x="104" y="55"/>
                    </a:cubicBezTo>
                    <a:cubicBezTo>
                      <a:pt x="103" y="55"/>
                      <a:pt x="103" y="55"/>
                      <a:pt x="103" y="54"/>
                    </a:cubicBezTo>
                    <a:cubicBezTo>
                      <a:pt x="103" y="53"/>
                      <a:pt x="103" y="53"/>
                      <a:pt x="103" y="52"/>
                    </a:cubicBezTo>
                    <a:cubicBezTo>
                      <a:pt x="103" y="52"/>
                      <a:pt x="102" y="51"/>
                      <a:pt x="102" y="50"/>
                    </a:cubicBezTo>
                    <a:cubicBezTo>
                      <a:pt x="102" y="50"/>
                      <a:pt x="101" y="48"/>
                      <a:pt x="101" y="47"/>
                    </a:cubicBezTo>
                    <a:cubicBezTo>
                      <a:pt x="100" y="45"/>
                      <a:pt x="99" y="44"/>
                      <a:pt x="99" y="44"/>
                    </a:cubicBezTo>
                    <a:cubicBezTo>
                      <a:pt x="98" y="44"/>
                      <a:pt x="98" y="44"/>
                      <a:pt x="98" y="44"/>
                    </a:cubicBezTo>
                    <a:cubicBezTo>
                      <a:pt x="98" y="44"/>
                      <a:pt x="97" y="44"/>
                      <a:pt x="96" y="44"/>
                    </a:cubicBezTo>
                    <a:cubicBezTo>
                      <a:pt x="95" y="43"/>
                      <a:pt x="94" y="43"/>
                      <a:pt x="94" y="43"/>
                    </a:cubicBezTo>
                    <a:cubicBezTo>
                      <a:pt x="92" y="43"/>
                      <a:pt x="89" y="42"/>
                      <a:pt x="88" y="42"/>
                    </a:cubicBezTo>
                    <a:cubicBezTo>
                      <a:pt x="87" y="42"/>
                      <a:pt x="83" y="41"/>
                      <a:pt x="81" y="41"/>
                    </a:cubicBezTo>
                    <a:cubicBezTo>
                      <a:pt x="80" y="41"/>
                      <a:pt x="76" y="40"/>
                      <a:pt x="75" y="39"/>
                    </a:cubicBezTo>
                    <a:cubicBezTo>
                      <a:pt x="73" y="39"/>
                      <a:pt x="73" y="39"/>
                      <a:pt x="72" y="39"/>
                    </a:cubicBezTo>
                    <a:cubicBezTo>
                      <a:pt x="72" y="39"/>
                      <a:pt x="71" y="39"/>
                      <a:pt x="71" y="38"/>
                    </a:cubicBezTo>
                    <a:cubicBezTo>
                      <a:pt x="70" y="38"/>
                      <a:pt x="68" y="37"/>
                      <a:pt x="68" y="37"/>
                    </a:cubicBezTo>
                    <a:cubicBezTo>
                      <a:pt x="67" y="36"/>
                      <a:pt x="67" y="36"/>
                      <a:pt x="68" y="35"/>
                    </a:cubicBezTo>
                    <a:cubicBezTo>
                      <a:pt x="68" y="34"/>
                      <a:pt x="69" y="30"/>
                      <a:pt x="69" y="30"/>
                    </a:cubicBezTo>
                    <a:cubicBezTo>
                      <a:pt x="69" y="30"/>
                      <a:pt x="69" y="30"/>
                      <a:pt x="69" y="30"/>
                    </a:cubicBezTo>
                    <a:cubicBezTo>
                      <a:pt x="69" y="30"/>
                      <a:pt x="69" y="30"/>
                      <a:pt x="70" y="30"/>
                    </a:cubicBezTo>
                    <a:cubicBezTo>
                      <a:pt x="70" y="29"/>
                      <a:pt x="70" y="29"/>
                      <a:pt x="70" y="28"/>
                    </a:cubicBezTo>
                    <a:cubicBezTo>
                      <a:pt x="71" y="27"/>
                      <a:pt x="71" y="24"/>
                      <a:pt x="71" y="23"/>
                    </a:cubicBezTo>
                    <a:cubicBezTo>
                      <a:pt x="71" y="23"/>
                      <a:pt x="71" y="22"/>
                      <a:pt x="71" y="21"/>
                    </a:cubicBezTo>
                    <a:cubicBezTo>
                      <a:pt x="71" y="21"/>
                      <a:pt x="71" y="21"/>
                      <a:pt x="72" y="20"/>
                    </a:cubicBezTo>
                    <a:cubicBezTo>
                      <a:pt x="72" y="20"/>
                      <a:pt x="71" y="19"/>
                      <a:pt x="71" y="19"/>
                    </a:cubicBezTo>
                    <a:cubicBezTo>
                      <a:pt x="71" y="19"/>
                      <a:pt x="71" y="19"/>
                      <a:pt x="71" y="19"/>
                    </a:cubicBezTo>
                    <a:cubicBezTo>
                      <a:pt x="71" y="19"/>
                      <a:pt x="71" y="18"/>
                      <a:pt x="71" y="18"/>
                    </a:cubicBezTo>
                    <a:cubicBezTo>
                      <a:pt x="71" y="17"/>
                      <a:pt x="71" y="16"/>
                      <a:pt x="71" y="16"/>
                    </a:cubicBezTo>
                    <a:cubicBezTo>
                      <a:pt x="71" y="15"/>
                      <a:pt x="71" y="15"/>
                      <a:pt x="71" y="15"/>
                    </a:cubicBezTo>
                    <a:cubicBezTo>
                      <a:pt x="71" y="15"/>
                      <a:pt x="71" y="14"/>
                      <a:pt x="71" y="13"/>
                    </a:cubicBezTo>
                    <a:cubicBezTo>
                      <a:pt x="71" y="10"/>
                      <a:pt x="71" y="9"/>
                      <a:pt x="70" y="7"/>
                    </a:cubicBezTo>
                    <a:cubicBezTo>
                      <a:pt x="69" y="5"/>
                      <a:pt x="66" y="4"/>
                      <a:pt x="66" y="4"/>
                    </a:cubicBezTo>
                    <a:cubicBezTo>
                      <a:pt x="65" y="4"/>
                      <a:pt x="65" y="2"/>
                      <a:pt x="63" y="2"/>
                    </a:cubicBezTo>
                    <a:cubicBezTo>
                      <a:pt x="64" y="2"/>
                      <a:pt x="59" y="0"/>
                      <a:pt x="53" y="2"/>
                    </a:cubicBezTo>
                    <a:cubicBezTo>
                      <a:pt x="52" y="2"/>
                      <a:pt x="51" y="3"/>
                      <a:pt x="51" y="3"/>
                    </a:cubicBezTo>
                    <a:cubicBezTo>
                      <a:pt x="49" y="3"/>
                      <a:pt x="49" y="4"/>
                      <a:pt x="48" y="5"/>
                    </a:cubicBezTo>
                    <a:cubicBezTo>
                      <a:pt x="48" y="5"/>
                      <a:pt x="47" y="6"/>
                      <a:pt x="46" y="7"/>
                    </a:cubicBezTo>
                    <a:cubicBezTo>
                      <a:pt x="45" y="8"/>
                      <a:pt x="46" y="11"/>
                      <a:pt x="46" y="12"/>
                    </a:cubicBezTo>
                    <a:cubicBezTo>
                      <a:pt x="45" y="14"/>
                      <a:pt x="45" y="18"/>
                      <a:pt x="45" y="18"/>
                    </a:cubicBezTo>
                    <a:cubicBezTo>
                      <a:pt x="45" y="18"/>
                      <a:pt x="45" y="18"/>
                      <a:pt x="44" y="17"/>
                    </a:cubicBezTo>
                    <a:cubicBezTo>
                      <a:pt x="44" y="17"/>
                      <a:pt x="44" y="17"/>
                      <a:pt x="44" y="17"/>
                    </a:cubicBezTo>
                    <a:cubicBezTo>
                      <a:pt x="43" y="17"/>
                      <a:pt x="42" y="19"/>
                      <a:pt x="43" y="20"/>
                    </a:cubicBezTo>
                    <a:cubicBezTo>
                      <a:pt x="43" y="21"/>
                      <a:pt x="42" y="23"/>
                      <a:pt x="43" y="26"/>
                    </a:cubicBezTo>
                    <a:cubicBezTo>
                      <a:pt x="43" y="26"/>
                      <a:pt x="44" y="27"/>
                      <a:pt x="44" y="27"/>
                    </a:cubicBezTo>
                    <a:cubicBezTo>
                      <a:pt x="44" y="28"/>
                      <a:pt x="45" y="28"/>
                      <a:pt x="45" y="28"/>
                    </a:cubicBezTo>
                    <a:cubicBezTo>
                      <a:pt x="46" y="28"/>
                      <a:pt x="46" y="28"/>
                      <a:pt x="46" y="28"/>
                    </a:cubicBezTo>
                    <a:cubicBezTo>
                      <a:pt x="46" y="28"/>
                      <a:pt x="46" y="28"/>
                      <a:pt x="46" y="29"/>
                    </a:cubicBezTo>
                    <a:cubicBezTo>
                      <a:pt x="46" y="30"/>
                      <a:pt x="46" y="31"/>
                      <a:pt x="46" y="32"/>
                    </a:cubicBezTo>
                    <a:cubicBezTo>
                      <a:pt x="47" y="33"/>
                      <a:pt x="47" y="35"/>
                      <a:pt x="47" y="35"/>
                    </a:cubicBezTo>
                    <a:cubicBezTo>
                      <a:pt x="47" y="36"/>
                      <a:pt x="47" y="36"/>
                      <a:pt x="47" y="36"/>
                    </a:cubicBezTo>
                    <a:cubicBezTo>
                      <a:pt x="46" y="36"/>
                      <a:pt x="46" y="37"/>
                      <a:pt x="45" y="37"/>
                    </a:cubicBezTo>
                    <a:cubicBezTo>
                      <a:pt x="45" y="38"/>
                      <a:pt x="45" y="39"/>
                      <a:pt x="45" y="39"/>
                    </a:cubicBezTo>
                    <a:cubicBezTo>
                      <a:pt x="45" y="39"/>
                      <a:pt x="45" y="40"/>
                      <a:pt x="44" y="40"/>
                    </a:cubicBezTo>
                    <a:cubicBezTo>
                      <a:pt x="44" y="40"/>
                      <a:pt x="43" y="41"/>
                      <a:pt x="43" y="41"/>
                    </a:cubicBezTo>
                    <a:cubicBezTo>
                      <a:pt x="42" y="41"/>
                      <a:pt x="42" y="41"/>
                      <a:pt x="41" y="41"/>
                    </a:cubicBezTo>
                    <a:cubicBezTo>
                      <a:pt x="41" y="42"/>
                      <a:pt x="40" y="42"/>
                      <a:pt x="39" y="42"/>
                    </a:cubicBezTo>
                    <a:cubicBezTo>
                      <a:pt x="38" y="42"/>
                      <a:pt x="37" y="43"/>
                      <a:pt x="36" y="43"/>
                    </a:cubicBezTo>
                    <a:cubicBezTo>
                      <a:pt x="35" y="43"/>
                      <a:pt x="35" y="43"/>
                      <a:pt x="34" y="43"/>
                    </a:cubicBezTo>
                    <a:cubicBezTo>
                      <a:pt x="33" y="44"/>
                      <a:pt x="33" y="44"/>
                      <a:pt x="32" y="44"/>
                    </a:cubicBezTo>
                    <a:cubicBezTo>
                      <a:pt x="31" y="44"/>
                      <a:pt x="30" y="44"/>
                      <a:pt x="29" y="45"/>
                    </a:cubicBezTo>
                    <a:cubicBezTo>
                      <a:pt x="28" y="45"/>
                      <a:pt x="27" y="45"/>
                      <a:pt x="27" y="45"/>
                    </a:cubicBezTo>
                    <a:cubicBezTo>
                      <a:pt x="27" y="45"/>
                      <a:pt x="27" y="45"/>
                      <a:pt x="26" y="45"/>
                    </a:cubicBezTo>
                    <a:cubicBezTo>
                      <a:pt x="25" y="45"/>
                      <a:pt x="25" y="46"/>
                      <a:pt x="24" y="46"/>
                    </a:cubicBezTo>
                    <a:cubicBezTo>
                      <a:pt x="23" y="46"/>
                      <a:pt x="21" y="47"/>
                      <a:pt x="20" y="48"/>
                    </a:cubicBezTo>
                    <a:cubicBezTo>
                      <a:pt x="20" y="48"/>
                      <a:pt x="20" y="48"/>
                      <a:pt x="19" y="48"/>
                    </a:cubicBezTo>
                    <a:cubicBezTo>
                      <a:pt x="19" y="48"/>
                      <a:pt x="19" y="48"/>
                      <a:pt x="18" y="49"/>
                    </a:cubicBezTo>
                    <a:cubicBezTo>
                      <a:pt x="18" y="49"/>
                      <a:pt x="17" y="51"/>
                      <a:pt x="17" y="52"/>
                    </a:cubicBezTo>
                    <a:cubicBezTo>
                      <a:pt x="17" y="53"/>
                      <a:pt x="16" y="54"/>
                      <a:pt x="16" y="54"/>
                    </a:cubicBezTo>
                    <a:cubicBezTo>
                      <a:pt x="16" y="55"/>
                      <a:pt x="16" y="55"/>
                      <a:pt x="16" y="56"/>
                    </a:cubicBezTo>
                    <a:cubicBezTo>
                      <a:pt x="15" y="56"/>
                      <a:pt x="15" y="58"/>
                      <a:pt x="14" y="59"/>
                    </a:cubicBezTo>
                    <a:cubicBezTo>
                      <a:pt x="14" y="60"/>
                      <a:pt x="14" y="61"/>
                      <a:pt x="14" y="61"/>
                    </a:cubicBezTo>
                    <a:cubicBezTo>
                      <a:pt x="14" y="61"/>
                      <a:pt x="14" y="61"/>
                      <a:pt x="14" y="62"/>
                    </a:cubicBezTo>
                    <a:cubicBezTo>
                      <a:pt x="14" y="62"/>
                      <a:pt x="13" y="64"/>
                      <a:pt x="13" y="64"/>
                    </a:cubicBezTo>
                    <a:cubicBezTo>
                      <a:pt x="13" y="65"/>
                      <a:pt x="13" y="66"/>
                      <a:pt x="13" y="66"/>
                    </a:cubicBezTo>
                    <a:cubicBezTo>
                      <a:pt x="13" y="67"/>
                      <a:pt x="12" y="68"/>
                      <a:pt x="11" y="69"/>
                    </a:cubicBezTo>
                    <a:cubicBezTo>
                      <a:pt x="11" y="69"/>
                      <a:pt x="11" y="70"/>
                      <a:pt x="11" y="71"/>
                    </a:cubicBezTo>
                    <a:cubicBezTo>
                      <a:pt x="11" y="71"/>
                      <a:pt x="10" y="71"/>
                      <a:pt x="10" y="72"/>
                    </a:cubicBezTo>
                    <a:cubicBezTo>
                      <a:pt x="9" y="72"/>
                      <a:pt x="9" y="74"/>
                      <a:pt x="9" y="74"/>
                    </a:cubicBezTo>
                    <a:cubicBezTo>
                      <a:pt x="8" y="75"/>
                      <a:pt x="8" y="75"/>
                      <a:pt x="8" y="76"/>
                    </a:cubicBezTo>
                    <a:cubicBezTo>
                      <a:pt x="7" y="77"/>
                      <a:pt x="6" y="80"/>
                      <a:pt x="6" y="81"/>
                    </a:cubicBezTo>
                    <a:cubicBezTo>
                      <a:pt x="5" y="81"/>
                      <a:pt x="5" y="82"/>
                      <a:pt x="4" y="82"/>
                    </a:cubicBezTo>
                    <a:cubicBezTo>
                      <a:pt x="4" y="83"/>
                      <a:pt x="3" y="83"/>
                      <a:pt x="2" y="84"/>
                    </a:cubicBezTo>
                    <a:cubicBezTo>
                      <a:pt x="2" y="85"/>
                      <a:pt x="2" y="87"/>
                      <a:pt x="2" y="88"/>
                    </a:cubicBezTo>
                    <a:cubicBezTo>
                      <a:pt x="2" y="89"/>
                      <a:pt x="1" y="91"/>
                      <a:pt x="1" y="92"/>
                    </a:cubicBezTo>
                    <a:cubicBezTo>
                      <a:pt x="0" y="93"/>
                      <a:pt x="1" y="93"/>
                      <a:pt x="1" y="94"/>
                    </a:cubicBezTo>
                    <a:cubicBezTo>
                      <a:pt x="2" y="96"/>
                      <a:pt x="2" y="98"/>
                      <a:pt x="2" y="99"/>
                    </a:cubicBezTo>
                    <a:cubicBezTo>
                      <a:pt x="2" y="100"/>
                      <a:pt x="2" y="101"/>
                      <a:pt x="3" y="101"/>
                    </a:cubicBezTo>
                    <a:cubicBezTo>
                      <a:pt x="3" y="102"/>
                      <a:pt x="3" y="104"/>
                      <a:pt x="3" y="104"/>
                    </a:cubicBezTo>
                    <a:cubicBezTo>
                      <a:pt x="4" y="106"/>
                      <a:pt x="7" y="110"/>
                      <a:pt x="7" y="112"/>
                    </a:cubicBezTo>
                    <a:cubicBezTo>
                      <a:pt x="8" y="113"/>
                      <a:pt x="12" y="119"/>
                      <a:pt x="12" y="120"/>
                    </a:cubicBezTo>
                    <a:cubicBezTo>
                      <a:pt x="12" y="120"/>
                      <a:pt x="12" y="120"/>
                      <a:pt x="12" y="120"/>
                    </a:cubicBezTo>
                    <a:cubicBezTo>
                      <a:pt x="12" y="120"/>
                      <a:pt x="12" y="121"/>
                      <a:pt x="13" y="121"/>
                    </a:cubicBezTo>
                    <a:cubicBezTo>
                      <a:pt x="13" y="122"/>
                      <a:pt x="13" y="122"/>
                      <a:pt x="13" y="122"/>
                    </a:cubicBezTo>
                    <a:cubicBezTo>
                      <a:pt x="13" y="122"/>
                      <a:pt x="13" y="122"/>
                      <a:pt x="14" y="123"/>
                    </a:cubicBezTo>
                    <a:cubicBezTo>
                      <a:pt x="14" y="123"/>
                      <a:pt x="14" y="123"/>
                      <a:pt x="14" y="124"/>
                    </a:cubicBezTo>
                    <a:cubicBezTo>
                      <a:pt x="14" y="124"/>
                      <a:pt x="15" y="125"/>
                      <a:pt x="15" y="125"/>
                    </a:cubicBezTo>
                    <a:cubicBezTo>
                      <a:pt x="15" y="125"/>
                      <a:pt x="15" y="125"/>
                      <a:pt x="15" y="125"/>
                    </a:cubicBezTo>
                    <a:cubicBezTo>
                      <a:pt x="15" y="125"/>
                      <a:pt x="16" y="126"/>
                      <a:pt x="16" y="126"/>
                    </a:cubicBezTo>
                    <a:cubicBezTo>
                      <a:pt x="16" y="126"/>
                      <a:pt x="16" y="126"/>
                      <a:pt x="16" y="126"/>
                    </a:cubicBezTo>
                    <a:cubicBezTo>
                      <a:pt x="16" y="127"/>
                      <a:pt x="16" y="127"/>
                      <a:pt x="16" y="127"/>
                    </a:cubicBezTo>
                    <a:cubicBezTo>
                      <a:pt x="16" y="127"/>
                      <a:pt x="16" y="127"/>
                      <a:pt x="17" y="127"/>
                    </a:cubicBezTo>
                    <a:cubicBezTo>
                      <a:pt x="17" y="127"/>
                      <a:pt x="17" y="127"/>
                      <a:pt x="17" y="128"/>
                    </a:cubicBezTo>
                    <a:cubicBezTo>
                      <a:pt x="17" y="128"/>
                      <a:pt x="18" y="129"/>
                      <a:pt x="18" y="129"/>
                    </a:cubicBezTo>
                    <a:cubicBezTo>
                      <a:pt x="18" y="130"/>
                      <a:pt x="19" y="131"/>
                      <a:pt x="19" y="132"/>
                    </a:cubicBezTo>
                    <a:cubicBezTo>
                      <a:pt x="19" y="132"/>
                      <a:pt x="19" y="132"/>
                      <a:pt x="19" y="132"/>
                    </a:cubicBezTo>
                    <a:cubicBezTo>
                      <a:pt x="20" y="132"/>
                      <a:pt x="19" y="132"/>
                      <a:pt x="19" y="131"/>
                    </a:cubicBezTo>
                    <a:cubicBezTo>
                      <a:pt x="19" y="130"/>
                      <a:pt x="20" y="131"/>
                      <a:pt x="20" y="132"/>
                    </a:cubicBezTo>
                    <a:cubicBezTo>
                      <a:pt x="20" y="132"/>
                      <a:pt x="20" y="132"/>
                      <a:pt x="21" y="132"/>
                    </a:cubicBezTo>
                    <a:cubicBezTo>
                      <a:pt x="21" y="132"/>
                      <a:pt x="21" y="132"/>
                      <a:pt x="21" y="133"/>
                    </a:cubicBezTo>
                    <a:cubicBezTo>
                      <a:pt x="21" y="135"/>
                      <a:pt x="20" y="137"/>
                      <a:pt x="20" y="140"/>
                    </a:cubicBezTo>
                    <a:cubicBezTo>
                      <a:pt x="20" y="142"/>
                      <a:pt x="20" y="149"/>
                      <a:pt x="20" y="150"/>
                    </a:cubicBezTo>
                    <a:cubicBezTo>
                      <a:pt x="20" y="151"/>
                      <a:pt x="20" y="152"/>
                      <a:pt x="20" y="155"/>
                    </a:cubicBezTo>
                    <a:cubicBezTo>
                      <a:pt x="20" y="157"/>
                      <a:pt x="20" y="165"/>
                      <a:pt x="20" y="165"/>
                    </a:cubicBezTo>
                    <a:cubicBezTo>
                      <a:pt x="20" y="166"/>
                      <a:pt x="20" y="166"/>
                      <a:pt x="20" y="167"/>
                    </a:cubicBezTo>
                    <a:cubicBezTo>
                      <a:pt x="20" y="167"/>
                      <a:pt x="21" y="167"/>
                      <a:pt x="21" y="167"/>
                    </a:cubicBezTo>
                    <a:cubicBezTo>
                      <a:pt x="21" y="167"/>
                      <a:pt x="22" y="168"/>
                      <a:pt x="22" y="168"/>
                    </a:cubicBezTo>
                    <a:cubicBezTo>
                      <a:pt x="23" y="168"/>
                      <a:pt x="23" y="169"/>
                      <a:pt x="23" y="169"/>
                    </a:cubicBezTo>
                    <a:cubicBezTo>
                      <a:pt x="24" y="169"/>
                      <a:pt x="25" y="170"/>
                      <a:pt x="25" y="170"/>
                    </a:cubicBezTo>
                    <a:cubicBezTo>
                      <a:pt x="26" y="170"/>
                      <a:pt x="27" y="170"/>
                      <a:pt x="27" y="171"/>
                    </a:cubicBezTo>
                    <a:cubicBezTo>
                      <a:pt x="28" y="171"/>
                      <a:pt x="29" y="171"/>
                      <a:pt x="29" y="171"/>
                    </a:cubicBezTo>
                    <a:cubicBezTo>
                      <a:pt x="30" y="171"/>
                      <a:pt x="30" y="171"/>
                      <a:pt x="30" y="171"/>
                    </a:cubicBezTo>
                    <a:cubicBezTo>
                      <a:pt x="30" y="171"/>
                      <a:pt x="30" y="172"/>
                      <a:pt x="30" y="173"/>
                    </a:cubicBezTo>
                    <a:cubicBezTo>
                      <a:pt x="30" y="174"/>
                      <a:pt x="30" y="176"/>
                      <a:pt x="30" y="178"/>
                    </a:cubicBezTo>
                    <a:cubicBezTo>
                      <a:pt x="31" y="179"/>
                      <a:pt x="31" y="183"/>
                      <a:pt x="31" y="184"/>
                    </a:cubicBezTo>
                    <a:cubicBezTo>
                      <a:pt x="32" y="184"/>
                      <a:pt x="32" y="184"/>
                      <a:pt x="32" y="186"/>
                    </a:cubicBezTo>
                    <a:cubicBezTo>
                      <a:pt x="32" y="187"/>
                      <a:pt x="33" y="192"/>
                      <a:pt x="33" y="195"/>
                    </a:cubicBezTo>
                    <a:cubicBezTo>
                      <a:pt x="33" y="197"/>
                      <a:pt x="34" y="202"/>
                      <a:pt x="35" y="205"/>
                    </a:cubicBezTo>
                    <a:cubicBezTo>
                      <a:pt x="35" y="206"/>
                      <a:pt x="35" y="207"/>
                      <a:pt x="35" y="208"/>
                    </a:cubicBezTo>
                    <a:cubicBezTo>
                      <a:pt x="35" y="208"/>
                      <a:pt x="36" y="212"/>
                      <a:pt x="36" y="214"/>
                    </a:cubicBezTo>
                    <a:cubicBezTo>
                      <a:pt x="36" y="215"/>
                      <a:pt x="36" y="219"/>
                      <a:pt x="36" y="220"/>
                    </a:cubicBezTo>
                    <a:cubicBezTo>
                      <a:pt x="36" y="221"/>
                      <a:pt x="36" y="222"/>
                      <a:pt x="36" y="223"/>
                    </a:cubicBezTo>
                    <a:cubicBezTo>
                      <a:pt x="36" y="224"/>
                      <a:pt x="37" y="232"/>
                      <a:pt x="37" y="234"/>
                    </a:cubicBezTo>
                    <a:cubicBezTo>
                      <a:pt x="37" y="235"/>
                      <a:pt x="37" y="235"/>
                      <a:pt x="37" y="236"/>
                    </a:cubicBezTo>
                    <a:cubicBezTo>
                      <a:pt x="37" y="237"/>
                      <a:pt x="38" y="241"/>
                      <a:pt x="38" y="242"/>
                    </a:cubicBezTo>
                    <a:cubicBezTo>
                      <a:pt x="38" y="244"/>
                      <a:pt x="39" y="246"/>
                      <a:pt x="39" y="247"/>
                    </a:cubicBezTo>
                    <a:cubicBezTo>
                      <a:pt x="39" y="248"/>
                      <a:pt x="39" y="252"/>
                      <a:pt x="39" y="253"/>
                    </a:cubicBezTo>
                    <a:cubicBezTo>
                      <a:pt x="40" y="255"/>
                      <a:pt x="40" y="257"/>
                      <a:pt x="40" y="257"/>
                    </a:cubicBezTo>
                    <a:cubicBezTo>
                      <a:pt x="40" y="258"/>
                      <a:pt x="40" y="259"/>
                      <a:pt x="40" y="261"/>
                    </a:cubicBezTo>
                    <a:cubicBezTo>
                      <a:pt x="41" y="262"/>
                      <a:pt x="41" y="266"/>
                      <a:pt x="41" y="267"/>
                    </a:cubicBezTo>
                    <a:cubicBezTo>
                      <a:pt x="41" y="267"/>
                      <a:pt x="41" y="267"/>
                      <a:pt x="40" y="267"/>
                    </a:cubicBezTo>
                    <a:cubicBezTo>
                      <a:pt x="40" y="267"/>
                      <a:pt x="40" y="267"/>
                      <a:pt x="39" y="268"/>
                    </a:cubicBezTo>
                    <a:cubicBezTo>
                      <a:pt x="39" y="268"/>
                      <a:pt x="39" y="269"/>
                      <a:pt x="40" y="269"/>
                    </a:cubicBezTo>
                    <a:cubicBezTo>
                      <a:pt x="40" y="270"/>
                      <a:pt x="41" y="270"/>
                      <a:pt x="42" y="270"/>
                    </a:cubicBezTo>
                    <a:cubicBezTo>
                      <a:pt x="42" y="270"/>
                      <a:pt x="42" y="270"/>
                      <a:pt x="42" y="270"/>
                    </a:cubicBezTo>
                    <a:cubicBezTo>
                      <a:pt x="42" y="271"/>
                      <a:pt x="42" y="272"/>
                      <a:pt x="42" y="272"/>
                    </a:cubicBezTo>
                    <a:cubicBezTo>
                      <a:pt x="42" y="272"/>
                      <a:pt x="42" y="272"/>
                      <a:pt x="42" y="272"/>
                    </a:cubicBezTo>
                    <a:cubicBezTo>
                      <a:pt x="42" y="272"/>
                      <a:pt x="42" y="273"/>
                      <a:pt x="42" y="273"/>
                    </a:cubicBezTo>
                    <a:cubicBezTo>
                      <a:pt x="42" y="274"/>
                      <a:pt x="41" y="276"/>
                      <a:pt x="41" y="276"/>
                    </a:cubicBezTo>
                    <a:cubicBezTo>
                      <a:pt x="41" y="277"/>
                      <a:pt x="41" y="277"/>
                      <a:pt x="41" y="278"/>
                    </a:cubicBezTo>
                    <a:cubicBezTo>
                      <a:pt x="41" y="278"/>
                      <a:pt x="41" y="278"/>
                      <a:pt x="41" y="278"/>
                    </a:cubicBezTo>
                    <a:cubicBezTo>
                      <a:pt x="41" y="278"/>
                      <a:pt x="41" y="278"/>
                      <a:pt x="41" y="278"/>
                    </a:cubicBezTo>
                    <a:cubicBezTo>
                      <a:pt x="41" y="279"/>
                      <a:pt x="40" y="279"/>
                      <a:pt x="40" y="279"/>
                    </a:cubicBezTo>
                    <a:cubicBezTo>
                      <a:pt x="40" y="280"/>
                      <a:pt x="40" y="280"/>
                      <a:pt x="40" y="280"/>
                    </a:cubicBezTo>
                    <a:cubicBezTo>
                      <a:pt x="41" y="280"/>
                      <a:pt x="40" y="281"/>
                      <a:pt x="40" y="281"/>
                    </a:cubicBezTo>
                    <a:cubicBezTo>
                      <a:pt x="40" y="281"/>
                      <a:pt x="39" y="282"/>
                      <a:pt x="39" y="282"/>
                    </a:cubicBezTo>
                    <a:cubicBezTo>
                      <a:pt x="39" y="283"/>
                      <a:pt x="39" y="283"/>
                      <a:pt x="39" y="283"/>
                    </a:cubicBezTo>
                    <a:cubicBezTo>
                      <a:pt x="39" y="283"/>
                      <a:pt x="39" y="283"/>
                      <a:pt x="39" y="283"/>
                    </a:cubicBezTo>
                    <a:cubicBezTo>
                      <a:pt x="39" y="283"/>
                      <a:pt x="39" y="283"/>
                      <a:pt x="39" y="284"/>
                    </a:cubicBezTo>
                    <a:cubicBezTo>
                      <a:pt x="38" y="284"/>
                      <a:pt x="39" y="284"/>
                      <a:pt x="38" y="284"/>
                    </a:cubicBezTo>
                    <a:cubicBezTo>
                      <a:pt x="38" y="285"/>
                      <a:pt x="37" y="285"/>
                      <a:pt x="36" y="286"/>
                    </a:cubicBezTo>
                    <a:cubicBezTo>
                      <a:pt x="35" y="286"/>
                      <a:pt x="35" y="287"/>
                      <a:pt x="34" y="287"/>
                    </a:cubicBezTo>
                    <a:cubicBezTo>
                      <a:pt x="34" y="287"/>
                      <a:pt x="33" y="287"/>
                      <a:pt x="33" y="288"/>
                    </a:cubicBezTo>
                    <a:cubicBezTo>
                      <a:pt x="32" y="288"/>
                      <a:pt x="32" y="288"/>
                      <a:pt x="32" y="288"/>
                    </a:cubicBezTo>
                    <a:cubicBezTo>
                      <a:pt x="32" y="288"/>
                      <a:pt x="32" y="289"/>
                      <a:pt x="31" y="289"/>
                    </a:cubicBezTo>
                    <a:cubicBezTo>
                      <a:pt x="31" y="290"/>
                      <a:pt x="31" y="291"/>
                      <a:pt x="31" y="291"/>
                    </a:cubicBezTo>
                    <a:cubicBezTo>
                      <a:pt x="31" y="291"/>
                      <a:pt x="31" y="292"/>
                      <a:pt x="31" y="292"/>
                    </a:cubicBezTo>
                    <a:cubicBezTo>
                      <a:pt x="30" y="292"/>
                      <a:pt x="30" y="292"/>
                      <a:pt x="30" y="292"/>
                    </a:cubicBezTo>
                    <a:cubicBezTo>
                      <a:pt x="30" y="292"/>
                      <a:pt x="29" y="293"/>
                      <a:pt x="30" y="294"/>
                    </a:cubicBezTo>
                    <a:cubicBezTo>
                      <a:pt x="30" y="294"/>
                      <a:pt x="30" y="294"/>
                      <a:pt x="32" y="295"/>
                    </a:cubicBezTo>
                    <a:cubicBezTo>
                      <a:pt x="33" y="295"/>
                      <a:pt x="39" y="295"/>
                      <a:pt x="41" y="295"/>
                    </a:cubicBezTo>
                    <a:cubicBezTo>
                      <a:pt x="44" y="295"/>
                      <a:pt x="48" y="294"/>
                      <a:pt x="48" y="293"/>
                    </a:cubicBezTo>
                    <a:cubicBezTo>
                      <a:pt x="51" y="293"/>
                      <a:pt x="52" y="291"/>
                      <a:pt x="52" y="290"/>
                    </a:cubicBezTo>
                    <a:cubicBezTo>
                      <a:pt x="53" y="289"/>
                      <a:pt x="54" y="288"/>
                      <a:pt x="54" y="288"/>
                    </a:cubicBezTo>
                    <a:cubicBezTo>
                      <a:pt x="54" y="288"/>
                      <a:pt x="54" y="288"/>
                      <a:pt x="55" y="288"/>
                    </a:cubicBezTo>
                    <a:cubicBezTo>
                      <a:pt x="55" y="288"/>
                      <a:pt x="56" y="288"/>
                      <a:pt x="57" y="288"/>
                    </a:cubicBezTo>
                    <a:cubicBezTo>
                      <a:pt x="58" y="288"/>
                      <a:pt x="61" y="287"/>
                      <a:pt x="61" y="287"/>
                    </a:cubicBezTo>
                    <a:cubicBezTo>
                      <a:pt x="64" y="285"/>
                      <a:pt x="65" y="285"/>
                      <a:pt x="65" y="284"/>
                    </a:cubicBezTo>
                    <a:cubicBezTo>
                      <a:pt x="65" y="284"/>
                      <a:pt x="64" y="281"/>
                      <a:pt x="64" y="280"/>
                    </a:cubicBezTo>
                    <a:cubicBezTo>
                      <a:pt x="64" y="280"/>
                      <a:pt x="64" y="280"/>
                      <a:pt x="64" y="279"/>
                    </a:cubicBezTo>
                    <a:cubicBezTo>
                      <a:pt x="63" y="279"/>
                      <a:pt x="63" y="279"/>
                      <a:pt x="63" y="279"/>
                    </a:cubicBezTo>
                    <a:cubicBezTo>
                      <a:pt x="63" y="279"/>
                      <a:pt x="63" y="278"/>
                      <a:pt x="63" y="277"/>
                    </a:cubicBezTo>
                    <a:cubicBezTo>
                      <a:pt x="63" y="277"/>
                      <a:pt x="63" y="277"/>
                      <a:pt x="63" y="277"/>
                    </a:cubicBezTo>
                    <a:cubicBezTo>
                      <a:pt x="63" y="277"/>
                      <a:pt x="64" y="277"/>
                      <a:pt x="64" y="277"/>
                    </a:cubicBezTo>
                    <a:cubicBezTo>
                      <a:pt x="64" y="277"/>
                      <a:pt x="65" y="278"/>
                      <a:pt x="65" y="278"/>
                    </a:cubicBezTo>
                    <a:cubicBezTo>
                      <a:pt x="65" y="278"/>
                      <a:pt x="65" y="279"/>
                      <a:pt x="66" y="280"/>
                    </a:cubicBezTo>
                    <a:cubicBezTo>
                      <a:pt x="66" y="280"/>
                      <a:pt x="66" y="281"/>
                      <a:pt x="66" y="281"/>
                    </a:cubicBezTo>
                    <a:cubicBezTo>
                      <a:pt x="66" y="281"/>
                      <a:pt x="66" y="281"/>
                      <a:pt x="66" y="282"/>
                    </a:cubicBezTo>
                    <a:cubicBezTo>
                      <a:pt x="66" y="282"/>
                      <a:pt x="67" y="283"/>
                      <a:pt x="67" y="283"/>
                    </a:cubicBezTo>
                    <a:cubicBezTo>
                      <a:pt x="67" y="283"/>
                      <a:pt x="67" y="284"/>
                      <a:pt x="67" y="284"/>
                    </a:cubicBezTo>
                    <a:cubicBezTo>
                      <a:pt x="67" y="284"/>
                      <a:pt x="67" y="285"/>
                      <a:pt x="67" y="285"/>
                    </a:cubicBezTo>
                    <a:cubicBezTo>
                      <a:pt x="67" y="285"/>
                      <a:pt x="67" y="285"/>
                      <a:pt x="67" y="286"/>
                    </a:cubicBezTo>
                    <a:cubicBezTo>
                      <a:pt x="67" y="286"/>
                      <a:pt x="66" y="287"/>
                      <a:pt x="66" y="287"/>
                    </a:cubicBezTo>
                    <a:cubicBezTo>
                      <a:pt x="66" y="287"/>
                      <a:pt x="66" y="288"/>
                      <a:pt x="65" y="288"/>
                    </a:cubicBezTo>
                    <a:cubicBezTo>
                      <a:pt x="65" y="289"/>
                      <a:pt x="65" y="289"/>
                      <a:pt x="65" y="289"/>
                    </a:cubicBezTo>
                    <a:cubicBezTo>
                      <a:pt x="65" y="289"/>
                      <a:pt x="65" y="289"/>
                      <a:pt x="65" y="290"/>
                    </a:cubicBezTo>
                    <a:cubicBezTo>
                      <a:pt x="65" y="290"/>
                      <a:pt x="64" y="290"/>
                      <a:pt x="63" y="291"/>
                    </a:cubicBezTo>
                    <a:cubicBezTo>
                      <a:pt x="63" y="291"/>
                      <a:pt x="63" y="292"/>
                      <a:pt x="63" y="292"/>
                    </a:cubicBezTo>
                    <a:cubicBezTo>
                      <a:pt x="63" y="293"/>
                      <a:pt x="62" y="293"/>
                      <a:pt x="62" y="294"/>
                    </a:cubicBezTo>
                    <a:cubicBezTo>
                      <a:pt x="62" y="294"/>
                      <a:pt x="62" y="294"/>
                      <a:pt x="62" y="294"/>
                    </a:cubicBezTo>
                    <a:cubicBezTo>
                      <a:pt x="62" y="294"/>
                      <a:pt x="62" y="295"/>
                      <a:pt x="62" y="295"/>
                    </a:cubicBezTo>
                    <a:cubicBezTo>
                      <a:pt x="62" y="295"/>
                      <a:pt x="61" y="295"/>
                      <a:pt x="61" y="295"/>
                    </a:cubicBezTo>
                    <a:cubicBezTo>
                      <a:pt x="61" y="296"/>
                      <a:pt x="61" y="296"/>
                      <a:pt x="61" y="297"/>
                    </a:cubicBezTo>
                    <a:cubicBezTo>
                      <a:pt x="61" y="298"/>
                      <a:pt x="61" y="298"/>
                      <a:pt x="61" y="298"/>
                    </a:cubicBezTo>
                    <a:cubicBezTo>
                      <a:pt x="60" y="298"/>
                      <a:pt x="60" y="299"/>
                      <a:pt x="60" y="299"/>
                    </a:cubicBezTo>
                    <a:cubicBezTo>
                      <a:pt x="59" y="299"/>
                      <a:pt x="60" y="299"/>
                      <a:pt x="60" y="300"/>
                    </a:cubicBezTo>
                    <a:cubicBezTo>
                      <a:pt x="59" y="300"/>
                      <a:pt x="59" y="301"/>
                      <a:pt x="60" y="301"/>
                    </a:cubicBezTo>
                    <a:cubicBezTo>
                      <a:pt x="60" y="301"/>
                      <a:pt x="60" y="301"/>
                      <a:pt x="62" y="302"/>
                    </a:cubicBezTo>
                    <a:cubicBezTo>
                      <a:pt x="64" y="302"/>
                      <a:pt x="65" y="302"/>
                      <a:pt x="67" y="302"/>
                    </a:cubicBezTo>
                    <a:cubicBezTo>
                      <a:pt x="69" y="302"/>
                      <a:pt x="70" y="302"/>
                      <a:pt x="70" y="301"/>
                    </a:cubicBezTo>
                    <a:cubicBezTo>
                      <a:pt x="70" y="301"/>
                      <a:pt x="70" y="301"/>
                      <a:pt x="71" y="301"/>
                    </a:cubicBezTo>
                    <a:cubicBezTo>
                      <a:pt x="72" y="301"/>
                      <a:pt x="76" y="301"/>
                      <a:pt x="77" y="301"/>
                    </a:cubicBezTo>
                    <a:cubicBezTo>
                      <a:pt x="83" y="299"/>
                      <a:pt x="83" y="297"/>
                      <a:pt x="83" y="297"/>
                    </a:cubicBezTo>
                    <a:cubicBezTo>
                      <a:pt x="83" y="296"/>
                      <a:pt x="83" y="296"/>
                      <a:pt x="83" y="296"/>
                    </a:cubicBezTo>
                    <a:cubicBezTo>
                      <a:pt x="84" y="296"/>
                      <a:pt x="84" y="296"/>
                      <a:pt x="84" y="296"/>
                    </a:cubicBezTo>
                    <a:cubicBezTo>
                      <a:pt x="84" y="296"/>
                      <a:pt x="85" y="295"/>
                      <a:pt x="86" y="294"/>
                    </a:cubicBezTo>
                    <a:cubicBezTo>
                      <a:pt x="86" y="294"/>
                      <a:pt x="86" y="293"/>
                      <a:pt x="86" y="293"/>
                    </a:cubicBezTo>
                    <a:cubicBezTo>
                      <a:pt x="86" y="292"/>
                      <a:pt x="86" y="290"/>
                      <a:pt x="86" y="289"/>
                    </a:cubicBezTo>
                    <a:cubicBezTo>
                      <a:pt x="86" y="288"/>
                      <a:pt x="86" y="288"/>
                      <a:pt x="85" y="288"/>
                    </a:cubicBezTo>
                    <a:cubicBezTo>
                      <a:pt x="85" y="288"/>
                      <a:pt x="85" y="288"/>
                      <a:pt x="85" y="288"/>
                    </a:cubicBezTo>
                    <a:cubicBezTo>
                      <a:pt x="85" y="288"/>
                      <a:pt x="85" y="288"/>
                      <a:pt x="86" y="287"/>
                    </a:cubicBezTo>
                    <a:cubicBezTo>
                      <a:pt x="86" y="287"/>
                      <a:pt x="86" y="287"/>
                      <a:pt x="86" y="287"/>
                    </a:cubicBezTo>
                    <a:cubicBezTo>
                      <a:pt x="86" y="286"/>
                      <a:pt x="86" y="286"/>
                      <a:pt x="86" y="286"/>
                    </a:cubicBezTo>
                    <a:cubicBezTo>
                      <a:pt x="86" y="285"/>
                      <a:pt x="86" y="283"/>
                      <a:pt x="86" y="283"/>
                    </a:cubicBezTo>
                    <a:cubicBezTo>
                      <a:pt x="87" y="282"/>
                      <a:pt x="87" y="282"/>
                      <a:pt x="87" y="282"/>
                    </a:cubicBezTo>
                    <a:cubicBezTo>
                      <a:pt x="87" y="282"/>
                      <a:pt x="87" y="282"/>
                      <a:pt x="87" y="281"/>
                    </a:cubicBezTo>
                    <a:cubicBezTo>
                      <a:pt x="87" y="281"/>
                      <a:pt x="87" y="280"/>
                      <a:pt x="88" y="279"/>
                    </a:cubicBezTo>
                    <a:cubicBezTo>
                      <a:pt x="88" y="277"/>
                      <a:pt x="88" y="277"/>
                      <a:pt x="88" y="277"/>
                    </a:cubicBezTo>
                    <a:cubicBezTo>
                      <a:pt x="88" y="277"/>
                      <a:pt x="89" y="277"/>
                      <a:pt x="89" y="276"/>
                    </a:cubicBezTo>
                    <a:cubicBezTo>
                      <a:pt x="89" y="276"/>
                      <a:pt x="89" y="273"/>
                      <a:pt x="89" y="272"/>
                    </a:cubicBezTo>
                    <a:cubicBezTo>
                      <a:pt x="90" y="270"/>
                      <a:pt x="90" y="267"/>
                      <a:pt x="90" y="266"/>
                    </a:cubicBezTo>
                    <a:cubicBezTo>
                      <a:pt x="90" y="265"/>
                      <a:pt x="90" y="261"/>
                      <a:pt x="90" y="259"/>
                    </a:cubicBezTo>
                    <a:cubicBezTo>
                      <a:pt x="90" y="258"/>
                      <a:pt x="91" y="250"/>
                      <a:pt x="91" y="247"/>
                    </a:cubicBezTo>
                    <a:cubicBezTo>
                      <a:pt x="91" y="245"/>
                      <a:pt x="91" y="236"/>
                      <a:pt x="91" y="235"/>
                    </a:cubicBezTo>
                    <a:cubicBezTo>
                      <a:pt x="91" y="234"/>
                      <a:pt x="91" y="223"/>
                      <a:pt x="91" y="221"/>
                    </a:cubicBezTo>
                    <a:cubicBezTo>
                      <a:pt x="91" y="219"/>
                      <a:pt x="91" y="213"/>
                      <a:pt x="91" y="213"/>
                    </a:cubicBezTo>
                    <a:cubicBezTo>
                      <a:pt x="91" y="213"/>
                      <a:pt x="91" y="212"/>
                      <a:pt x="91" y="212"/>
                    </a:cubicBezTo>
                    <a:cubicBezTo>
                      <a:pt x="91" y="211"/>
                      <a:pt x="91" y="198"/>
                      <a:pt x="91" y="196"/>
                    </a:cubicBezTo>
                    <a:cubicBezTo>
                      <a:pt x="91" y="194"/>
                      <a:pt x="90" y="184"/>
                      <a:pt x="90" y="183"/>
                    </a:cubicBezTo>
                    <a:cubicBezTo>
                      <a:pt x="90" y="182"/>
                      <a:pt x="90" y="167"/>
                      <a:pt x="90" y="166"/>
                    </a:cubicBezTo>
                    <a:cubicBezTo>
                      <a:pt x="90" y="166"/>
                      <a:pt x="90" y="166"/>
                      <a:pt x="90" y="166"/>
                    </a:cubicBezTo>
                    <a:cubicBezTo>
                      <a:pt x="90" y="167"/>
                      <a:pt x="91" y="168"/>
                      <a:pt x="91" y="168"/>
                    </a:cubicBezTo>
                    <a:cubicBezTo>
                      <a:pt x="92" y="169"/>
                      <a:pt x="92" y="169"/>
                      <a:pt x="93" y="169"/>
                    </a:cubicBezTo>
                    <a:cubicBezTo>
                      <a:pt x="93" y="169"/>
                      <a:pt x="94" y="170"/>
                      <a:pt x="94" y="170"/>
                    </a:cubicBezTo>
                    <a:cubicBezTo>
                      <a:pt x="95" y="170"/>
                      <a:pt x="96" y="170"/>
                      <a:pt x="97" y="170"/>
                    </a:cubicBezTo>
                    <a:cubicBezTo>
                      <a:pt x="98" y="170"/>
                      <a:pt x="100" y="170"/>
                      <a:pt x="100" y="170"/>
                    </a:cubicBezTo>
                    <a:cubicBezTo>
                      <a:pt x="101" y="170"/>
                      <a:pt x="103" y="169"/>
                      <a:pt x="103" y="169"/>
                    </a:cubicBezTo>
                    <a:cubicBezTo>
                      <a:pt x="104" y="169"/>
                      <a:pt x="105" y="168"/>
                      <a:pt x="106" y="168"/>
                    </a:cubicBezTo>
                    <a:cubicBezTo>
                      <a:pt x="106" y="168"/>
                      <a:pt x="107" y="168"/>
                      <a:pt x="107" y="167"/>
                    </a:cubicBezTo>
                    <a:cubicBezTo>
                      <a:pt x="108" y="167"/>
                      <a:pt x="108" y="167"/>
                      <a:pt x="108" y="167"/>
                    </a:cubicBezTo>
                    <a:cubicBezTo>
                      <a:pt x="108" y="166"/>
                      <a:pt x="107" y="164"/>
                      <a:pt x="107" y="163"/>
                    </a:cubicBezTo>
                    <a:cubicBezTo>
                      <a:pt x="107" y="163"/>
                      <a:pt x="107" y="161"/>
                      <a:pt x="107" y="160"/>
                    </a:cubicBezTo>
                    <a:cubicBezTo>
                      <a:pt x="107" y="159"/>
                      <a:pt x="107" y="158"/>
                      <a:pt x="107" y="156"/>
                    </a:cubicBezTo>
                    <a:cubicBezTo>
                      <a:pt x="107" y="155"/>
                      <a:pt x="107" y="153"/>
                      <a:pt x="107" y="152"/>
                    </a:cubicBezTo>
                    <a:cubicBezTo>
                      <a:pt x="107" y="152"/>
                      <a:pt x="107" y="150"/>
                      <a:pt x="107" y="149"/>
                    </a:cubicBezTo>
                    <a:cubicBezTo>
                      <a:pt x="107" y="148"/>
                      <a:pt x="107" y="147"/>
                      <a:pt x="106" y="145"/>
                    </a:cubicBezTo>
                    <a:cubicBezTo>
                      <a:pt x="106" y="144"/>
                      <a:pt x="106" y="142"/>
                      <a:pt x="106" y="142"/>
                    </a:cubicBezTo>
                    <a:cubicBezTo>
                      <a:pt x="106" y="141"/>
                      <a:pt x="106" y="140"/>
                      <a:pt x="106" y="139"/>
                    </a:cubicBezTo>
                    <a:cubicBezTo>
                      <a:pt x="106" y="137"/>
                      <a:pt x="105" y="132"/>
                      <a:pt x="105" y="131"/>
                    </a:cubicBezTo>
                    <a:cubicBezTo>
                      <a:pt x="105" y="131"/>
                      <a:pt x="105" y="131"/>
                      <a:pt x="105" y="131"/>
                    </a:cubicBezTo>
                    <a:cubicBezTo>
                      <a:pt x="106" y="130"/>
                      <a:pt x="105" y="130"/>
                      <a:pt x="105" y="129"/>
                    </a:cubicBezTo>
                    <a:cubicBezTo>
                      <a:pt x="105" y="129"/>
                      <a:pt x="105" y="128"/>
                      <a:pt x="105" y="127"/>
                    </a:cubicBezTo>
                    <a:cubicBezTo>
                      <a:pt x="105" y="126"/>
                      <a:pt x="104" y="123"/>
                      <a:pt x="104" y="123"/>
                    </a:cubicBezTo>
                    <a:cubicBezTo>
                      <a:pt x="104" y="122"/>
                      <a:pt x="104" y="122"/>
                      <a:pt x="104" y="122"/>
                    </a:cubicBezTo>
                    <a:cubicBezTo>
                      <a:pt x="104" y="122"/>
                      <a:pt x="104" y="122"/>
                      <a:pt x="104" y="122"/>
                    </a:cubicBezTo>
                    <a:cubicBezTo>
                      <a:pt x="104" y="122"/>
                      <a:pt x="104" y="121"/>
                      <a:pt x="104" y="121"/>
                    </a:cubicBezTo>
                    <a:cubicBezTo>
                      <a:pt x="104" y="121"/>
                      <a:pt x="104" y="120"/>
                      <a:pt x="104" y="120"/>
                    </a:cubicBezTo>
                    <a:cubicBezTo>
                      <a:pt x="105" y="119"/>
                      <a:pt x="108" y="116"/>
                      <a:pt x="109" y="115"/>
                    </a:cubicBezTo>
                    <a:cubicBezTo>
                      <a:pt x="110" y="114"/>
                      <a:pt x="115" y="107"/>
                      <a:pt x="116" y="106"/>
                    </a:cubicBezTo>
                    <a:cubicBezTo>
                      <a:pt x="116" y="105"/>
                      <a:pt x="118" y="103"/>
                      <a:pt x="119" y="102"/>
                    </a:cubicBezTo>
                    <a:cubicBezTo>
                      <a:pt x="120" y="101"/>
                      <a:pt x="121" y="99"/>
                      <a:pt x="121" y="98"/>
                    </a:cubicBezTo>
                    <a:cubicBezTo>
                      <a:pt x="122" y="98"/>
                      <a:pt x="123" y="96"/>
                      <a:pt x="123" y="96"/>
                    </a:cubicBezTo>
                    <a:cubicBezTo>
                      <a:pt x="123" y="95"/>
                      <a:pt x="124" y="93"/>
                      <a:pt x="124" y="93"/>
                    </a:cubicBezTo>
                    <a:cubicBezTo>
                      <a:pt x="125" y="92"/>
                      <a:pt x="125" y="91"/>
                      <a:pt x="125" y="90"/>
                    </a:cubicBezTo>
                    <a:cubicBezTo>
                      <a:pt x="126" y="87"/>
                      <a:pt x="124" y="83"/>
                      <a:pt x="124" y="83"/>
                    </a:cubicBezTo>
                    <a:close/>
                    <a:moveTo>
                      <a:pt x="23" y="100"/>
                    </a:moveTo>
                    <a:cubicBezTo>
                      <a:pt x="23" y="101"/>
                      <a:pt x="23" y="102"/>
                      <a:pt x="23" y="102"/>
                    </a:cubicBezTo>
                    <a:cubicBezTo>
                      <a:pt x="23" y="102"/>
                      <a:pt x="22" y="101"/>
                      <a:pt x="22" y="101"/>
                    </a:cubicBezTo>
                    <a:cubicBezTo>
                      <a:pt x="22" y="100"/>
                      <a:pt x="21" y="98"/>
                      <a:pt x="21" y="98"/>
                    </a:cubicBezTo>
                    <a:cubicBezTo>
                      <a:pt x="21" y="97"/>
                      <a:pt x="20" y="96"/>
                      <a:pt x="20" y="96"/>
                    </a:cubicBezTo>
                    <a:cubicBezTo>
                      <a:pt x="20" y="95"/>
                      <a:pt x="20" y="95"/>
                      <a:pt x="20" y="95"/>
                    </a:cubicBezTo>
                    <a:cubicBezTo>
                      <a:pt x="20" y="95"/>
                      <a:pt x="20" y="95"/>
                      <a:pt x="20" y="94"/>
                    </a:cubicBezTo>
                    <a:cubicBezTo>
                      <a:pt x="20" y="94"/>
                      <a:pt x="22" y="93"/>
                      <a:pt x="22" y="93"/>
                    </a:cubicBezTo>
                    <a:cubicBezTo>
                      <a:pt x="22" y="92"/>
                      <a:pt x="22" y="92"/>
                      <a:pt x="22" y="91"/>
                    </a:cubicBezTo>
                    <a:cubicBezTo>
                      <a:pt x="22" y="90"/>
                      <a:pt x="22" y="88"/>
                      <a:pt x="22" y="87"/>
                    </a:cubicBezTo>
                    <a:cubicBezTo>
                      <a:pt x="22" y="87"/>
                      <a:pt x="23" y="87"/>
                      <a:pt x="23" y="87"/>
                    </a:cubicBezTo>
                    <a:cubicBezTo>
                      <a:pt x="23" y="88"/>
                      <a:pt x="23" y="91"/>
                      <a:pt x="23" y="92"/>
                    </a:cubicBezTo>
                    <a:cubicBezTo>
                      <a:pt x="23" y="93"/>
                      <a:pt x="23" y="99"/>
                      <a:pt x="23" y="100"/>
                    </a:cubicBezTo>
                    <a:close/>
                    <a:moveTo>
                      <a:pt x="41" y="279"/>
                    </a:moveTo>
                    <a:cubicBezTo>
                      <a:pt x="41" y="280"/>
                      <a:pt x="40" y="279"/>
                      <a:pt x="41" y="279"/>
                    </a:cubicBezTo>
                    <a:cubicBezTo>
                      <a:pt x="41" y="279"/>
                      <a:pt x="41" y="278"/>
                      <a:pt x="41" y="279"/>
                    </a:cubicBezTo>
                    <a:close/>
                    <a:moveTo>
                      <a:pt x="69" y="238"/>
                    </a:moveTo>
                    <a:cubicBezTo>
                      <a:pt x="68" y="239"/>
                      <a:pt x="67" y="241"/>
                      <a:pt x="67" y="242"/>
                    </a:cubicBezTo>
                    <a:cubicBezTo>
                      <a:pt x="67" y="243"/>
                      <a:pt x="67" y="243"/>
                      <a:pt x="67" y="243"/>
                    </a:cubicBezTo>
                    <a:cubicBezTo>
                      <a:pt x="66" y="244"/>
                      <a:pt x="66" y="245"/>
                      <a:pt x="66" y="245"/>
                    </a:cubicBezTo>
                    <a:cubicBezTo>
                      <a:pt x="66" y="246"/>
                      <a:pt x="66" y="246"/>
                      <a:pt x="66" y="246"/>
                    </a:cubicBezTo>
                    <a:cubicBezTo>
                      <a:pt x="66" y="247"/>
                      <a:pt x="65" y="249"/>
                      <a:pt x="65" y="251"/>
                    </a:cubicBezTo>
                    <a:cubicBezTo>
                      <a:pt x="65" y="252"/>
                      <a:pt x="65" y="256"/>
                      <a:pt x="64" y="257"/>
                    </a:cubicBezTo>
                    <a:cubicBezTo>
                      <a:pt x="64" y="258"/>
                      <a:pt x="64" y="260"/>
                      <a:pt x="64" y="260"/>
                    </a:cubicBezTo>
                    <a:cubicBezTo>
                      <a:pt x="64" y="260"/>
                      <a:pt x="64" y="261"/>
                      <a:pt x="63" y="260"/>
                    </a:cubicBezTo>
                    <a:cubicBezTo>
                      <a:pt x="63" y="259"/>
                      <a:pt x="61" y="256"/>
                      <a:pt x="61" y="255"/>
                    </a:cubicBezTo>
                    <a:cubicBezTo>
                      <a:pt x="60" y="253"/>
                      <a:pt x="60" y="252"/>
                      <a:pt x="60" y="252"/>
                    </a:cubicBezTo>
                    <a:cubicBezTo>
                      <a:pt x="60" y="251"/>
                      <a:pt x="60" y="250"/>
                      <a:pt x="60" y="249"/>
                    </a:cubicBezTo>
                    <a:cubicBezTo>
                      <a:pt x="60" y="249"/>
                      <a:pt x="60" y="244"/>
                      <a:pt x="60" y="242"/>
                    </a:cubicBezTo>
                    <a:cubicBezTo>
                      <a:pt x="60" y="240"/>
                      <a:pt x="60" y="237"/>
                      <a:pt x="60" y="236"/>
                    </a:cubicBezTo>
                    <a:cubicBezTo>
                      <a:pt x="61" y="234"/>
                      <a:pt x="60" y="233"/>
                      <a:pt x="61" y="232"/>
                    </a:cubicBezTo>
                    <a:cubicBezTo>
                      <a:pt x="61" y="231"/>
                      <a:pt x="61" y="230"/>
                      <a:pt x="61" y="229"/>
                    </a:cubicBezTo>
                    <a:cubicBezTo>
                      <a:pt x="61" y="229"/>
                      <a:pt x="61" y="228"/>
                      <a:pt x="61" y="227"/>
                    </a:cubicBezTo>
                    <a:cubicBezTo>
                      <a:pt x="61" y="227"/>
                      <a:pt x="61" y="225"/>
                      <a:pt x="61" y="224"/>
                    </a:cubicBezTo>
                    <a:cubicBezTo>
                      <a:pt x="61" y="223"/>
                      <a:pt x="61" y="221"/>
                      <a:pt x="61" y="219"/>
                    </a:cubicBezTo>
                    <a:cubicBezTo>
                      <a:pt x="62" y="217"/>
                      <a:pt x="62" y="216"/>
                      <a:pt x="62" y="215"/>
                    </a:cubicBezTo>
                    <a:cubicBezTo>
                      <a:pt x="62" y="215"/>
                      <a:pt x="62" y="213"/>
                      <a:pt x="61" y="211"/>
                    </a:cubicBezTo>
                    <a:cubicBezTo>
                      <a:pt x="61" y="210"/>
                      <a:pt x="61" y="205"/>
                      <a:pt x="61" y="204"/>
                    </a:cubicBezTo>
                    <a:cubicBezTo>
                      <a:pt x="61" y="203"/>
                      <a:pt x="61" y="202"/>
                      <a:pt x="61" y="202"/>
                    </a:cubicBezTo>
                    <a:cubicBezTo>
                      <a:pt x="61" y="202"/>
                      <a:pt x="61" y="201"/>
                      <a:pt x="62" y="202"/>
                    </a:cubicBezTo>
                    <a:cubicBezTo>
                      <a:pt x="62" y="203"/>
                      <a:pt x="62" y="204"/>
                      <a:pt x="62" y="205"/>
                    </a:cubicBezTo>
                    <a:cubicBezTo>
                      <a:pt x="62" y="207"/>
                      <a:pt x="63" y="209"/>
                      <a:pt x="63" y="209"/>
                    </a:cubicBezTo>
                    <a:cubicBezTo>
                      <a:pt x="63" y="210"/>
                      <a:pt x="63" y="210"/>
                      <a:pt x="63" y="210"/>
                    </a:cubicBezTo>
                    <a:cubicBezTo>
                      <a:pt x="63" y="211"/>
                      <a:pt x="63" y="211"/>
                      <a:pt x="63" y="212"/>
                    </a:cubicBezTo>
                    <a:cubicBezTo>
                      <a:pt x="63" y="212"/>
                      <a:pt x="64" y="214"/>
                      <a:pt x="65" y="216"/>
                    </a:cubicBezTo>
                    <a:cubicBezTo>
                      <a:pt x="65" y="217"/>
                      <a:pt x="66" y="219"/>
                      <a:pt x="66" y="220"/>
                    </a:cubicBezTo>
                    <a:cubicBezTo>
                      <a:pt x="67" y="220"/>
                      <a:pt x="67" y="222"/>
                      <a:pt x="68" y="223"/>
                    </a:cubicBezTo>
                    <a:cubicBezTo>
                      <a:pt x="68" y="224"/>
                      <a:pt x="68" y="225"/>
                      <a:pt x="68" y="226"/>
                    </a:cubicBezTo>
                    <a:cubicBezTo>
                      <a:pt x="68" y="226"/>
                      <a:pt x="68" y="228"/>
                      <a:pt x="68" y="228"/>
                    </a:cubicBezTo>
                    <a:cubicBezTo>
                      <a:pt x="68" y="229"/>
                      <a:pt x="69" y="230"/>
                      <a:pt x="69" y="231"/>
                    </a:cubicBezTo>
                    <a:cubicBezTo>
                      <a:pt x="69" y="232"/>
                      <a:pt x="69" y="233"/>
                      <a:pt x="69" y="234"/>
                    </a:cubicBezTo>
                    <a:cubicBezTo>
                      <a:pt x="69" y="234"/>
                      <a:pt x="69" y="234"/>
                      <a:pt x="69" y="235"/>
                    </a:cubicBezTo>
                    <a:cubicBezTo>
                      <a:pt x="69" y="235"/>
                      <a:pt x="69" y="236"/>
                      <a:pt x="69" y="236"/>
                    </a:cubicBezTo>
                    <a:cubicBezTo>
                      <a:pt x="69" y="236"/>
                      <a:pt x="69" y="236"/>
                      <a:pt x="69" y="238"/>
                    </a:cubicBezTo>
                    <a:close/>
                    <a:moveTo>
                      <a:pt x="102" y="92"/>
                    </a:moveTo>
                    <a:cubicBezTo>
                      <a:pt x="102" y="93"/>
                      <a:pt x="101" y="94"/>
                      <a:pt x="100" y="95"/>
                    </a:cubicBezTo>
                    <a:cubicBezTo>
                      <a:pt x="100" y="96"/>
                      <a:pt x="99" y="97"/>
                      <a:pt x="99" y="97"/>
                    </a:cubicBezTo>
                    <a:cubicBezTo>
                      <a:pt x="99" y="98"/>
                      <a:pt x="100" y="98"/>
                      <a:pt x="99" y="98"/>
                    </a:cubicBezTo>
                    <a:cubicBezTo>
                      <a:pt x="99" y="99"/>
                      <a:pt x="99" y="99"/>
                      <a:pt x="99" y="98"/>
                    </a:cubicBezTo>
                    <a:cubicBezTo>
                      <a:pt x="99" y="98"/>
                      <a:pt x="98" y="97"/>
                      <a:pt x="98" y="96"/>
                    </a:cubicBezTo>
                    <a:cubicBezTo>
                      <a:pt x="98" y="95"/>
                      <a:pt x="98" y="94"/>
                      <a:pt x="99" y="93"/>
                    </a:cubicBezTo>
                    <a:cubicBezTo>
                      <a:pt x="99" y="91"/>
                      <a:pt x="99" y="90"/>
                      <a:pt x="99" y="89"/>
                    </a:cubicBezTo>
                    <a:cubicBezTo>
                      <a:pt x="99" y="88"/>
                      <a:pt x="99" y="87"/>
                      <a:pt x="99" y="87"/>
                    </a:cubicBezTo>
                    <a:cubicBezTo>
                      <a:pt x="99" y="87"/>
                      <a:pt x="99" y="87"/>
                      <a:pt x="99" y="87"/>
                    </a:cubicBezTo>
                    <a:cubicBezTo>
                      <a:pt x="100" y="87"/>
                      <a:pt x="100" y="87"/>
                      <a:pt x="101" y="87"/>
                    </a:cubicBezTo>
                    <a:cubicBezTo>
                      <a:pt x="101" y="88"/>
                      <a:pt x="102" y="89"/>
                      <a:pt x="102" y="90"/>
                    </a:cubicBezTo>
                    <a:cubicBezTo>
                      <a:pt x="103" y="90"/>
                      <a:pt x="103" y="90"/>
                      <a:pt x="103" y="91"/>
                    </a:cubicBezTo>
                    <a:cubicBezTo>
                      <a:pt x="103" y="91"/>
                      <a:pt x="103" y="91"/>
                      <a:pt x="102" y="92"/>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2" name="Freeform 15"/>
              <p:cNvSpPr>
                <a:spLocks/>
              </p:cNvSpPr>
              <p:nvPr/>
            </p:nvSpPr>
            <p:spPr bwMode="auto">
              <a:xfrm flipH="1">
                <a:off x="2854098" y="4098247"/>
                <a:ext cx="342852" cy="1105718"/>
              </a:xfrm>
              <a:custGeom>
                <a:avLst/>
                <a:gdLst>
                  <a:gd name="T0" fmla="*/ 90 w 93"/>
                  <a:gd name="T1" fmla="*/ 249 h 300"/>
                  <a:gd name="T2" fmla="*/ 88 w 93"/>
                  <a:gd name="T3" fmla="*/ 228 h 300"/>
                  <a:gd name="T4" fmla="*/ 84 w 93"/>
                  <a:gd name="T5" fmla="*/ 206 h 300"/>
                  <a:gd name="T6" fmla="*/ 81 w 93"/>
                  <a:gd name="T7" fmla="*/ 171 h 300"/>
                  <a:gd name="T8" fmla="*/ 80 w 93"/>
                  <a:gd name="T9" fmla="*/ 152 h 300"/>
                  <a:gd name="T10" fmla="*/ 78 w 93"/>
                  <a:gd name="T11" fmla="*/ 136 h 300"/>
                  <a:gd name="T12" fmla="*/ 75 w 93"/>
                  <a:gd name="T13" fmla="*/ 127 h 300"/>
                  <a:gd name="T14" fmla="*/ 74 w 93"/>
                  <a:gd name="T15" fmla="*/ 119 h 300"/>
                  <a:gd name="T16" fmla="*/ 77 w 93"/>
                  <a:gd name="T17" fmla="*/ 120 h 300"/>
                  <a:gd name="T18" fmla="*/ 77 w 93"/>
                  <a:gd name="T19" fmla="*/ 112 h 300"/>
                  <a:gd name="T20" fmla="*/ 78 w 93"/>
                  <a:gd name="T21" fmla="*/ 88 h 300"/>
                  <a:gd name="T22" fmla="*/ 83 w 93"/>
                  <a:gd name="T23" fmla="*/ 74 h 300"/>
                  <a:gd name="T24" fmla="*/ 81 w 93"/>
                  <a:gd name="T25" fmla="*/ 60 h 300"/>
                  <a:gd name="T26" fmla="*/ 77 w 93"/>
                  <a:gd name="T27" fmla="*/ 46 h 300"/>
                  <a:gd name="T28" fmla="*/ 66 w 93"/>
                  <a:gd name="T29" fmla="*/ 42 h 300"/>
                  <a:gd name="T30" fmla="*/ 59 w 93"/>
                  <a:gd name="T31" fmla="*/ 38 h 300"/>
                  <a:gd name="T32" fmla="*/ 59 w 93"/>
                  <a:gd name="T33" fmla="*/ 27 h 300"/>
                  <a:gd name="T34" fmla="*/ 62 w 93"/>
                  <a:gd name="T35" fmla="*/ 17 h 300"/>
                  <a:gd name="T36" fmla="*/ 38 w 93"/>
                  <a:gd name="T37" fmla="*/ 4 h 300"/>
                  <a:gd name="T38" fmla="*/ 34 w 93"/>
                  <a:gd name="T39" fmla="*/ 28 h 300"/>
                  <a:gd name="T40" fmla="*/ 38 w 93"/>
                  <a:gd name="T41" fmla="*/ 42 h 300"/>
                  <a:gd name="T42" fmla="*/ 28 w 93"/>
                  <a:gd name="T43" fmla="*/ 47 h 300"/>
                  <a:gd name="T44" fmla="*/ 19 w 93"/>
                  <a:gd name="T45" fmla="*/ 49 h 300"/>
                  <a:gd name="T46" fmla="*/ 12 w 93"/>
                  <a:gd name="T47" fmla="*/ 57 h 300"/>
                  <a:gd name="T48" fmla="*/ 5 w 93"/>
                  <a:gd name="T49" fmla="*/ 73 h 300"/>
                  <a:gd name="T50" fmla="*/ 2 w 93"/>
                  <a:gd name="T51" fmla="*/ 98 h 300"/>
                  <a:gd name="T52" fmla="*/ 16 w 93"/>
                  <a:gd name="T53" fmla="*/ 101 h 300"/>
                  <a:gd name="T54" fmla="*/ 19 w 93"/>
                  <a:gd name="T55" fmla="*/ 117 h 300"/>
                  <a:gd name="T56" fmla="*/ 23 w 93"/>
                  <a:gd name="T57" fmla="*/ 124 h 300"/>
                  <a:gd name="T58" fmla="*/ 22 w 93"/>
                  <a:gd name="T59" fmla="*/ 133 h 300"/>
                  <a:gd name="T60" fmla="*/ 19 w 93"/>
                  <a:gd name="T61" fmla="*/ 143 h 300"/>
                  <a:gd name="T62" fmla="*/ 18 w 93"/>
                  <a:gd name="T63" fmla="*/ 154 h 300"/>
                  <a:gd name="T64" fmla="*/ 19 w 93"/>
                  <a:gd name="T65" fmla="*/ 164 h 300"/>
                  <a:gd name="T66" fmla="*/ 24 w 93"/>
                  <a:gd name="T67" fmla="*/ 195 h 300"/>
                  <a:gd name="T68" fmla="*/ 30 w 93"/>
                  <a:gd name="T69" fmla="*/ 239 h 300"/>
                  <a:gd name="T70" fmla="*/ 33 w 93"/>
                  <a:gd name="T71" fmla="*/ 256 h 300"/>
                  <a:gd name="T72" fmla="*/ 30 w 93"/>
                  <a:gd name="T73" fmla="*/ 270 h 300"/>
                  <a:gd name="T74" fmla="*/ 28 w 93"/>
                  <a:gd name="T75" fmla="*/ 278 h 300"/>
                  <a:gd name="T76" fmla="*/ 18 w 93"/>
                  <a:gd name="T77" fmla="*/ 283 h 300"/>
                  <a:gd name="T78" fmla="*/ 13 w 93"/>
                  <a:gd name="T79" fmla="*/ 290 h 300"/>
                  <a:gd name="T80" fmla="*/ 23 w 93"/>
                  <a:gd name="T81" fmla="*/ 292 h 300"/>
                  <a:gd name="T82" fmla="*/ 28 w 93"/>
                  <a:gd name="T83" fmla="*/ 292 h 300"/>
                  <a:gd name="T84" fmla="*/ 33 w 93"/>
                  <a:gd name="T85" fmla="*/ 291 h 300"/>
                  <a:gd name="T86" fmla="*/ 43 w 93"/>
                  <a:gd name="T87" fmla="*/ 288 h 300"/>
                  <a:gd name="T88" fmla="*/ 51 w 93"/>
                  <a:gd name="T89" fmla="*/ 289 h 300"/>
                  <a:gd name="T90" fmla="*/ 56 w 93"/>
                  <a:gd name="T91" fmla="*/ 288 h 300"/>
                  <a:gd name="T92" fmla="*/ 56 w 93"/>
                  <a:gd name="T93" fmla="*/ 280 h 300"/>
                  <a:gd name="T94" fmla="*/ 58 w 93"/>
                  <a:gd name="T95" fmla="*/ 273 h 300"/>
                  <a:gd name="T96" fmla="*/ 55 w 93"/>
                  <a:gd name="T97" fmla="*/ 257 h 300"/>
                  <a:gd name="T98" fmla="*/ 55 w 93"/>
                  <a:gd name="T99" fmla="*/ 238 h 300"/>
                  <a:gd name="T100" fmla="*/ 54 w 93"/>
                  <a:gd name="T101" fmla="*/ 218 h 300"/>
                  <a:gd name="T102" fmla="*/ 54 w 93"/>
                  <a:gd name="T103" fmla="*/ 196 h 300"/>
                  <a:gd name="T104" fmla="*/ 56 w 93"/>
                  <a:gd name="T105" fmla="*/ 198 h 300"/>
                  <a:gd name="T106" fmla="*/ 59 w 93"/>
                  <a:gd name="T107" fmla="*/ 215 h 300"/>
                  <a:gd name="T108" fmla="*/ 61 w 93"/>
                  <a:gd name="T109" fmla="*/ 230 h 300"/>
                  <a:gd name="T110" fmla="*/ 64 w 93"/>
                  <a:gd name="T111" fmla="*/ 257 h 300"/>
                  <a:gd name="T112" fmla="*/ 70 w 93"/>
                  <a:gd name="T113" fmla="*/ 271 h 300"/>
                  <a:gd name="T114" fmla="*/ 66 w 93"/>
                  <a:gd name="T115" fmla="*/ 282 h 300"/>
                  <a:gd name="T116" fmla="*/ 72 w 93"/>
                  <a:gd name="T117" fmla="*/ 290 h 300"/>
                  <a:gd name="T118" fmla="*/ 70 w 93"/>
                  <a:gd name="T119" fmla="*/ 299 h 300"/>
                  <a:gd name="T120" fmla="*/ 90 w 93"/>
                  <a:gd name="T121" fmla="*/ 297 h 300"/>
                  <a:gd name="T122" fmla="*/ 89 w 93"/>
                  <a:gd name="T123" fmla="*/ 288 h 300"/>
                  <a:gd name="T124" fmla="*/ 93 w 93"/>
                  <a:gd name="T125"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300">
                    <a:moveTo>
                      <a:pt x="93" y="276"/>
                    </a:moveTo>
                    <a:cubicBezTo>
                      <a:pt x="92" y="276"/>
                      <a:pt x="92" y="275"/>
                      <a:pt x="92" y="275"/>
                    </a:cubicBezTo>
                    <a:cubicBezTo>
                      <a:pt x="92" y="275"/>
                      <a:pt x="92" y="273"/>
                      <a:pt x="92" y="272"/>
                    </a:cubicBezTo>
                    <a:cubicBezTo>
                      <a:pt x="92" y="272"/>
                      <a:pt x="92" y="267"/>
                      <a:pt x="92" y="266"/>
                    </a:cubicBezTo>
                    <a:cubicBezTo>
                      <a:pt x="91" y="265"/>
                      <a:pt x="91" y="264"/>
                      <a:pt x="91" y="262"/>
                    </a:cubicBezTo>
                    <a:cubicBezTo>
                      <a:pt x="91" y="260"/>
                      <a:pt x="91" y="257"/>
                      <a:pt x="91" y="255"/>
                    </a:cubicBezTo>
                    <a:cubicBezTo>
                      <a:pt x="91" y="254"/>
                      <a:pt x="90" y="249"/>
                      <a:pt x="90" y="249"/>
                    </a:cubicBezTo>
                    <a:cubicBezTo>
                      <a:pt x="90" y="248"/>
                      <a:pt x="90" y="247"/>
                      <a:pt x="90" y="246"/>
                    </a:cubicBezTo>
                    <a:cubicBezTo>
                      <a:pt x="90" y="245"/>
                      <a:pt x="89" y="243"/>
                      <a:pt x="89" y="243"/>
                    </a:cubicBezTo>
                    <a:cubicBezTo>
                      <a:pt x="89" y="242"/>
                      <a:pt x="89" y="241"/>
                      <a:pt x="89" y="241"/>
                    </a:cubicBezTo>
                    <a:cubicBezTo>
                      <a:pt x="89" y="241"/>
                      <a:pt x="89" y="239"/>
                      <a:pt x="89" y="239"/>
                    </a:cubicBezTo>
                    <a:cubicBezTo>
                      <a:pt x="89" y="239"/>
                      <a:pt x="89" y="238"/>
                      <a:pt x="88" y="237"/>
                    </a:cubicBezTo>
                    <a:cubicBezTo>
                      <a:pt x="88" y="237"/>
                      <a:pt x="88" y="233"/>
                      <a:pt x="88" y="232"/>
                    </a:cubicBezTo>
                    <a:cubicBezTo>
                      <a:pt x="88" y="231"/>
                      <a:pt x="88" y="230"/>
                      <a:pt x="88" y="228"/>
                    </a:cubicBezTo>
                    <a:cubicBezTo>
                      <a:pt x="87" y="227"/>
                      <a:pt x="87" y="225"/>
                      <a:pt x="87" y="224"/>
                    </a:cubicBezTo>
                    <a:cubicBezTo>
                      <a:pt x="87" y="223"/>
                      <a:pt x="87" y="222"/>
                      <a:pt x="87" y="221"/>
                    </a:cubicBezTo>
                    <a:cubicBezTo>
                      <a:pt x="87" y="220"/>
                      <a:pt x="87" y="218"/>
                      <a:pt x="87" y="216"/>
                    </a:cubicBezTo>
                    <a:cubicBezTo>
                      <a:pt x="87" y="215"/>
                      <a:pt x="86" y="214"/>
                      <a:pt x="86" y="213"/>
                    </a:cubicBezTo>
                    <a:cubicBezTo>
                      <a:pt x="86" y="212"/>
                      <a:pt x="85" y="210"/>
                      <a:pt x="85" y="210"/>
                    </a:cubicBezTo>
                    <a:cubicBezTo>
                      <a:pt x="84" y="209"/>
                      <a:pt x="84" y="209"/>
                      <a:pt x="84" y="209"/>
                    </a:cubicBezTo>
                    <a:cubicBezTo>
                      <a:pt x="84" y="209"/>
                      <a:pt x="84" y="207"/>
                      <a:pt x="84" y="206"/>
                    </a:cubicBezTo>
                    <a:cubicBezTo>
                      <a:pt x="84" y="204"/>
                      <a:pt x="84" y="201"/>
                      <a:pt x="84" y="200"/>
                    </a:cubicBezTo>
                    <a:cubicBezTo>
                      <a:pt x="84" y="198"/>
                      <a:pt x="85" y="195"/>
                      <a:pt x="85" y="194"/>
                    </a:cubicBezTo>
                    <a:cubicBezTo>
                      <a:pt x="85" y="193"/>
                      <a:pt x="85" y="192"/>
                      <a:pt x="84" y="191"/>
                    </a:cubicBezTo>
                    <a:cubicBezTo>
                      <a:pt x="84" y="190"/>
                      <a:pt x="84" y="187"/>
                      <a:pt x="83" y="185"/>
                    </a:cubicBezTo>
                    <a:cubicBezTo>
                      <a:pt x="83" y="183"/>
                      <a:pt x="82" y="179"/>
                      <a:pt x="82" y="178"/>
                    </a:cubicBezTo>
                    <a:cubicBezTo>
                      <a:pt x="82" y="177"/>
                      <a:pt x="82" y="174"/>
                      <a:pt x="82" y="173"/>
                    </a:cubicBezTo>
                    <a:cubicBezTo>
                      <a:pt x="82" y="173"/>
                      <a:pt x="81" y="171"/>
                      <a:pt x="81" y="171"/>
                    </a:cubicBezTo>
                    <a:cubicBezTo>
                      <a:pt x="81" y="171"/>
                      <a:pt x="81" y="170"/>
                      <a:pt x="81" y="170"/>
                    </a:cubicBezTo>
                    <a:cubicBezTo>
                      <a:pt x="81" y="169"/>
                      <a:pt x="81" y="167"/>
                      <a:pt x="81" y="167"/>
                    </a:cubicBezTo>
                    <a:cubicBezTo>
                      <a:pt x="81" y="167"/>
                      <a:pt x="81" y="164"/>
                      <a:pt x="81" y="162"/>
                    </a:cubicBezTo>
                    <a:cubicBezTo>
                      <a:pt x="81" y="161"/>
                      <a:pt x="81" y="161"/>
                      <a:pt x="81" y="160"/>
                    </a:cubicBezTo>
                    <a:cubicBezTo>
                      <a:pt x="81" y="160"/>
                      <a:pt x="80" y="158"/>
                      <a:pt x="80" y="157"/>
                    </a:cubicBezTo>
                    <a:cubicBezTo>
                      <a:pt x="80" y="156"/>
                      <a:pt x="80" y="154"/>
                      <a:pt x="80" y="154"/>
                    </a:cubicBezTo>
                    <a:cubicBezTo>
                      <a:pt x="80" y="153"/>
                      <a:pt x="80" y="152"/>
                      <a:pt x="80" y="152"/>
                    </a:cubicBezTo>
                    <a:cubicBezTo>
                      <a:pt x="80" y="152"/>
                      <a:pt x="80" y="151"/>
                      <a:pt x="80" y="150"/>
                    </a:cubicBezTo>
                    <a:cubicBezTo>
                      <a:pt x="81" y="149"/>
                      <a:pt x="81" y="147"/>
                      <a:pt x="81" y="146"/>
                    </a:cubicBezTo>
                    <a:cubicBezTo>
                      <a:pt x="80" y="145"/>
                      <a:pt x="80" y="144"/>
                      <a:pt x="80" y="143"/>
                    </a:cubicBezTo>
                    <a:cubicBezTo>
                      <a:pt x="80" y="142"/>
                      <a:pt x="79" y="139"/>
                      <a:pt x="79" y="139"/>
                    </a:cubicBezTo>
                    <a:cubicBezTo>
                      <a:pt x="79" y="138"/>
                      <a:pt x="78" y="137"/>
                      <a:pt x="78" y="137"/>
                    </a:cubicBezTo>
                    <a:cubicBezTo>
                      <a:pt x="78" y="137"/>
                      <a:pt x="78" y="137"/>
                      <a:pt x="78" y="137"/>
                    </a:cubicBezTo>
                    <a:cubicBezTo>
                      <a:pt x="78" y="137"/>
                      <a:pt x="78" y="136"/>
                      <a:pt x="78" y="136"/>
                    </a:cubicBezTo>
                    <a:cubicBezTo>
                      <a:pt x="78" y="136"/>
                      <a:pt x="78" y="135"/>
                      <a:pt x="78" y="135"/>
                    </a:cubicBezTo>
                    <a:cubicBezTo>
                      <a:pt x="78" y="135"/>
                      <a:pt x="78" y="134"/>
                      <a:pt x="77" y="134"/>
                    </a:cubicBezTo>
                    <a:cubicBezTo>
                      <a:pt x="77" y="134"/>
                      <a:pt x="77" y="134"/>
                      <a:pt x="77" y="133"/>
                    </a:cubicBezTo>
                    <a:cubicBezTo>
                      <a:pt x="77" y="133"/>
                      <a:pt x="76" y="131"/>
                      <a:pt x="76" y="130"/>
                    </a:cubicBezTo>
                    <a:cubicBezTo>
                      <a:pt x="76" y="130"/>
                      <a:pt x="76" y="129"/>
                      <a:pt x="76" y="129"/>
                    </a:cubicBezTo>
                    <a:cubicBezTo>
                      <a:pt x="75" y="129"/>
                      <a:pt x="75" y="128"/>
                      <a:pt x="75" y="128"/>
                    </a:cubicBezTo>
                    <a:cubicBezTo>
                      <a:pt x="75" y="127"/>
                      <a:pt x="75" y="127"/>
                      <a:pt x="75" y="127"/>
                    </a:cubicBezTo>
                    <a:cubicBezTo>
                      <a:pt x="75" y="126"/>
                      <a:pt x="75" y="126"/>
                      <a:pt x="75" y="126"/>
                    </a:cubicBezTo>
                    <a:cubicBezTo>
                      <a:pt x="75" y="125"/>
                      <a:pt x="74" y="124"/>
                      <a:pt x="74" y="124"/>
                    </a:cubicBezTo>
                    <a:cubicBezTo>
                      <a:pt x="74" y="124"/>
                      <a:pt x="74" y="124"/>
                      <a:pt x="74" y="124"/>
                    </a:cubicBezTo>
                    <a:cubicBezTo>
                      <a:pt x="74" y="123"/>
                      <a:pt x="74" y="123"/>
                      <a:pt x="74" y="123"/>
                    </a:cubicBezTo>
                    <a:cubicBezTo>
                      <a:pt x="74" y="123"/>
                      <a:pt x="74" y="119"/>
                      <a:pt x="73" y="119"/>
                    </a:cubicBezTo>
                    <a:cubicBezTo>
                      <a:pt x="73" y="119"/>
                      <a:pt x="73" y="119"/>
                      <a:pt x="73" y="119"/>
                    </a:cubicBezTo>
                    <a:cubicBezTo>
                      <a:pt x="73" y="119"/>
                      <a:pt x="73" y="119"/>
                      <a:pt x="74" y="119"/>
                    </a:cubicBezTo>
                    <a:cubicBezTo>
                      <a:pt x="74" y="119"/>
                      <a:pt x="74" y="119"/>
                      <a:pt x="74" y="119"/>
                    </a:cubicBezTo>
                    <a:cubicBezTo>
                      <a:pt x="74" y="119"/>
                      <a:pt x="74" y="122"/>
                      <a:pt x="74" y="122"/>
                    </a:cubicBezTo>
                    <a:cubicBezTo>
                      <a:pt x="74" y="122"/>
                      <a:pt x="74" y="122"/>
                      <a:pt x="74" y="122"/>
                    </a:cubicBezTo>
                    <a:cubicBezTo>
                      <a:pt x="74" y="122"/>
                      <a:pt x="74" y="122"/>
                      <a:pt x="75" y="121"/>
                    </a:cubicBezTo>
                    <a:cubicBezTo>
                      <a:pt x="75" y="121"/>
                      <a:pt x="76" y="121"/>
                      <a:pt x="76" y="121"/>
                    </a:cubicBezTo>
                    <a:cubicBezTo>
                      <a:pt x="76" y="121"/>
                      <a:pt x="76" y="120"/>
                      <a:pt x="76" y="120"/>
                    </a:cubicBezTo>
                    <a:cubicBezTo>
                      <a:pt x="77" y="120"/>
                      <a:pt x="77" y="120"/>
                      <a:pt x="77" y="120"/>
                    </a:cubicBezTo>
                    <a:cubicBezTo>
                      <a:pt x="77" y="119"/>
                      <a:pt x="77" y="119"/>
                      <a:pt x="78" y="118"/>
                    </a:cubicBezTo>
                    <a:cubicBezTo>
                      <a:pt x="78" y="118"/>
                      <a:pt x="79" y="117"/>
                      <a:pt x="79" y="117"/>
                    </a:cubicBezTo>
                    <a:cubicBezTo>
                      <a:pt x="80" y="117"/>
                      <a:pt x="80" y="116"/>
                      <a:pt x="80" y="116"/>
                    </a:cubicBezTo>
                    <a:cubicBezTo>
                      <a:pt x="80" y="116"/>
                      <a:pt x="80" y="116"/>
                      <a:pt x="80" y="115"/>
                    </a:cubicBezTo>
                    <a:cubicBezTo>
                      <a:pt x="80" y="115"/>
                      <a:pt x="80" y="115"/>
                      <a:pt x="79" y="115"/>
                    </a:cubicBezTo>
                    <a:cubicBezTo>
                      <a:pt x="79" y="115"/>
                      <a:pt x="78" y="114"/>
                      <a:pt x="78" y="114"/>
                    </a:cubicBezTo>
                    <a:cubicBezTo>
                      <a:pt x="78" y="114"/>
                      <a:pt x="77" y="113"/>
                      <a:pt x="77" y="112"/>
                    </a:cubicBezTo>
                    <a:cubicBezTo>
                      <a:pt x="77" y="112"/>
                      <a:pt x="76" y="109"/>
                      <a:pt x="76" y="108"/>
                    </a:cubicBezTo>
                    <a:cubicBezTo>
                      <a:pt x="75" y="108"/>
                      <a:pt x="76" y="107"/>
                      <a:pt x="76" y="107"/>
                    </a:cubicBezTo>
                    <a:cubicBezTo>
                      <a:pt x="76" y="106"/>
                      <a:pt x="75" y="104"/>
                      <a:pt x="75" y="103"/>
                    </a:cubicBezTo>
                    <a:cubicBezTo>
                      <a:pt x="75" y="103"/>
                      <a:pt x="75" y="98"/>
                      <a:pt x="75" y="97"/>
                    </a:cubicBezTo>
                    <a:cubicBezTo>
                      <a:pt x="75" y="97"/>
                      <a:pt x="75" y="97"/>
                      <a:pt x="75" y="96"/>
                    </a:cubicBezTo>
                    <a:cubicBezTo>
                      <a:pt x="75" y="96"/>
                      <a:pt x="76" y="93"/>
                      <a:pt x="77" y="92"/>
                    </a:cubicBezTo>
                    <a:cubicBezTo>
                      <a:pt x="77" y="91"/>
                      <a:pt x="78" y="88"/>
                      <a:pt x="78" y="88"/>
                    </a:cubicBezTo>
                    <a:cubicBezTo>
                      <a:pt x="78" y="87"/>
                      <a:pt x="78" y="86"/>
                      <a:pt x="79" y="86"/>
                    </a:cubicBezTo>
                    <a:cubicBezTo>
                      <a:pt x="79" y="85"/>
                      <a:pt x="79" y="85"/>
                      <a:pt x="79" y="84"/>
                    </a:cubicBezTo>
                    <a:cubicBezTo>
                      <a:pt x="80" y="83"/>
                      <a:pt x="80" y="81"/>
                      <a:pt x="81" y="81"/>
                    </a:cubicBezTo>
                    <a:cubicBezTo>
                      <a:pt x="81" y="80"/>
                      <a:pt x="81" y="79"/>
                      <a:pt x="81" y="79"/>
                    </a:cubicBezTo>
                    <a:cubicBezTo>
                      <a:pt x="81" y="78"/>
                      <a:pt x="82" y="77"/>
                      <a:pt x="82" y="77"/>
                    </a:cubicBezTo>
                    <a:cubicBezTo>
                      <a:pt x="82" y="76"/>
                      <a:pt x="82" y="76"/>
                      <a:pt x="82" y="76"/>
                    </a:cubicBezTo>
                    <a:cubicBezTo>
                      <a:pt x="82" y="75"/>
                      <a:pt x="83" y="74"/>
                      <a:pt x="83" y="74"/>
                    </a:cubicBezTo>
                    <a:cubicBezTo>
                      <a:pt x="83" y="74"/>
                      <a:pt x="83" y="74"/>
                      <a:pt x="83" y="73"/>
                    </a:cubicBezTo>
                    <a:cubicBezTo>
                      <a:pt x="83" y="73"/>
                      <a:pt x="83" y="72"/>
                      <a:pt x="83" y="72"/>
                    </a:cubicBezTo>
                    <a:cubicBezTo>
                      <a:pt x="83" y="71"/>
                      <a:pt x="83" y="71"/>
                      <a:pt x="83" y="70"/>
                    </a:cubicBezTo>
                    <a:cubicBezTo>
                      <a:pt x="83" y="70"/>
                      <a:pt x="83" y="69"/>
                      <a:pt x="83" y="69"/>
                    </a:cubicBezTo>
                    <a:cubicBezTo>
                      <a:pt x="83" y="69"/>
                      <a:pt x="83" y="67"/>
                      <a:pt x="82" y="66"/>
                    </a:cubicBezTo>
                    <a:cubicBezTo>
                      <a:pt x="82" y="65"/>
                      <a:pt x="82" y="62"/>
                      <a:pt x="81" y="61"/>
                    </a:cubicBezTo>
                    <a:cubicBezTo>
                      <a:pt x="81" y="61"/>
                      <a:pt x="81" y="60"/>
                      <a:pt x="81" y="60"/>
                    </a:cubicBezTo>
                    <a:cubicBezTo>
                      <a:pt x="81" y="60"/>
                      <a:pt x="81" y="59"/>
                      <a:pt x="81" y="58"/>
                    </a:cubicBezTo>
                    <a:cubicBezTo>
                      <a:pt x="81" y="57"/>
                      <a:pt x="81" y="55"/>
                      <a:pt x="81" y="54"/>
                    </a:cubicBezTo>
                    <a:cubicBezTo>
                      <a:pt x="81" y="53"/>
                      <a:pt x="81" y="52"/>
                      <a:pt x="81" y="52"/>
                    </a:cubicBezTo>
                    <a:cubicBezTo>
                      <a:pt x="80" y="52"/>
                      <a:pt x="80" y="51"/>
                      <a:pt x="80" y="51"/>
                    </a:cubicBezTo>
                    <a:cubicBezTo>
                      <a:pt x="79" y="50"/>
                      <a:pt x="79" y="50"/>
                      <a:pt x="79" y="50"/>
                    </a:cubicBezTo>
                    <a:cubicBezTo>
                      <a:pt x="79" y="49"/>
                      <a:pt x="78" y="49"/>
                      <a:pt x="78" y="48"/>
                    </a:cubicBezTo>
                    <a:cubicBezTo>
                      <a:pt x="78" y="48"/>
                      <a:pt x="78" y="47"/>
                      <a:pt x="77" y="46"/>
                    </a:cubicBezTo>
                    <a:cubicBezTo>
                      <a:pt x="76" y="46"/>
                      <a:pt x="75" y="45"/>
                      <a:pt x="75" y="45"/>
                    </a:cubicBezTo>
                    <a:cubicBezTo>
                      <a:pt x="74" y="45"/>
                      <a:pt x="74" y="44"/>
                      <a:pt x="73" y="44"/>
                    </a:cubicBezTo>
                    <a:cubicBezTo>
                      <a:pt x="73" y="44"/>
                      <a:pt x="72" y="44"/>
                      <a:pt x="72" y="44"/>
                    </a:cubicBezTo>
                    <a:cubicBezTo>
                      <a:pt x="71" y="44"/>
                      <a:pt x="71" y="44"/>
                      <a:pt x="71" y="44"/>
                    </a:cubicBezTo>
                    <a:cubicBezTo>
                      <a:pt x="71" y="44"/>
                      <a:pt x="70" y="43"/>
                      <a:pt x="70" y="43"/>
                    </a:cubicBezTo>
                    <a:cubicBezTo>
                      <a:pt x="69" y="43"/>
                      <a:pt x="68" y="43"/>
                      <a:pt x="68" y="43"/>
                    </a:cubicBezTo>
                    <a:cubicBezTo>
                      <a:pt x="68" y="43"/>
                      <a:pt x="67" y="42"/>
                      <a:pt x="66" y="42"/>
                    </a:cubicBezTo>
                    <a:cubicBezTo>
                      <a:pt x="65" y="42"/>
                      <a:pt x="65" y="42"/>
                      <a:pt x="64" y="42"/>
                    </a:cubicBezTo>
                    <a:cubicBezTo>
                      <a:pt x="64" y="42"/>
                      <a:pt x="63" y="42"/>
                      <a:pt x="62" y="41"/>
                    </a:cubicBezTo>
                    <a:cubicBezTo>
                      <a:pt x="62" y="41"/>
                      <a:pt x="62" y="41"/>
                      <a:pt x="61" y="41"/>
                    </a:cubicBezTo>
                    <a:cubicBezTo>
                      <a:pt x="61" y="40"/>
                      <a:pt x="60" y="40"/>
                      <a:pt x="60" y="41"/>
                    </a:cubicBezTo>
                    <a:cubicBezTo>
                      <a:pt x="60" y="41"/>
                      <a:pt x="60" y="41"/>
                      <a:pt x="60" y="41"/>
                    </a:cubicBezTo>
                    <a:cubicBezTo>
                      <a:pt x="60" y="40"/>
                      <a:pt x="59" y="40"/>
                      <a:pt x="59" y="39"/>
                    </a:cubicBezTo>
                    <a:cubicBezTo>
                      <a:pt x="59" y="39"/>
                      <a:pt x="59" y="39"/>
                      <a:pt x="59" y="38"/>
                    </a:cubicBezTo>
                    <a:cubicBezTo>
                      <a:pt x="59" y="38"/>
                      <a:pt x="59" y="37"/>
                      <a:pt x="58" y="37"/>
                    </a:cubicBezTo>
                    <a:cubicBezTo>
                      <a:pt x="58" y="36"/>
                      <a:pt x="58" y="35"/>
                      <a:pt x="58" y="35"/>
                    </a:cubicBezTo>
                    <a:cubicBezTo>
                      <a:pt x="58" y="35"/>
                      <a:pt x="58" y="35"/>
                      <a:pt x="57" y="35"/>
                    </a:cubicBezTo>
                    <a:cubicBezTo>
                      <a:pt x="57" y="35"/>
                      <a:pt x="57" y="35"/>
                      <a:pt x="57" y="34"/>
                    </a:cubicBezTo>
                    <a:cubicBezTo>
                      <a:pt x="57" y="34"/>
                      <a:pt x="58" y="32"/>
                      <a:pt x="58" y="31"/>
                    </a:cubicBezTo>
                    <a:cubicBezTo>
                      <a:pt x="58" y="30"/>
                      <a:pt x="58" y="27"/>
                      <a:pt x="58" y="27"/>
                    </a:cubicBezTo>
                    <a:cubicBezTo>
                      <a:pt x="58" y="27"/>
                      <a:pt x="58" y="27"/>
                      <a:pt x="59" y="27"/>
                    </a:cubicBezTo>
                    <a:cubicBezTo>
                      <a:pt x="60" y="27"/>
                      <a:pt x="60" y="26"/>
                      <a:pt x="60" y="26"/>
                    </a:cubicBezTo>
                    <a:cubicBezTo>
                      <a:pt x="60" y="26"/>
                      <a:pt x="61" y="25"/>
                      <a:pt x="61" y="25"/>
                    </a:cubicBezTo>
                    <a:cubicBezTo>
                      <a:pt x="61" y="25"/>
                      <a:pt x="61" y="25"/>
                      <a:pt x="61" y="25"/>
                    </a:cubicBezTo>
                    <a:cubicBezTo>
                      <a:pt x="61" y="24"/>
                      <a:pt x="61" y="24"/>
                      <a:pt x="62" y="23"/>
                    </a:cubicBezTo>
                    <a:cubicBezTo>
                      <a:pt x="62" y="23"/>
                      <a:pt x="62" y="22"/>
                      <a:pt x="62" y="21"/>
                    </a:cubicBezTo>
                    <a:cubicBezTo>
                      <a:pt x="62" y="21"/>
                      <a:pt x="62" y="21"/>
                      <a:pt x="62" y="20"/>
                    </a:cubicBezTo>
                    <a:cubicBezTo>
                      <a:pt x="62" y="18"/>
                      <a:pt x="62" y="17"/>
                      <a:pt x="62" y="17"/>
                    </a:cubicBezTo>
                    <a:cubicBezTo>
                      <a:pt x="61" y="16"/>
                      <a:pt x="61" y="16"/>
                      <a:pt x="61" y="16"/>
                    </a:cubicBezTo>
                    <a:cubicBezTo>
                      <a:pt x="61" y="16"/>
                      <a:pt x="61" y="16"/>
                      <a:pt x="61" y="15"/>
                    </a:cubicBezTo>
                    <a:cubicBezTo>
                      <a:pt x="61" y="15"/>
                      <a:pt x="61" y="11"/>
                      <a:pt x="61" y="11"/>
                    </a:cubicBezTo>
                    <a:cubicBezTo>
                      <a:pt x="59" y="6"/>
                      <a:pt x="55" y="3"/>
                      <a:pt x="52" y="1"/>
                    </a:cubicBezTo>
                    <a:cubicBezTo>
                      <a:pt x="49" y="0"/>
                      <a:pt x="47" y="0"/>
                      <a:pt x="44" y="1"/>
                    </a:cubicBezTo>
                    <a:cubicBezTo>
                      <a:pt x="42" y="1"/>
                      <a:pt x="39" y="3"/>
                      <a:pt x="39" y="3"/>
                    </a:cubicBezTo>
                    <a:cubicBezTo>
                      <a:pt x="39" y="3"/>
                      <a:pt x="39" y="3"/>
                      <a:pt x="38" y="4"/>
                    </a:cubicBezTo>
                    <a:cubicBezTo>
                      <a:pt x="37" y="4"/>
                      <a:pt x="36" y="6"/>
                      <a:pt x="36" y="7"/>
                    </a:cubicBezTo>
                    <a:cubicBezTo>
                      <a:pt x="35" y="8"/>
                      <a:pt x="34" y="10"/>
                      <a:pt x="34" y="11"/>
                    </a:cubicBezTo>
                    <a:cubicBezTo>
                      <a:pt x="34" y="12"/>
                      <a:pt x="34" y="14"/>
                      <a:pt x="34" y="15"/>
                    </a:cubicBezTo>
                    <a:cubicBezTo>
                      <a:pt x="34" y="16"/>
                      <a:pt x="34" y="16"/>
                      <a:pt x="34" y="17"/>
                    </a:cubicBezTo>
                    <a:cubicBezTo>
                      <a:pt x="34" y="18"/>
                      <a:pt x="34" y="19"/>
                      <a:pt x="34" y="20"/>
                    </a:cubicBezTo>
                    <a:cubicBezTo>
                      <a:pt x="34" y="21"/>
                      <a:pt x="34" y="22"/>
                      <a:pt x="34" y="23"/>
                    </a:cubicBezTo>
                    <a:cubicBezTo>
                      <a:pt x="34" y="24"/>
                      <a:pt x="34" y="26"/>
                      <a:pt x="34" y="28"/>
                    </a:cubicBezTo>
                    <a:cubicBezTo>
                      <a:pt x="34" y="30"/>
                      <a:pt x="34" y="31"/>
                      <a:pt x="35" y="32"/>
                    </a:cubicBezTo>
                    <a:cubicBezTo>
                      <a:pt x="35" y="34"/>
                      <a:pt x="37" y="35"/>
                      <a:pt x="37" y="36"/>
                    </a:cubicBezTo>
                    <a:cubicBezTo>
                      <a:pt x="38" y="36"/>
                      <a:pt x="38" y="37"/>
                      <a:pt x="38" y="37"/>
                    </a:cubicBezTo>
                    <a:cubicBezTo>
                      <a:pt x="39" y="37"/>
                      <a:pt x="39" y="37"/>
                      <a:pt x="39" y="38"/>
                    </a:cubicBezTo>
                    <a:cubicBezTo>
                      <a:pt x="39" y="38"/>
                      <a:pt x="39" y="38"/>
                      <a:pt x="38" y="38"/>
                    </a:cubicBezTo>
                    <a:cubicBezTo>
                      <a:pt x="38" y="39"/>
                      <a:pt x="38" y="40"/>
                      <a:pt x="38" y="41"/>
                    </a:cubicBezTo>
                    <a:cubicBezTo>
                      <a:pt x="38" y="41"/>
                      <a:pt x="38" y="42"/>
                      <a:pt x="38" y="42"/>
                    </a:cubicBezTo>
                    <a:cubicBezTo>
                      <a:pt x="38" y="42"/>
                      <a:pt x="38" y="42"/>
                      <a:pt x="38" y="43"/>
                    </a:cubicBezTo>
                    <a:cubicBezTo>
                      <a:pt x="38" y="43"/>
                      <a:pt x="38" y="43"/>
                      <a:pt x="38" y="43"/>
                    </a:cubicBezTo>
                    <a:cubicBezTo>
                      <a:pt x="38" y="43"/>
                      <a:pt x="37" y="43"/>
                      <a:pt x="37" y="44"/>
                    </a:cubicBezTo>
                    <a:cubicBezTo>
                      <a:pt x="36" y="44"/>
                      <a:pt x="35" y="45"/>
                      <a:pt x="34" y="45"/>
                    </a:cubicBezTo>
                    <a:cubicBezTo>
                      <a:pt x="33" y="46"/>
                      <a:pt x="33" y="46"/>
                      <a:pt x="32" y="47"/>
                    </a:cubicBezTo>
                    <a:cubicBezTo>
                      <a:pt x="32" y="47"/>
                      <a:pt x="31" y="47"/>
                      <a:pt x="30" y="47"/>
                    </a:cubicBezTo>
                    <a:cubicBezTo>
                      <a:pt x="29" y="47"/>
                      <a:pt x="29" y="47"/>
                      <a:pt x="28" y="47"/>
                    </a:cubicBezTo>
                    <a:cubicBezTo>
                      <a:pt x="27" y="47"/>
                      <a:pt x="26" y="47"/>
                      <a:pt x="25" y="47"/>
                    </a:cubicBezTo>
                    <a:cubicBezTo>
                      <a:pt x="25" y="47"/>
                      <a:pt x="24" y="48"/>
                      <a:pt x="24" y="48"/>
                    </a:cubicBezTo>
                    <a:cubicBezTo>
                      <a:pt x="23" y="48"/>
                      <a:pt x="23" y="48"/>
                      <a:pt x="23" y="48"/>
                    </a:cubicBezTo>
                    <a:cubicBezTo>
                      <a:pt x="22" y="48"/>
                      <a:pt x="22" y="48"/>
                      <a:pt x="22" y="48"/>
                    </a:cubicBezTo>
                    <a:cubicBezTo>
                      <a:pt x="21" y="48"/>
                      <a:pt x="21" y="48"/>
                      <a:pt x="21" y="48"/>
                    </a:cubicBezTo>
                    <a:cubicBezTo>
                      <a:pt x="20" y="48"/>
                      <a:pt x="19" y="49"/>
                      <a:pt x="19" y="49"/>
                    </a:cubicBezTo>
                    <a:cubicBezTo>
                      <a:pt x="19" y="49"/>
                      <a:pt x="19" y="49"/>
                      <a:pt x="19" y="49"/>
                    </a:cubicBezTo>
                    <a:cubicBezTo>
                      <a:pt x="18" y="49"/>
                      <a:pt x="17" y="50"/>
                      <a:pt x="17" y="50"/>
                    </a:cubicBezTo>
                    <a:cubicBezTo>
                      <a:pt x="17" y="50"/>
                      <a:pt x="17" y="50"/>
                      <a:pt x="16" y="50"/>
                    </a:cubicBezTo>
                    <a:cubicBezTo>
                      <a:pt x="16" y="50"/>
                      <a:pt x="15" y="51"/>
                      <a:pt x="15" y="51"/>
                    </a:cubicBezTo>
                    <a:cubicBezTo>
                      <a:pt x="15" y="51"/>
                      <a:pt x="15" y="51"/>
                      <a:pt x="15" y="52"/>
                    </a:cubicBezTo>
                    <a:cubicBezTo>
                      <a:pt x="14" y="52"/>
                      <a:pt x="14" y="53"/>
                      <a:pt x="14" y="53"/>
                    </a:cubicBezTo>
                    <a:cubicBezTo>
                      <a:pt x="14" y="54"/>
                      <a:pt x="13" y="54"/>
                      <a:pt x="13" y="54"/>
                    </a:cubicBezTo>
                    <a:cubicBezTo>
                      <a:pt x="12" y="55"/>
                      <a:pt x="12" y="56"/>
                      <a:pt x="12" y="57"/>
                    </a:cubicBezTo>
                    <a:cubicBezTo>
                      <a:pt x="12" y="58"/>
                      <a:pt x="11" y="60"/>
                      <a:pt x="11" y="60"/>
                    </a:cubicBezTo>
                    <a:cubicBezTo>
                      <a:pt x="11" y="60"/>
                      <a:pt x="11" y="60"/>
                      <a:pt x="10" y="61"/>
                    </a:cubicBezTo>
                    <a:cubicBezTo>
                      <a:pt x="9" y="62"/>
                      <a:pt x="9" y="62"/>
                      <a:pt x="9" y="63"/>
                    </a:cubicBezTo>
                    <a:cubicBezTo>
                      <a:pt x="8" y="63"/>
                      <a:pt x="8" y="65"/>
                      <a:pt x="8" y="66"/>
                    </a:cubicBezTo>
                    <a:cubicBezTo>
                      <a:pt x="8" y="67"/>
                      <a:pt x="7" y="68"/>
                      <a:pt x="7" y="69"/>
                    </a:cubicBezTo>
                    <a:cubicBezTo>
                      <a:pt x="7" y="69"/>
                      <a:pt x="7" y="69"/>
                      <a:pt x="6" y="70"/>
                    </a:cubicBezTo>
                    <a:cubicBezTo>
                      <a:pt x="6" y="70"/>
                      <a:pt x="5" y="73"/>
                      <a:pt x="5" y="73"/>
                    </a:cubicBezTo>
                    <a:cubicBezTo>
                      <a:pt x="5" y="74"/>
                      <a:pt x="4" y="76"/>
                      <a:pt x="4" y="76"/>
                    </a:cubicBezTo>
                    <a:cubicBezTo>
                      <a:pt x="4" y="77"/>
                      <a:pt x="3" y="78"/>
                      <a:pt x="3" y="78"/>
                    </a:cubicBezTo>
                    <a:cubicBezTo>
                      <a:pt x="3" y="79"/>
                      <a:pt x="3" y="79"/>
                      <a:pt x="2" y="80"/>
                    </a:cubicBezTo>
                    <a:cubicBezTo>
                      <a:pt x="2" y="81"/>
                      <a:pt x="2" y="83"/>
                      <a:pt x="1" y="85"/>
                    </a:cubicBezTo>
                    <a:cubicBezTo>
                      <a:pt x="1" y="87"/>
                      <a:pt x="0" y="90"/>
                      <a:pt x="0" y="91"/>
                    </a:cubicBezTo>
                    <a:cubicBezTo>
                      <a:pt x="0" y="93"/>
                      <a:pt x="1" y="95"/>
                      <a:pt x="1" y="96"/>
                    </a:cubicBezTo>
                    <a:cubicBezTo>
                      <a:pt x="1" y="97"/>
                      <a:pt x="2" y="97"/>
                      <a:pt x="2" y="98"/>
                    </a:cubicBezTo>
                    <a:cubicBezTo>
                      <a:pt x="3" y="98"/>
                      <a:pt x="3" y="98"/>
                      <a:pt x="4" y="99"/>
                    </a:cubicBezTo>
                    <a:cubicBezTo>
                      <a:pt x="5" y="99"/>
                      <a:pt x="6" y="99"/>
                      <a:pt x="7" y="99"/>
                    </a:cubicBezTo>
                    <a:cubicBezTo>
                      <a:pt x="7" y="99"/>
                      <a:pt x="7" y="99"/>
                      <a:pt x="7" y="99"/>
                    </a:cubicBezTo>
                    <a:cubicBezTo>
                      <a:pt x="8" y="99"/>
                      <a:pt x="8" y="99"/>
                      <a:pt x="9" y="99"/>
                    </a:cubicBezTo>
                    <a:cubicBezTo>
                      <a:pt x="9" y="99"/>
                      <a:pt x="10" y="100"/>
                      <a:pt x="11" y="100"/>
                    </a:cubicBezTo>
                    <a:cubicBezTo>
                      <a:pt x="11" y="100"/>
                      <a:pt x="12" y="100"/>
                      <a:pt x="13" y="100"/>
                    </a:cubicBezTo>
                    <a:cubicBezTo>
                      <a:pt x="14" y="101"/>
                      <a:pt x="15" y="101"/>
                      <a:pt x="16" y="101"/>
                    </a:cubicBezTo>
                    <a:cubicBezTo>
                      <a:pt x="16" y="101"/>
                      <a:pt x="17" y="101"/>
                      <a:pt x="17" y="101"/>
                    </a:cubicBezTo>
                    <a:cubicBezTo>
                      <a:pt x="17" y="101"/>
                      <a:pt x="18" y="101"/>
                      <a:pt x="18" y="101"/>
                    </a:cubicBezTo>
                    <a:cubicBezTo>
                      <a:pt x="19" y="101"/>
                      <a:pt x="19" y="101"/>
                      <a:pt x="20" y="101"/>
                    </a:cubicBezTo>
                    <a:cubicBezTo>
                      <a:pt x="20" y="101"/>
                      <a:pt x="20" y="101"/>
                      <a:pt x="20" y="101"/>
                    </a:cubicBezTo>
                    <a:cubicBezTo>
                      <a:pt x="20" y="102"/>
                      <a:pt x="20" y="102"/>
                      <a:pt x="20" y="103"/>
                    </a:cubicBezTo>
                    <a:cubicBezTo>
                      <a:pt x="20" y="104"/>
                      <a:pt x="19" y="107"/>
                      <a:pt x="19" y="109"/>
                    </a:cubicBezTo>
                    <a:cubicBezTo>
                      <a:pt x="19" y="111"/>
                      <a:pt x="19" y="115"/>
                      <a:pt x="19" y="117"/>
                    </a:cubicBezTo>
                    <a:cubicBezTo>
                      <a:pt x="19" y="118"/>
                      <a:pt x="19" y="120"/>
                      <a:pt x="19" y="120"/>
                    </a:cubicBezTo>
                    <a:cubicBezTo>
                      <a:pt x="19" y="121"/>
                      <a:pt x="20" y="121"/>
                      <a:pt x="20" y="121"/>
                    </a:cubicBezTo>
                    <a:cubicBezTo>
                      <a:pt x="20" y="122"/>
                      <a:pt x="21" y="122"/>
                      <a:pt x="21" y="123"/>
                    </a:cubicBezTo>
                    <a:cubicBezTo>
                      <a:pt x="21" y="123"/>
                      <a:pt x="22" y="123"/>
                      <a:pt x="22" y="123"/>
                    </a:cubicBezTo>
                    <a:cubicBezTo>
                      <a:pt x="22" y="123"/>
                      <a:pt x="22" y="123"/>
                      <a:pt x="22" y="123"/>
                    </a:cubicBezTo>
                    <a:cubicBezTo>
                      <a:pt x="22" y="124"/>
                      <a:pt x="23" y="124"/>
                      <a:pt x="23" y="124"/>
                    </a:cubicBezTo>
                    <a:cubicBezTo>
                      <a:pt x="23" y="124"/>
                      <a:pt x="23" y="124"/>
                      <a:pt x="23" y="124"/>
                    </a:cubicBezTo>
                    <a:cubicBezTo>
                      <a:pt x="22" y="125"/>
                      <a:pt x="23" y="125"/>
                      <a:pt x="23" y="125"/>
                    </a:cubicBezTo>
                    <a:cubicBezTo>
                      <a:pt x="23" y="125"/>
                      <a:pt x="23" y="125"/>
                      <a:pt x="23" y="125"/>
                    </a:cubicBezTo>
                    <a:cubicBezTo>
                      <a:pt x="22" y="126"/>
                      <a:pt x="22" y="126"/>
                      <a:pt x="23" y="126"/>
                    </a:cubicBezTo>
                    <a:cubicBezTo>
                      <a:pt x="23" y="127"/>
                      <a:pt x="23" y="128"/>
                      <a:pt x="23" y="128"/>
                    </a:cubicBezTo>
                    <a:cubicBezTo>
                      <a:pt x="22" y="128"/>
                      <a:pt x="22" y="128"/>
                      <a:pt x="21" y="129"/>
                    </a:cubicBezTo>
                    <a:cubicBezTo>
                      <a:pt x="21" y="129"/>
                      <a:pt x="21" y="130"/>
                      <a:pt x="21" y="131"/>
                    </a:cubicBezTo>
                    <a:cubicBezTo>
                      <a:pt x="21" y="132"/>
                      <a:pt x="21" y="132"/>
                      <a:pt x="22" y="133"/>
                    </a:cubicBezTo>
                    <a:cubicBezTo>
                      <a:pt x="22" y="133"/>
                      <a:pt x="22" y="133"/>
                      <a:pt x="21" y="133"/>
                    </a:cubicBezTo>
                    <a:cubicBezTo>
                      <a:pt x="21" y="134"/>
                      <a:pt x="21" y="135"/>
                      <a:pt x="21" y="135"/>
                    </a:cubicBezTo>
                    <a:cubicBezTo>
                      <a:pt x="21" y="136"/>
                      <a:pt x="21" y="137"/>
                      <a:pt x="21" y="137"/>
                    </a:cubicBezTo>
                    <a:cubicBezTo>
                      <a:pt x="20" y="138"/>
                      <a:pt x="20" y="138"/>
                      <a:pt x="20" y="139"/>
                    </a:cubicBezTo>
                    <a:cubicBezTo>
                      <a:pt x="20" y="140"/>
                      <a:pt x="20" y="140"/>
                      <a:pt x="20" y="140"/>
                    </a:cubicBezTo>
                    <a:cubicBezTo>
                      <a:pt x="20" y="141"/>
                      <a:pt x="20" y="142"/>
                      <a:pt x="19" y="142"/>
                    </a:cubicBezTo>
                    <a:cubicBezTo>
                      <a:pt x="19" y="142"/>
                      <a:pt x="19" y="143"/>
                      <a:pt x="19" y="143"/>
                    </a:cubicBezTo>
                    <a:cubicBezTo>
                      <a:pt x="19" y="144"/>
                      <a:pt x="18" y="145"/>
                      <a:pt x="18" y="146"/>
                    </a:cubicBezTo>
                    <a:cubicBezTo>
                      <a:pt x="18" y="147"/>
                      <a:pt x="18" y="148"/>
                      <a:pt x="18" y="148"/>
                    </a:cubicBezTo>
                    <a:cubicBezTo>
                      <a:pt x="18" y="148"/>
                      <a:pt x="18" y="149"/>
                      <a:pt x="18" y="150"/>
                    </a:cubicBezTo>
                    <a:cubicBezTo>
                      <a:pt x="18" y="150"/>
                      <a:pt x="18" y="151"/>
                      <a:pt x="18" y="151"/>
                    </a:cubicBezTo>
                    <a:cubicBezTo>
                      <a:pt x="17" y="152"/>
                      <a:pt x="18" y="152"/>
                      <a:pt x="18" y="152"/>
                    </a:cubicBezTo>
                    <a:cubicBezTo>
                      <a:pt x="18" y="153"/>
                      <a:pt x="18" y="153"/>
                      <a:pt x="18" y="154"/>
                    </a:cubicBezTo>
                    <a:cubicBezTo>
                      <a:pt x="18" y="154"/>
                      <a:pt x="18" y="154"/>
                      <a:pt x="18" y="154"/>
                    </a:cubicBezTo>
                    <a:cubicBezTo>
                      <a:pt x="18" y="155"/>
                      <a:pt x="18" y="155"/>
                      <a:pt x="18" y="155"/>
                    </a:cubicBezTo>
                    <a:cubicBezTo>
                      <a:pt x="18" y="156"/>
                      <a:pt x="19" y="156"/>
                      <a:pt x="19" y="156"/>
                    </a:cubicBezTo>
                    <a:cubicBezTo>
                      <a:pt x="19" y="157"/>
                      <a:pt x="19" y="157"/>
                      <a:pt x="19" y="157"/>
                    </a:cubicBezTo>
                    <a:cubicBezTo>
                      <a:pt x="19" y="158"/>
                      <a:pt x="19" y="158"/>
                      <a:pt x="19" y="158"/>
                    </a:cubicBezTo>
                    <a:cubicBezTo>
                      <a:pt x="19" y="159"/>
                      <a:pt x="19" y="160"/>
                      <a:pt x="19" y="160"/>
                    </a:cubicBezTo>
                    <a:cubicBezTo>
                      <a:pt x="20" y="161"/>
                      <a:pt x="20" y="162"/>
                      <a:pt x="19" y="162"/>
                    </a:cubicBezTo>
                    <a:cubicBezTo>
                      <a:pt x="19" y="162"/>
                      <a:pt x="19" y="163"/>
                      <a:pt x="19" y="164"/>
                    </a:cubicBezTo>
                    <a:cubicBezTo>
                      <a:pt x="19" y="165"/>
                      <a:pt x="19" y="166"/>
                      <a:pt x="19" y="167"/>
                    </a:cubicBezTo>
                    <a:cubicBezTo>
                      <a:pt x="19" y="169"/>
                      <a:pt x="20" y="171"/>
                      <a:pt x="20" y="173"/>
                    </a:cubicBezTo>
                    <a:cubicBezTo>
                      <a:pt x="20" y="175"/>
                      <a:pt x="20" y="176"/>
                      <a:pt x="21" y="177"/>
                    </a:cubicBezTo>
                    <a:cubicBezTo>
                      <a:pt x="21" y="179"/>
                      <a:pt x="22" y="182"/>
                      <a:pt x="22" y="183"/>
                    </a:cubicBezTo>
                    <a:cubicBezTo>
                      <a:pt x="22" y="184"/>
                      <a:pt x="23" y="186"/>
                      <a:pt x="23" y="187"/>
                    </a:cubicBezTo>
                    <a:cubicBezTo>
                      <a:pt x="23" y="187"/>
                      <a:pt x="23" y="189"/>
                      <a:pt x="23" y="190"/>
                    </a:cubicBezTo>
                    <a:cubicBezTo>
                      <a:pt x="23" y="191"/>
                      <a:pt x="24" y="194"/>
                      <a:pt x="24" y="195"/>
                    </a:cubicBezTo>
                    <a:cubicBezTo>
                      <a:pt x="24" y="196"/>
                      <a:pt x="24" y="202"/>
                      <a:pt x="24" y="203"/>
                    </a:cubicBezTo>
                    <a:cubicBezTo>
                      <a:pt x="25" y="204"/>
                      <a:pt x="25" y="209"/>
                      <a:pt x="25" y="211"/>
                    </a:cubicBezTo>
                    <a:cubicBezTo>
                      <a:pt x="25" y="212"/>
                      <a:pt x="26" y="217"/>
                      <a:pt x="26" y="219"/>
                    </a:cubicBezTo>
                    <a:cubicBezTo>
                      <a:pt x="26" y="221"/>
                      <a:pt x="27" y="225"/>
                      <a:pt x="27" y="226"/>
                    </a:cubicBezTo>
                    <a:cubicBezTo>
                      <a:pt x="27" y="226"/>
                      <a:pt x="28" y="229"/>
                      <a:pt x="28" y="230"/>
                    </a:cubicBezTo>
                    <a:cubicBezTo>
                      <a:pt x="28" y="230"/>
                      <a:pt x="29" y="233"/>
                      <a:pt x="29" y="235"/>
                    </a:cubicBezTo>
                    <a:cubicBezTo>
                      <a:pt x="29" y="236"/>
                      <a:pt x="30" y="238"/>
                      <a:pt x="30" y="239"/>
                    </a:cubicBezTo>
                    <a:cubicBezTo>
                      <a:pt x="30" y="241"/>
                      <a:pt x="31" y="241"/>
                      <a:pt x="31" y="242"/>
                    </a:cubicBezTo>
                    <a:cubicBezTo>
                      <a:pt x="31" y="242"/>
                      <a:pt x="32" y="244"/>
                      <a:pt x="32" y="244"/>
                    </a:cubicBezTo>
                    <a:cubicBezTo>
                      <a:pt x="32" y="245"/>
                      <a:pt x="33" y="247"/>
                      <a:pt x="33" y="248"/>
                    </a:cubicBezTo>
                    <a:cubicBezTo>
                      <a:pt x="33" y="248"/>
                      <a:pt x="34" y="251"/>
                      <a:pt x="35" y="252"/>
                    </a:cubicBezTo>
                    <a:cubicBezTo>
                      <a:pt x="35" y="252"/>
                      <a:pt x="35" y="252"/>
                      <a:pt x="35" y="252"/>
                    </a:cubicBezTo>
                    <a:cubicBezTo>
                      <a:pt x="35" y="253"/>
                      <a:pt x="35" y="253"/>
                      <a:pt x="35" y="253"/>
                    </a:cubicBezTo>
                    <a:cubicBezTo>
                      <a:pt x="34" y="253"/>
                      <a:pt x="34" y="255"/>
                      <a:pt x="33" y="256"/>
                    </a:cubicBezTo>
                    <a:cubicBezTo>
                      <a:pt x="32" y="257"/>
                      <a:pt x="32" y="258"/>
                      <a:pt x="32" y="259"/>
                    </a:cubicBezTo>
                    <a:cubicBezTo>
                      <a:pt x="32" y="259"/>
                      <a:pt x="31" y="261"/>
                      <a:pt x="31" y="262"/>
                    </a:cubicBezTo>
                    <a:cubicBezTo>
                      <a:pt x="31" y="263"/>
                      <a:pt x="31" y="263"/>
                      <a:pt x="30" y="264"/>
                    </a:cubicBezTo>
                    <a:cubicBezTo>
                      <a:pt x="30" y="265"/>
                      <a:pt x="29" y="266"/>
                      <a:pt x="29" y="267"/>
                    </a:cubicBezTo>
                    <a:cubicBezTo>
                      <a:pt x="29" y="267"/>
                      <a:pt x="29" y="267"/>
                      <a:pt x="29" y="268"/>
                    </a:cubicBezTo>
                    <a:cubicBezTo>
                      <a:pt x="29" y="268"/>
                      <a:pt x="29" y="269"/>
                      <a:pt x="29" y="269"/>
                    </a:cubicBezTo>
                    <a:cubicBezTo>
                      <a:pt x="29" y="269"/>
                      <a:pt x="30" y="270"/>
                      <a:pt x="30" y="270"/>
                    </a:cubicBezTo>
                    <a:cubicBezTo>
                      <a:pt x="30" y="270"/>
                      <a:pt x="32" y="270"/>
                      <a:pt x="32" y="270"/>
                    </a:cubicBezTo>
                    <a:cubicBezTo>
                      <a:pt x="32" y="270"/>
                      <a:pt x="32" y="271"/>
                      <a:pt x="32" y="271"/>
                    </a:cubicBezTo>
                    <a:cubicBezTo>
                      <a:pt x="32" y="271"/>
                      <a:pt x="31" y="272"/>
                      <a:pt x="31" y="272"/>
                    </a:cubicBezTo>
                    <a:cubicBezTo>
                      <a:pt x="31" y="272"/>
                      <a:pt x="31" y="273"/>
                      <a:pt x="30" y="273"/>
                    </a:cubicBezTo>
                    <a:cubicBezTo>
                      <a:pt x="30" y="273"/>
                      <a:pt x="30" y="274"/>
                      <a:pt x="30" y="274"/>
                    </a:cubicBezTo>
                    <a:cubicBezTo>
                      <a:pt x="30" y="274"/>
                      <a:pt x="29" y="275"/>
                      <a:pt x="29" y="276"/>
                    </a:cubicBezTo>
                    <a:cubicBezTo>
                      <a:pt x="28" y="277"/>
                      <a:pt x="28" y="278"/>
                      <a:pt x="28" y="278"/>
                    </a:cubicBezTo>
                    <a:cubicBezTo>
                      <a:pt x="28" y="278"/>
                      <a:pt x="28" y="278"/>
                      <a:pt x="28" y="278"/>
                    </a:cubicBezTo>
                    <a:cubicBezTo>
                      <a:pt x="28" y="278"/>
                      <a:pt x="28" y="278"/>
                      <a:pt x="28" y="278"/>
                    </a:cubicBezTo>
                    <a:cubicBezTo>
                      <a:pt x="28" y="279"/>
                      <a:pt x="27" y="279"/>
                      <a:pt x="27" y="279"/>
                    </a:cubicBezTo>
                    <a:cubicBezTo>
                      <a:pt x="27" y="280"/>
                      <a:pt x="27" y="280"/>
                      <a:pt x="26" y="280"/>
                    </a:cubicBezTo>
                    <a:cubicBezTo>
                      <a:pt x="26" y="281"/>
                      <a:pt x="25" y="281"/>
                      <a:pt x="25" y="282"/>
                    </a:cubicBezTo>
                    <a:cubicBezTo>
                      <a:pt x="24" y="282"/>
                      <a:pt x="23" y="282"/>
                      <a:pt x="22" y="282"/>
                    </a:cubicBezTo>
                    <a:cubicBezTo>
                      <a:pt x="21" y="282"/>
                      <a:pt x="19" y="283"/>
                      <a:pt x="18" y="283"/>
                    </a:cubicBezTo>
                    <a:cubicBezTo>
                      <a:pt x="17" y="284"/>
                      <a:pt x="16" y="284"/>
                      <a:pt x="15" y="284"/>
                    </a:cubicBezTo>
                    <a:cubicBezTo>
                      <a:pt x="15" y="285"/>
                      <a:pt x="14" y="286"/>
                      <a:pt x="14" y="286"/>
                    </a:cubicBezTo>
                    <a:cubicBezTo>
                      <a:pt x="14" y="286"/>
                      <a:pt x="14" y="286"/>
                      <a:pt x="14" y="287"/>
                    </a:cubicBezTo>
                    <a:cubicBezTo>
                      <a:pt x="14" y="287"/>
                      <a:pt x="14" y="287"/>
                      <a:pt x="13" y="287"/>
                    </a:cubicBezTo>
                    <a:cubicBezTo>
                      <a:pt x="13" y="287"/>
                      <a:pt x="13" y="287"/>
                      <a:pt x="13" y="287"/>
                    </a:cubicBezTo>
                    <a:cubicBezTo>
                      <a:pt x="13" y="288"/>
                      <a:pt x="13" y="287"/>
                      <a:pt x="13" y="288"/>
                    </a:cubicBezTo>
                    <a:cubicBezTo>
                      <a:pt x="13" y="288"/>
                      <a:pt x="13" y="289"/>
                      <a:pt x="13" y="290"/>
                    </a:cubicBezTo>
                    <a:cubicBezTo>
                      <a:pt x="13" y="290"/>
                      <a:pt x="13" y="290"/>
                      <a:pt x="13" y="290"/>
                    </a:cubicBezTo>
                    <a:cubicBezTo>
                      <a:pt x="13" y="291"/>
                      <a:pt x="14" y="291"/>
                      <a:pt x="15" y="291"/>
                    </a:cubicBezTo>
                    <a:cubicBezTo>
                      <a:pt x="16" y="291"/>
                      <a:pt x="17" y="292"/>
                      <a:pt x="17" y="292"/>
                    </a:cubicBezTo>
                    <a:cubicBezTo>
                      <a:pt x="18" y="292"/>
                      <a:pt x="18" y="292"/>
                      <a:pt x="18" y="292"/>
                    </a:cubicBezTo>
                    <a:cubicBezTo>
                      <a:pt x="19" y="292"/>
                      <a:pt x="20" y="292"/>
                      <a:pt x="20" y="292"/>
                    </a:cubicBezTo>
                    <a:cubicBezTo>
                      <a:pt x="21" y="292"/>
                      <a:pt x="22" y="292"/>
                      <a:pt x="22" y="292"/>
                    </a:cubicBezTo>
                    <a:cubicBezTo>
                      <a:pt x="23" y="292"/>
                      <a:pt x="23" y="292"/>
                      <a:pt x="23" y="292"/>
                    </a:cubicBezTo>
                    <a:cubicBezTo>
                      <a:pt x="23" y="292"/>
                      <a:pt x="24" y="292"/>
                      <a:pt x="24" y="292"/>
                    </a:cubicBezTo>
                    <a:cubicBezTo>
                      <a:pt x="24" y="292"/>
                      <a:pt x="24" y="292"/>
                      <a:pt x="25" y="292"/>
                    </a:cubicBezTo>
                    <a:cubicBezTo>
                      <a:pt x="25" y="292"/>
                      <a:pt x="25" y="292"/>
                      <a:pt x="26" y="292"/>
                    </a:cubicBezTo>
                    <a:cubicBezTo>
                      <a:pt x="26" y="292"/>
                      <a:pt x="26" y="292"/>
                      <a:pt x="26" y="292"/>
                    </a:cubicBezTo>
                    <a:cubicBezTo>
                      <a:pt x="26" y="292"/>
                      <a:pt x="27" y="292"/>
                      <a:pt x="27" y="292"/>
                    </a:cubicBezTo>
                    <a:cubicBezTo>
                      <a:pt x="28" y="292"/>
                      <a:pt x="28" y="292"/>
                      <a:pt x="28" y="292"/>
                    </a:cubicBezTo>
                    <a:cubicBezTo>
                      <a:pt x="28" y="291"/>
                      <a:pt x="28" y="292"/>
                      <a:pt x="28" y="292"/>
                    </a:cubicBezTo>
                    <a:cubicBezTo>
                      <a:pt x="29" y="292"/>
                      <a:pt x="29" y="292"/>
                      <a:pt x="29" y="292"/>
                    </a:cubicBezTo>
                    <a:cubicBezTo>
                      <a:pt x="30" y="292"/>
                      <a:pt x="30" y="292"/>
                      <a:pt x="30" y="292"/>
                    </a:cubicBezTo>
                    <a:cubicBezTo>
                      <a:pt x="30" y="291"/>
                      <a:pt x="30" y="292"/>
                      <a:pt x="30" y="292"/>
                    </a:cubicBezTo>
                    <a:cubicBezTo>
                      <a:pt x="30" y="292"/>
                      <a:pt x="31" y="292"/>
                      <a:pt x="31" y="292"/>
                    </a:cubicBezTo>
                    <a:cubicBezTo>
                      <a:pt x="32" y="292"/>
                      <a:pt x="32" y="292"/>
                      <a:pt x="32" y="291"/>
                    </a:cubicBezTo>
                    <a:cubicBezTo>
                      <a:pt x="32" y="291"/>
                      <a:pt x="32" y="291"/>
                      <a:pt x="32" y="291"/>
                    </a:cubicBezTo>
                    <a:cubicBezTo>
                      <a:pt x="32" y="291"/>
                      <a:pt x="33" y="291"/>
                      <a:pt x="33" y="291"/>
                    </a:cubicBezTo>
                    <a:cubicBezTo>
                      <a:pt x="33" y="291"/>
                      <a:pt x="34" y="291"/>
                      <a:pt x="34" y="291"/>
                    </a:cubicBezTo>
                    <a:cubicBezTo>
                      <a:pt x="34" y="291"/>
                      <a:pt x="34" y="291"/>
                      <a:pt x="34" y="291"/>
                    </a:cubicBezTo>
                    <a:cubicBezTo>
                      <a:pt x="34" y="291"/>
                      <a:pt x="34" y="291"/>
                      <a:pt x="35" y="291"/>
                    </a:cubicBezTo>
                    <a:cubicBezTo>
                      <a:pt x="36" y="291"/>
                      <a:pt x="36" y="291"/>
                      <a:pt x="36" y="290"/>
                    </a:cubicBezTo>
                    <a:cubicBezTo>
                      <a:pt x="36" y="290"/>
                      <a:pt x="36" y="290"/>
                      <a:pt x="36" y="290"/>
                    </a:cubicBezTo>
                    <a:cubicBezTo>
                      <a:pt x="37" y="290"/>
                      <a:pt x="37" y="290"/>
                      <a:pt x="38" y="289"/>
                    </a:cubicBezTo>
                    <a:cubicBezTo>
                      <a:pt x="40" y="289"/>
                      <a:pt x="42" y="288"/>
                      <a:pt x="43" y="288"/>
                    </a:cubicBezTo>
                    <a:cubicBezTo>
                      <a:pt x="43" y="288"/>
                      <a:pt x="43" y="288"/>
                      <a:pt x="44" y="288"/>
                    </a:cubicBezTo>
                    <a:cubicBezTo>
                      <a:pt x="45" y="288"/>
                      <a:pt x="45" y="289"/>
                      <a:pt x="46" y="289"/>
                    </a:cubicBezTo>
                    <a:cubicBezTo>
                      <a:pt x="47" y="290"/>
                      <a:pt x="47" y="290"/>
                      <a:pt x="47" y="290"/>
                    </a:cubicBezTo>
                    <a:cubicBezTo>
                      <a:pt x="48" y="290"/>
                      <a:pt x="49" y="289"/>
                      <a:pt x="49" y="289"/>
                    </a:cubicBezTo>
                    <a:cubicBezTo>
                      <a:pt x="50" y="289"/>
                      <a:pt x="50" y="289"/>
                      <a:pt x="50" y="289"/>
                    </a:cubicBezTo>
                    <a:cubicBezTo>
                      <a:pt x="50" y="289"/>
                      <a:pt x="50" y="289"/>
                      <a:pt x="50" y="289"/>
                    </a:cubicBezTo>
                    <a:cubicBezTo>
                      <a:pt x="50" y="289"/>
                      <a:pt x="50" y="289"/>
                      <a:pt x="51" y="289"/>
                    </a:cubicBezTo>
                    <a:cubicBezTo>
                      <a:pt x="52" y="289"/>
                      <a:pt x="52" y="289"/>
                      <a:pt x="52" y="289"/>
                    </a:cubicBezTo>
                    <a:cubicBezTo>
                      <a:pt x="52" y="289"/>
                      <a:pt x="52" y="289"/>
                      <a:pt x="52" y="289"/>
                    </a:cubicBezTo>
                    <a:cubicBezTo>
                      <a:pt x="52" y="289"/>
                      <a:pt x="53" y="289"/>
                      <a:pt x="53" y="289"/>
                    </a:cubicBezTo>
                    <a:cubicBezTo>
                      <a:pt x="54" y="289"/>
                      <a:pt x="54" y="289"/>
                      <a:pt x="54" y="289"/>
                    </a:cubicBezTo>
                    <a:cubicBezTo>
                      <a:pt x="54" y="288"/>
                      <a:pt x="54" y="288"/>
                      <a:pt x="54" y="288"/>
                    </a:cubicBezTo>
                    <a:cubicBezTo>
                      <a:pt x="55" y="288"/>
                      <a:pt x="55" y="288"/>
                      <a:pt x="55" y="288"/>
                    </a:cubicBezTo>
                    <a:cubicBezTo>
                      <a:pt x="56" y="288"/>
                      <a:pt x="56" y="288"/>
                      <a:pt x="56" y="288"/>
                    </a:cubicBezTo>
                    <a:cubicBezTo>
                      <a:pt x="56" y="288"/>
                      <a:pt x="56" y="288"/>
                      <a:pt x="57" y="288"/>
                    </a:cubicBezTo>
                    <a:cubicBezTo>
                      <a:pt x="57" y="287"/>
                      <a:pt x="57" y="287"/>
                      <a:pt x="57" y="287"/>
                    </a:cubicBezTo>
                    <a:cubicBezTo>
                      <a:pt x="57" y="286"/>
                      <a:pt x="57" y="285"/>
                      <a:pt x="57" y="284"/>
                    </a:cubicBezTo>
                    <a:cubicBezTo>
                      <a:pt x="57" y="283"/>
                      <a:pt x="57" y="283"/>
                      <a:pt x="56" y="283"/>
                    </a:cubicBezTo>
                    <a:cubicBezTo>
                      <a:pt x="56" y="283"/>
                      <a:pt x="56" y="282"/>
                      <a:pt x="56" y="282"/>
                    </a:cubicBezTo>
                    <a:cubicBezTo>
                      <a:pt x="56" y="282"/>
                      <a:pt x="56" y="282"/>
                      <a:pt x="56" y="281"/>
                    </a:cubicBezTo>
                    <a:cubicBezTo>
                      <a:pt x="56" y="281"/>
                      <a:pt x="56" y="281"/>
                      <a:pt x="56" y="280"/>
                    </a:cubicBezTo>
                    <a:cubicBezTo>
                      <a:pt x="56" y="280"/>
                      <a:pt x="56" y="280"/>
                      <a:pt x="56" y="280"/>
                    </a:cubicBezTo>
                    <a:cubicBezTo>
                      <a:pt x="56" y="279"/>
                      <a:pt x="56" y="278"/>
                      <a:pt x="56" y="278"/>
                    </a:cubicBezTo>
                    <a:cubicBezTo>
                      <a:pt x="56" y="277"/>
                      <a:pt x="56" y="277"/>
                      <a:pt x="56" y="276"/>
                    </a:cubicBezTo>
                    <a:cubicBezTo>
                      <a:pt x="56" y="276"/>
                      <a:pt x="56" y="276"/>
                      <a:pt x="56" y="276"/>
                    </a:cubicBezTo>
                    <a:cubicBezTo>
                      <a:pt x="56" y="276"/>
                      <a:pt x="56" y="276"/>
                      <a:pt x="56" y="275"/>
                    </a:cubicBezTo>
                    <a:cubicBezTo>
                      <a:pt x="56" y="275"/>
                      <a:pt x="56" y="275"/>
                      <a:pt x="56" y="275"/>
                    </a:cubicBezTo>
                    <a:cubicBezTo>
                      <a:pt x="57" y="275"/>
                      <a:pt x="57" y="274"/>
                      <a:pt x="58" y="273"/>
                    </a:cubicBezTo>
                    <a:cubicBezTo>
                      <a:pt x="58" y="272"/>
                      <a:pt x="59" y="272"/>
                      <a:pt x="59" y="271"/>
                    </a:cubicBezTo>
                    <a:cubicBezTo>
                      <a:pt x="59" y="271"/>
                      <a:pt x="60" y="270"/>
                      <a:pt x="60" y="270"/>
                    </a:cubicBezTo>
                    <a:cubicBezTo>
                      <a:pt x="60" y="269"/>
                      <a:pt x="60" y="268"/>
                      <a:pt x="60" y="268"/>
                    </a:cubicBezTo>
                    <a:cubicBezTo>
                      <a:pt x="60" y="267"/>
                      <a:pt x="60" y="267"/>
                      <a:pt x="60" y="266"/>
                    </a:cubicBezTo>
                    <a:cubicBezTo>
                      <a:pt x="59" y="266"/>
                      <a:pt x="58" y="263"/>
                      <a:pt x="58" y="262"/>
                    </a:cubicBezTo>
                    <a:cubicBezTo>
                      <a:pt x="57" y="261"/>
                      <a:pt x="57" y="260"/>
                      <a:pt x="56" y="260"/>
                    </a:cubicBezTo>
                    <a:cubicBezTo>
                      <a:pt x="56" y="259"/>
                      <a:pt x="55" y="257"/>
                      <a:pt x="55" y="257"/>
                    </a:cubicBezTo>
                    <a:cubicBezTo>
                      <a:pt x="54" y="257"/>
                      <a:pt x="54" y="256"/>
                      <a:pt x="54" y="256"/>
                    </a:cubicBezTo>
                    <a:cubicBezTo>
                      <a:pt x="54" y="256"/>
                      <a:pt x="54" y="256"/>
                      <a:pt x="54" y="255"/>
                    </a:cubicBezTo>
                    <a:cubicBezTo>
                      <a:pt x="54" y="255"/>
                      <a:pt x="54" y="255"/>
                      <a:pt x="54" y="254"/>
                    </a:cubicBezTo>
                    <a:cubicBezTo>
                      <a:pt x="54" y="253"/>
                      <a:pt x="54" y="251"/>
                      <a:pt x="55" y="251"/>
                    </a:cubicBezTo>
                    <a:cubicBezTo>
                      <a:pt x="55" y="250"/>
                      <a:pt x="55" y="245"/>
                      <a:pt x="55" y="244"/>
                    </a:cubicBezTo>
                    <a:cubicBezTo>
                      <a:pt x="55" y="243"/>
                      <a:pt x="55" y="241"/>
                      <a:pt x="55" y="240"/>
                    </a:cubicBezTo>
                    <a:cubicBezTo>
                      <a:pt x="55" y="240"/>
                      <a:pt x="55" y="238"/>
                      <a:pt x="55" y="238"/>
                    </a:cubicBezTo>
                    <a:cubicBezTo>
                      <a:pt x="55" y="237"/>
                      <a:pt x="55" y="235"/>
                      <a:pt x="55" y="235"/>
                    </a:cubicBezTo>
                    <a:cubicBezTo>
                      <a:pt x="55" y="234"/>
                      <a:pt x="55" y="233"/>
                      <a:pt x="55" y="233"/>
                    </a:cubicBezTo>
                    <a:cubicBezTo>
                      <a:pt x="55" y="233"/>
                      <a:pt x="55" y="232"/>
                      <a:pt x="55" y="232"/>
                    </a:cubicBezTo>
                    <a:cubicBezTo>
                      <a:pt x="55" y="232"/>
                      <a:pt x="55" y="229"/>
                      <a:pt x="55" y="228"/>
                    </a:cubicBezTo>
                    <a:cubicBezTo>
                      <a:pt x="55" y="227"/>
                      <a:pt x="54" y="223"/>
                      <a:pt x="54" y="222"/>
                    </a:cubicBezTo>
                    <a:cubicBezTo>
                      <a:pt x="54" y="221"/>
                      <a:pt x="54" y="220"/>
                      <a:pt x="54" y="219"/>
                    </a:cubicBezTo>
                    <a:cubicBezTo>
                      <a:pt x="54" y="219"/>
                      <a:pt x="54" y="218"/>
                      <a:pt x="54" y="218"/>
                    </a:cubicBezTo>
                    <a:cubicBezTo>
                      <a:pt x="54" y="217"/>
                      <a:pt x="54" y="216"/>
                      <a:pt x="54" y="215"/>
                    </a:cubicBezTo>
                    <a:cubicBezTo>
                      <a:pt x="54" y="215"/>
                      <a:pt x="55" y="212"/>
                      <a:pt x="55" y="211"/>
                    </a:cubicBezTo>
                    <a:cubicBezTo>
                      <a:pt x="55" y="210"/>
                      <a:pt x="55" y="208"/>
                      <a:pt x="55" y="208"/>
                    </a:cubicBezTo>
                    <a:cubicBezTo>
                      <a:pt x="55" y="208"/>
                      <a:pt x="55" y="206"/>
                      <a:pt x="55" y="205"/>
                    </a:cubicBezTo>
                    <a:cubicBezTo>
                      <a:pt x="55" y="204"/>
                      <a:pt x="55" y="201"/>
                      <a:pt x="55" y="201"/>
                    </a:cubicBezTo>
                    <a:cubicBezTo>
                      <a:pt x="55" y="200"/>
                      <a:pt x="55" y="199"/>
                      <a:pt x="55" y="198"/>
                    </a:cubicBezTo>
                    <a:cubicBezTo>
                      <a:pt x="54" y="198"/>
                      <a:pt x="54" y="197"/>
                      <a:pt x="54" y="196"/>
                    </a:cubicBezTo>
                    <a:cubicBezTo>
                      <a:pt x="54" y="196"/>
                      <a:pt x="54" y="195"/>
                      <a:pt x="54" y="194"/>
                    </a:cubicBezTo>
                    <a:cubicBezTo>
                      <a:pt x="54" y="193"/>
                      <a:pt x="54" y="191"/>
                      <a:pt x="54" y="191"/>
                    </a:cubicBezTo>
                    <a:cubicBezTo>
                      <a:pt x="54" y="191"/>
                      <a:pt x="54" y="191"/>
                      <a:pt x="54" y="191"/>
                    </a:cubicBezTo>
                    <a:cubicBezTo>
                      <a:pt x="54" y="191"/>
                      <a:pt x="54" y="192"/>
                      <a:pt x="54" y="192"/>
                    </a:cubicBezTo>
                    <a:cubicBezTo>
                      <a:pt x="54" y="193"/>
                      <a:pt x="55" y="194"/>
                      <a:pt x="55" y="194"/>
                    </a:cubicBezTo>
                    <a:cubicBezTo>
                      <a:pt x="55" y="195"/>
                      <a:pt x="55" y="197"/>
                      <a:pt x="55" y="197"/>
                    </a:cubicBezTo>
                    <a:cubicBezTo>
                      <a:pt x="55" y="198"/>
                      <a:pt x="56" y="198"/>
                      <a:pt x="56" y="198"/>
                    </a:cubicBezTo>
                    <a:cubicBezTo>
                      <a:pt x="56" y="198"/>
                      <a:pt x="56" y="199"/>
                      <a:pt x="56" y="200"/>
                    </a:cubicBezTo>
                    <a:cubicBezTo>
                      <a:pt x="56" y="201"/>
                      <a:pt x="57" y="202"/>
                      <a:pt x="57" y="203"/>
                    </a:cubicBezTo>
                    <a:cubicBezTo>
                      <a:pt x="57" y="204"/>
                      <a:pt x="57" y="205"/>
                      <a:pt x="57" y="206"/>
                    </a:cubicBezTo>
                    <a:cubicBezTo>
                      <a:pt x="57" y="206"/>
                      <a:pt x="58" y="208"/>
                      <a:pt x="58" y="208"/>
                    </a:cubicBezTo>
                    <a:cubicBezTo>
                      <a:pt x="58" y="209"/>
                      <a:pt x="58" y="210"/>
                      <a:pt x="59" y="211"/>
                    </a:cubicBezTo>
                    <a:cubicBezTo>
                      <a:pt x="59" y="211"/>
                      <a:pt x="59" y="213"/>
                      <a:pt x="59" y="213"/>
                    </a:cubicBezTo>
                    <a:cubicBezTo>
                      <a:pt x="59" y="214"/>
                      <a:pt x="59" y="215"/>
                      <a:pt x="59" y="215"/>
                    </a:cubicBezTo>
                    <a:cubicBezTo>
                      <a:pt x="59" y="216"/>
                      <a:pt x="59" y="216"/>
                      <a:pt x="59" y="217"/>
                    </a:cubicBezTo>
                    <a:cubicBezTo>
                      <a:pt x="59" y="217"/>
                      <a:pt x="60" y="219"/>
                      <a:pt x="60" y="219"/>
                    </a:cubicBezTo>
                    <a:cubicBezTo>
                      <a:pt x="60" y="219"/>
                      <a:pt x="60" y="220"/>
                      <a:pt x="60" y="221"/>
                    </a:cubicBezTo>
                    <a:cubicBezTo>
                      <a:pt x="60" y="222"/>
                      <a:pt x="60" y="223"/>
                      <a:pt x="60" y="224"/>
                    </a:cubicBezTo>
                    <a:cubicBezTo>
                      <a:pt x="60" y="225"/>
                      <a:pt x="60" y="225"/>
                      <a:pt x="60" y="226"/>
                    </a:cubicBezTo>
                    <a:cubicBezTo>
                      <a:pt x="60" y="226"/>
                      <a:pt x="60" y="227"/>
                      <a:pt x="60" y="228"/>
                    </a:cubicBezTo>
                    <a:cubicBezTo>
                      <a:pt x="61" y="228"/>
                      <a:pt x="61" y="229"/>
                      <a:pt x="61" y="230"/>
                    </a:cubicBezTo>
                    <a:cubicBezTo>
                      <a:pt x="61" y="231"/>
                      <a:pt x="61" y="232"/>
                      <a:pt x="61" y="232"/>
                    </a:cubicBezTo>
                    <a:cubicBezTo>
                      <a:pt x="61" y="233"/>
                      <a:pt x="61" y="233"/>
                      <a:pt x="61" y="234"/>
                    </a:cubicBezTo>
                    <a:cubicBezTo>
                      <a:pt x="61" y="235"/>
                      <a:pt x="61" y="235"/>
                      <a:pt x="61" y="235"/>
                    </a:cubicBezTo>
                    <a:cubicBezTo>
                      <a:pt x="61" y="236"/>
                      <a:pt x="62" y="239"/>
                      <a:pt x="62" y="240"/>
                    </a:cubicBezTo>
                    <a:cubicBezTo>
                      <a:pt x="62" y="241"/>
                      <a:pt x="62" y="244"/>
                      <a:pt x="62" y="245"/>
                    </a:cubicBezTo>
                    <a:cubicBezTo>
                      <a:pt x="62" y="247"/>
                      <a:pt x="62" y="249"/>
                      <a:pt x="62" y="251"/>
                    </a:cubicBezTo>
                    <a:cubicBezTo>
                      <a:pt x="62" y="252"/>
                      <a:pt x="63" y="256"/>
                      <a:pt x="64" y="257"/>
                    </a:cubicBezTo>
                    <a:cubicBezTo>
                      <a:pt x="64" y="258"/>
                      <a:pt x="64" y="260"/>
                      <a:pt x="65" y="261"/>
                    </a:cubicBezTo>
                    <a:cubicBezTo>
                      <a:pt x="65" y="262"/>
                      <a:pt x="65" y="263"/>
                      <a:pt x="66" y="264"/>
                    </a:cubicBezTo>
                    <a:cubicBezTo>
                      <a:pt x="66" y="265"/>
                      <a:pt x="67" y="267"/>
                      <a:pt x="67" y="267"/>
                    </a:cubicBezTo>
                    <a:cubicBezTo>
                      <a:pt x="67" y="268"/>
                      <a:pt x="67" y="268"/>
                      <a:pt x="68" y="269"/>
                    </a:cubicBezTo>
                    <a:cubicBezTo>
                      <a:pt x="69" y="269"/>
                      <a:pt x="70" y="270"/>
                      <a:pt x="70" y="270"/>
                    </a:cubicBezTo>
                    <a:cubicBezTo>
                      <a:pt x="71" y="270"/>
                      <a:pt x="71" y="270"/>
                      <a:pt x="70" y="270"/>
                    </a:cubicBezTo>
                    <a:cubicBezTo>
                      <a:pt x="70" y="270"/>
                      <a:pt x="70" y="271"/>
                      <a:pt x="70" y="271"/>
                    </a:cubicBezTo>
                    <a:cubicBezTo>
                      <a:pt x="69" y="271"/>
                      <a:pt x="68" y="272"/>
                      <a:pt x="68" y="272"/>
                    </a:cubicBezTo>
                    <a:cubicBezTo>
                      <a:pt x="67" y="272"/>
                      <a:pt x="67" y="273"/>
                      <a:pt x="67" y="273"/>
                    </a:cubicBezTo>
                    <a:cubicBezTo>
                      <a:pt x="67" y="274"/>
                      <a:pt x="66" y="275"/>
                      <a:pt x="66" y="276"/>
                    </a:cubicBezTo>
                    <a:cubicBezTo>
                      <a:pt x="65" y="276"/>
                      <a:pt x="65" y="277"/>
                      <a:pt x="65" y="277"/>
                    </a:cubicBezTo>
                    <a:cubicBezTo>
                      <a:pt x="64" y="278"/>
                      <a:pt x="64" y="278"/>
                      <a:pt x="64" y="279"/>
                    </a:cubicBezTo>
                    <a:cubicBezTo>
                      <a:pt x="64" y="280"/>
                      <a:pt x="65" y="281"/>
                      <a:pt x="65" y="281"/>
                    </a:cubicBezTo>
                    <a:cubicBezTo>
                      <a:pt x="65" y="281"/>
                      <a:pt x="65" y="282"/>
                      <a:pt x="66" y="282"/>
                    </a:cubicBezTo>
                    <a:cubicBezTo>
                      <a:pt x="66" y="282"/>
                      <a:pt x="66" y="283"/>
                      <a:pt x="67" y="283"/>
                    </a:cubicBezTo>
                    <a:cubicBezTo>
                      <a:pt x="67" y="284"/>
                      <a:pt x="68" y="284"/>
                      <a:pt x="68" y="285"/>
                    </a:cubicBezTo>
                    <a:cubicBezTo>
                      <a:pt x="68" y="285"/>
                      <a:pt x="69" y="286"/>
                      <a:pt x="69" y="286"/>
                    </a:cubicBezTo>
                    <a:cubicBezTo>
                      <a:pt x="69" y="286"/>
                      <a:pt x="70" y="286"/>
                      <a:pt x="70" y="287"/>
                    </a:cubicBezTo>
                    <a:cubicBezTo>
                      <a:pt x="70" y="287"/>
                      <a:pt x="70" y="287"/>
                      <a:pt x="71" y="288"/>
                    </a:cubicBezTo>
                    <a:cubicBezTo>
                      <a:pt x="71" y="288"/>
                      <a:pt x="72" y="289"/>
                      <a:pt x="72" y="289"/>
                    </a:cubicBezTo>
                    <a:cubicBezTo>
                      <a:pt x="72" y="289"/>
                      <a:pt x="72" y="289"/>
                      <a:pt x="72" y="290"/>
                    </a:cubicBezTo>
                    <a:cubicBezTo>
                      <a:pt x="72" y="290"/>
                      <a:pt x="71" y="290"/>
                      <a:pt x="71" y="291"/>
                    </a:cubicBezTo>
                    <a:cubicBezTo>
                      <a:pt x="71" y="292"/>
                      <a:pt x="71" y="294"/>
                      <a:pt x="71" y="294"/>
                    </a:cubicBezTo>
                    <a:cubicBezTo>
                      <a:pt x="71" y="294"/>
                      <a:pt x="71" y="295"/>
                      <a:pt x="71" y="295"/>
                    </a:cubicBezTo>
                    <a:cubicBezTo>
                      <a:pt x="71" y="295"/>
                      <a:pt x="71" y="295"/>
                      <a:pt x="71" y="295"/>
                    </a:cubicBezTo>
                    <a:cubicBezTo>
                      <a:pt x="71" y="295"/>
                      <a:pt x="71" y="295"/>
                      <a:pt x="71" y="296"/>
                    </a:cubicBezTo>
                    <a:cubicBezTo>
                      <a:pt x="70" y="296"/>
                      <a:pt x="70" y="296"/>
                      <a:pt x="70" y="297"/>
                    </a:cubicBezTo>
                    <a:cubicBezTo>
                      <a:pt x="70" y="298"/>
                      <a:pt x="70" y="299"/>
                      <a:pt x="70" y="299"/>
                    </a:cubicBezTo>
                    <a:cubicBezTo>
                      <a:pt x="70" y="299"/>
                      <a:pt x="71" y="300"/>
                      <a:pt x="71" y="300"/>
                    </a:cubicBezTo>
                    <a:cubicBezTo>
                      <a:pt x="71" y="300"/>
                      <a:pt x="72" y="300"/>
                      <a:pt x="73" y="300"/>
                    </a:cubicBezTo>
                    <a:cubicBezTo>
                      <a:pt x="73" y="300"/>
                      <a:pt x="74" y="300"/>
                      <a:pt x="75" y="300"/>
                    </a:cubicBezTo>
                    <a:cubicBezTo>
                      <a:pt x="76" y="300"/>
                      <a:pt x="81" y="300"/>
                      <a:pt x="82" y="300"/>
                    </a:cubicBezTo>
                    <a:cubicBezTo>
                      <a:pt x="83" y="300"/>
                      <a:pt x="86" y="300"/>
                      <a:pt x="87" y="300"/>
                    </a:cubicBezTo>
                    <a:cubicBezTo>
                      <a:pt x="88" y="299"/>
                      <a:pt x="89" y="299"/>
                      <a:pt x="89" y="299"/>
                    </a:cubicBezTo>
                    <a:cubicBezTo>
                      <a:pt x="90" y="298"/>
                      <a:pt x="90" y="298"/>
                      <a:pt x="90" y="297"/>
                    </a:cubicBezTo>
                    <a:cubicBezTo>
                      <a:pt x="90" y="297"/>
                      <a:pt x="90" y="296"/>
                      <a:pt x="90" y="295"/>
                    </a:cubicBezTo>
                    <a:cubicBezTo>
                      <a:pt x="90" y="294"/>
                      <a:pt x="89" y="294"/>
                      <a:pt x="89" y="294"/>
                    </a:cubicBezTo>
                    <a:cubicBezTo>
                      <a:pt x="89" y="293"/>
                      <a:pt x="89" y="293"/>
                      <a:pt x="89" y="292"/>
                    </a:cubicBezTo>
                    <a:cubicBezTo>
                      <a:pt x="90" y="292"/>
                      <a:pt x="89" y="290"/>
                      <a:pt x="89" y="290"/>
                    </a:cubicBezTo>
                    <a:cubicBezTo>
                      <a:pt x="89" y="289"/>
                      <a:pt x="89" y="289"/>
                      <a:pt x="89" y="289"/>
                    </a:cubicBezTo>
                    <a:cubicBezTo>
                      <a:pt x="89" y="289"/>
                      <a:pt x="89" y="288"/>
                      <a:pt x="88" y="288"/>
                    </a:cubicBezTo>
                    <a:cubicBezTo>
                      <a:pt x="88" y="288"/>
                      <a:pt x="89" y="288"/>
                      <a:pt x="89" y="288"/>
                    </a:cubicBezTo>
                    <a:cubicBezTo>
                      <a:pt x="89" y="288"/>
                      <a:pt x="89" y="287"/>
                      <a:pt x="89" y="287"/>
                    </a:cubicBezTo>
                    <a:cubicBezTo>
                      <a:pt x="89" y="286"/>
                      <a:pt x="90" y="285"/>
                      <a:pt x="90" y="284"/>
                    </a:cubicBezTo>
                    <a:cubicBezTo>
                      <a:pt x="90" y="284"/>
                      <a:pt x="90" y="283"/>
                      <a:pt x="90" y="283"/>
                    </a:cubicBezTo>
                    <a:cubicBezTo>
                      <a:pt x="90" y="283"/>
                      <a:pt x="90" y="283"/>
                      <a:pt x="91" y="283"/>
                    </a:cubicBezTo>
                    <a:cubicBezTo>
                      <a:pt x="91" y="282"/>
                      <a:pt x="91" y="282"/>
                      <a:pt x="91" y="282"/>
                    </a:cubicBezTo>
                    <a:cubicBezTo>
                      <a:pt x="91" y="281"/>
                      <a:pt x="92" y="279"/>
                      <a:pt x="92" y="279"/>
                    </a:cubicBezTo>
                    <a:cubicBezTo>
                      <a:pt x="93" y="279"/>
                      <a:pt x="93" y="278"/>
                      <a:pt x="93" y="278"/>
                    </a:cubicBezTo>
                    <a:cubicBezTo>
                      <a:pt x="93" y="278"/>
                      <a:pt x="93" y="278"/>
                      <a:pt x="93" y="277"/>
                    </a:cubicBezTo>
                    <a:cubicBezTo>
                      <a:pt x="93" y="277"/>
                      <a:pt x="93" y="276"/>
                      <a:pt x="93" y="276"/>
                    </a:cubicBezTo>
                    <a:close/>
                  </a:path>
                </a:pathLst>
              </a:custGeom>
              <a:grpFill/>
              <a:ln>
                <a:noFill/>
              </a:ln>
              <a:effectLst>
                <a:outerShdw blurRad="254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grpSp>
      </p:grpSp>
      <p:sp>
        <p:nvSpPr>
          <p:cNvPr id="30722" name="Title 1"/>
          <p:cNvSpPr>
            <a:spLocks noGrp="1"/>
          </p:cNvSpPr>
          <p:nvPr>
            <p:ph type="title"/>
          </p:nvPr>
        </p:nvSpPr>
        <p:spPr/>
        <p:txBody>
          <a:bodyPr>
            <a:normAutofit/>
          </a:bodyPr>
          <a:lstStyle/>
          <a:p>
            <a:r>
              <a:rPr lang="en-GB" altLang="en-US" dirty="0" smtClean="0"/>
              <a:t>People who </a:t>
            </a:r>
            <a:r>
              <a:rPr lang="en-GB" altLang="en-US" dirty="0"/>
              <a:t>c</a:t>
            </a:r>
            <a:r>
              <a:rPr lang="en-GB" altLang="en-US" dirty="0" smtClean="0"/>
              <a:t>an </a:t>
            </a:r>
            <a:r>
              <a:rPr lang="en-GB" altLang="en-US" dirty="0"/>
              <a:t>b</a:t>
            </a:r>
            <a:r>
              <a:rPr lang="en-GB" altLang="en-US" dirty="0" smtClean="0"/>
              <a:t>e </a:t>
            </a:r>
            <a:r>
              <a:rPr lang="en-GB" altLang="en-US" dirty="0"/>
              <a:t>s</a:t>
            </a:r>
            <a:r>
              <a:rPr lang="en-GB" altLang="en-US" dirty="0" smtClean="0"/>
              <a:t>upported</a:t>
            </a:r>
            <a:endParaRPr lang="en-GB" altLang="en-US" dirty="0"/>
          </a:p>
        </p:txBody>
      </p:sp>
      <p:sp>
        <p:nvSpPr>
          <p:cNvPr id="3" name="Content Placeholder 2"/>
          <p:cNvSpPr>
            <a:spLocks noGrp="1"/>
          </p:cNvSpPr>
          <p:nvPr>
            <p:ph idx="4294967295"/>
          </p:nvPr>
        </p:nvSpPr>
        <p:spPr>
          <a:xfrm>
            <a:off x="431800" y="1376363"/>
            <a:ext cx="8280400" cy="4519612"/>
          </a:xfrm>
          <a:prstGeom prst="rect">
            <a:avLst/>
          </a:prstGeom>
          <a:solidFill>
            <a:srgbClr val="582F7A">
              <a:alpha val="60000"/>
            </a:srgbClr>
          </a:solidFill>
        </p:spPr>
        <p:txBody>
          <a:bodyPr numCol="1" anchor="ctr">
            <a:noAutofit/>
          </a:bodyPr>
          <a:lstStyle/>
          <a:p>
            <a:pPr marL="0" indent="0" algn="ctr">
              <a:lnSpc>
                <a:spcPct val="100000"/>
              </a:lnSpc>
              <a:spcBef>
                <a:spcPts val="100"/>
              </a:spcBef>
              <a:spcAft>
                <a:spcPts val="100"/>
              </a:spcAft>
              <a:buNone/>
              <a:defRPr/>
            </a:pPr>
            <a:r>
              <a:rPr lang="en-GB" sz="2000" b="1" dirty="0" smtClean="0">
                <a:solidFill>
                  <a:schemeClr val="bg1"/>
                </a:solidFill>
                <a:cs typeface="Arial" panose="020B0604020202020204" pitchFamily="34" charset="0"/>
              </a:rPr>
              <a:t>People with physical disabilities</a:t>
            </a:r>
          </a:p>
          <a:p>
            <a:pPr marL="0" indent="0" algn="ctr">
              <a:lnSpc>
                <a:spcPct val="100000"/>
              </a:lnSpc>
              <a:spcBef>
                <a:spcPts val="100"/>
              </a:spcBef>
              <a:spcAft>
                <a:spcPts val="100"/>
              </a:spcAft>
              <a:buNone/>
              <a:defRPr/>
            </a:pPr>
            <a:r>
              <a:rPr lang="en-GB" sz="2000" b="1" dirty="0" smtClean="0">
                <a:solidFill>
                  <a:schemeClr val="bg1"/>
                </a:solidFill>
                <a:cs typeface="Arial" panose="020B0604020202020204" pitchFamily="34" charset="0"/>
              </a:rPr>
              <a:t>People with limited mobility</a:t>
            </a:r>
          </a:p>
          <a:p>
            <a:pPr marL="0" indent="0" algn="ctr">
              <a:lnSpc>
                <a:spcPct val="100000"/>
              </a:lnSpc>
              <a:spcBef>
                <a:spcPts val="100"/>
              </a:spcBef>
              <a:spcAft>
                <a:spcPts val="100"/>
              </a:spcAft>
              <a:buNone/>
              <a:defRPr/>
            </a:pPr>
            <a:r>
              <a:rPr lang="en-GB" sz="2000" b="1" dirty="0" smtClean="0">
                <a:solidFill>
                  <a:schemeClr val="bg1"/>
                </a:solidFill>
                <a:cs typeface="Arial" panose="020B0604020202020204" pitchFamily="34" charset="0"/>
              </a:rPr>
              <a:t>People with developmental/learning disability</a:t>
            </a:r>
          </a:p>
          <a:p>
            <a:pPr marL="0" indent="0" algn="ctr">
              <a:lnSpc>
                <a:spcPct val="100000"/>
              </a:lnSpc>
              <a:spcBef>
                <a:spcPts val="100"/>
              </a:spcBef>
              <a:spcAft>
                <a:spcPts val="100"/>
              </a:spcAft>
              <a:buNone/>
              <a:defRPr/>
            </a:pPr>
            <a:r>
              <a:rPr lang="en-GB" sz="2000" b="1" dirty="0" smtClean="0">
                <a:solidFill>
                  <a:schemeClr val="bg1"/>
                </a:solidFill>
                <a:cs typeface="Arial" panose="020B0604020202020204" pitchFamily="34" charset="0"/>
              </a:rPr>
              <a:t>People with epilepsy</a:t>
            </a:r>
          </a:p>
          <a:p>
            <a:pPr marL="0" indent="0" algn="ctr">
              <a:lnSpc>
                <a:spcPct val="100000"/>
              </a:lnSpc>
              <a:spcBef>
                <a:spcPts val="100"/>
              </a:spcBef>
              <a:spcAft>
                <a:spcPts val="100"/>
              </a:spcAft>
              <a:buNone/>
              <a:defRPr/>
            </a:pPr>
            <a:r>
              <a:rPr lang="en-GB" sz="2000" b="1" dirty="0" smtClean="0">
                <a:solidFill>
                  <a:schemeClr val="bg1"/>
                </a:solidFill>
                <a:cs typeface="Arial" panose="020B0604020202020204" pitchFamily="34" charset="0"/>
              </a:rPr>
              <a:t>People with limiting long term conditions</a:t>
            </a:r>
          </a:p>
          <a:p>
            <a:pPr marL="0" indent="0" algn="ctr">
              <a:lnSpc>
                <a:spcPct val="100000"/>
              </a:lnSpc>
              <a:spcBef>
                <a:spcPts val="100"/>
              </a:spcBef>
              <a:spcAft>
                <a:spcPts val="100"/>
              </a:spcAft>
              <a:buNone/>
              <a:defRPr/>
            </a:pPr>
            <a:r>
              <a:rPr lang="en-GB" sz="2000" b="1" dirty="0" smtClean="0">
                <a:solidFill>
                  <a:schemeClr val="bg1"/>
                </a:solidFill>
                <a:cs typeface="Arial" panose="020B0604020202020204" pitchFamily="34" charset="0"/>
              </a:rPr>
              <a:t>People with sensory needs</a:t>
            </a:r>
          </a:p>
          <a:p>
            <a:pPr marL="0" indent="0" algn="ctr">
              <a:lnSpc>
                <a:spcPct val="100000"/>
              </a:lnSpc>
              <a:spcBef>
                <a:spcPts val="100"/>
              </a:spcBef>
              <a:spcAft>
                <a:spcPts val="100"/>
              </a:spcAft>
              <a:buNone/>
              <a:defRPr/>
            </a:pPr>
            <a:r>
              <a:rPr lang="en-GB" sz="2000" b="1" dirty="0" smtClean="0">
                <a:solidFill>
                  <a:schemeClr val="bg1"/>
                </a:solidFill>
                <a:cs typeface="Arial" panose="020B0604020202020204" pitchFamily="34" charset="0"/>
              </a:rPr>
              <a:t>People with communication difficulties</a:t>
            </a:r>
          </a:p>
          <a:p>
            <a:pPr marL="0" indent="0" algn="ctr">
              <a:lnSpc>
                <a:spcPct val="100000"/>
              </a:lnSpc>
              <a:spcBef>
                <a:spcPts val="100"/>
              </a:spcBef>
              <a:spcAft>
                <a:spcPts val="100"/>
              </a:spcAft>
              <a:buNone/>
              <a:defRPr/>
            </a:pPr>
            <a:r>
              <a:rPr lang="en-GB" sz="2000" b="1" dirty="0" smtClean="0">
                <a:solidFill>
                  <a:schemeClr val="bg1"/>
                </a:solidFill>
                <a:cs typeface="Arial" panose="020B0604020202020204" pitchFamily="34" charset="0"/>
              </a:rPr>
              <a:t>People who have a mental health problems</a:t>
            </a:r>
          </a:p>
          <a:p>
            <a:pPr marL="0" indent="0" algn="ctr">
              <a:lnSpc>
                <a:spcPct val="100000"/>
              </a:lnSpc>
              <a:spcBef>
                <a:spcPts val="100"/>
              </a:spcBef>
              <a:spcAft>
                <a:spcPts val="100"/>
              </a:spcAft>
              <a:buNone/>
              <a:defRPr/>
            </a:pPr>
            <a:r>
              <a:rPr lang="en-GB" sz="2000" b="1" dirty="0" smtClean="0">
                <a:solidFill>
                  <a:schemeClr val="bg1"/>
                </a:solidFill>
                <a:cs typeface="Arial" panose="020B0604020202020204" pitchFamily="34" charset="0"/>
              </a:rPr>
              <a:t>People with a drug or alcohol dependency</a:t>
            </a:r>
          </a:p>
          <a:p>
            <a:pPr marL="0" indent="0" algn="ctr">
              <a:lnSpc>
                <a:spcPct val="100000"/>
              </a:lnSpc>
              <a:spcBef>
                <a:spcPts val="100"/>
              </a:spcBef>
              <a:spcAft>
                <a:spcPts val="100"/>
              </a:spcAft>
              <a:buNone/>
              <a:defRPr/>
            </a:pPr>
            <a:r>
              <a:rPr lang="en-GB" sz="2000" b="1" dirty="0" smtClean="0">
                <a:solidFill>
                  <a:schemeClr val="bg1"/>
                </a:solidFill>
                <a:cs typeface="Arial" panose="020B0604020202020204" pitchFamily="34" charset="0"/>
              </a:rPr>
              <a:t>People experiencing domestic violence</a:t>
            </a:r>
          </a:p>
          <a:p>
            <a:pPr marL="0" indent="0" algn="ctr">
              <a:lnSpc>
                <a:spcPct val="100000"/>
              </a:lnSpc>
              <a:spcBef>
                <a:spcPts val="100"/>
              </a:spcBef>
              <a:spcAft>
                <a:spcPts val="100"/>
              </a:spcAft>
              <a:buNone/>
              <a:defRPr/>
            </a:pPr>
            <a:r>
              <a:rPr lang="en-GB" sz="2000" b="1" dirty="0" smtClean="0">
                <a:solidFill>
                  <a:schemeClr val="bg1"/>
                </a:solidFill>
                <a:cs typeface="Arial" panose="020B0604020202020204" pitchFamily="34" charset="0"/>
              </a:rPr>
              <a:t>People who have had a stroke</a:t>
            </a:r>
          </a:p>
          <a:p>
            <a:pPr marL="0" indent="0" algn="ctr">
              <a:lnSpc>
                <a:spcPct val="100000"/>
              </a:lnSpc>
              <a:spcBef>
                <a:spcPts val="100"/>
              </a:spcBef>
              <a:spcAft>
                <a:spcPts val="100"/>
              </a:spcAft>
              <a:buNone/>
              <a:defRPr/>
            </a:pPr>
            <a:r>
              <a:rPr lang="en-GB" sz="2000" b="1" dirty="0" smtClean="0">
                <a:solidFill>
                  <a:schemeClr val="bg1"/>
                </a:solidFill>
                <a:cs typeface="Arial" panose="020B0604020202020204" pitchFamily="34" charset="0"/>
              </a:rPr>
              <a:t>People with short term memory issues</a:t>
            </a:r>
          </a:p>
          <a:p>
            <a:pPr marL="0" indent="0" algn="ctr">
              <a:lnSpc>
                <a:spcPct val="100000"/>
              </a:lnSpc>
              <a:spcBef>
                <a:spcPts val="100"/>
              </a:spcBef>
              <a:spcAft>
                <a:spcPts val="100"/>
              </a:spcAft>
              <a:buNone/>
              <a:defRPr/>
            </a:pPr>
            <a:r>
              <a:rPr lang="en-GB" sz="2000" b="1" dirty="0" smtClean="0">
                <a:solidFill>
                  <a:schemeClr val="bg1"/>
                </a:solidFill>
                <a:cs typeface="Arial" panose="020B0604020202020204" pitchFamily="34" charset="0"/>
              </a:rPr>
              <a:t>Carers</a:t>
            </a:r>
            <a:endParaRPr lang="en-GB" sz="2000" dirty="0"/>
          </a:p>
        </p:txBody>
      </p:sp>
      <p:sp>
        <p:nvSpPr>
          <p:cNvPr id="2" name="Multiply 1"/>
          <p:cNvSpPr/>
          <p:nvPr/>
        </p:nvSpPr>
        <p:spPr>
          <a:xfrm>
            <a:off x="2610686" y="1468553"/>
            <a:ext cx="3826349" cy="4036734"/>
          </a:xfrm>
          <a:prstGeom prst="mathMultiply">
            <a:avLst/>
          </a:prstGeom>
          <a:solidFill>
            <a:srgbClr val="D63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20" name="Rounded Rectangle 30719"/>
          <p:cNvSpPr/>
          <p:nvPr/>
        </p:nvSpPr>
        <p:spPr>
          <a:xfrm>
            <a:off x="431799" y="1376363"/>
            <a:ext cx="8280401" cy="4500562"/>
          </a:xfrm>
          <a:prstGeom prst="roundRect">
            <a:avLst>
              <a:gd name="adj" fmla="val 0"/>
            </a:avLst>
          </a:prstGeom>
          <a:solidFill>
            <a:srgbClr val="69A83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latin typeface="Arial" panose="020B0604020202020204" pitchFamily="34" charset="0"/>
                <a:cs typeface="Arial" panose="020B0604020202020204" pitchFamily="34" charset="0"/>
              </a:rPr>
              <a:t>Smart assistive technology can help </a:t>
            </a:r>
            <a:r>
              <a:rPr lang="en-GB" sz="5400" b="1" dirty="0" smtClean="0">
                <a:latin typeface="Arial" panose="020B0604020202020204" pitchFamily="34" charset="0"/>
                <a:cs typeface="Arial" panose="020B0604020202020204" pitchFamily="34" charset="0"/>
              </a:rPr>
              <a:t>anyone</a:t>
            </a:r>
            <a:r>
              <a:rPr lang="en-GB" sz="5400" dirty="0" smtClean="0">
                <a:latin typeface="Arial" panose="020B0604020202020204" pitchFamily="34" charset="0"/>
                <a:cs typeface="Arial" panose="020B0604020202020204" pitchFamily="34" charset="0"/>
              </a:rPr>
              <a:t> </a:t>
            </a:r>
            <a:r>
              <a:rPr lang="en-GB" sz="4000" dirty="0" smtClean="0">
                <a:latin typeface="Arial" panose="020B0604020202020204" pitchFamily="34" charset="0"/>
                <a:cs typeface="Arial" panose="020B0604020202020204" pitchFamily="34" charset="0"/>
              </a:rPr>
              <a:t>and </a:t>
            </a:r>
            <a:r>
              <a:rPr lang="en-GB" sz="5400" b="1" dirty="0" smtClean="0">
                <a:latin typeface="Arial" panose="020B0604020202020204" pitchFamily="34" charset="0"/>
                <a:cs typeface="Arial" panose="020B0604020202020204" pitchFamily="34" charset="0"/>
              </a:rPr>
              <a:t>everyone</a:t>
            </a:r>
            <a:r>
              <a:rPr lang="en-GB" sz="5400" dirty="0" smtClean="0">
                <a:latin typeface="Arial" panose="020B0604020202020204" pitchFamily="34" charset="0"/>
                <a:cs typeface="Arial" panose="020B0604020202020204" pitchFamily="34" charset="0"/>
              </a:rPr>
              <a:t> </a:t>
            </a:r>
            <a:r>
              <a:rPr lang="en-GB" sz="4000" dirty="0" smtClean="0">
                <a:latin typeface="Arial" panose="020B0604020202020204" pitchFamily="34" charset="0"/>
                <a:cs typeface="Arial" panose="020B0604020202020204" pitchFamily="34" charset="0"/>
              </a:rPr>
              <a:t>if chosen correctly by them and for them</a:t>
            </a:r>
            <a:endParaRPr lang="en-GB"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0084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down)">
                                      <p:cBhvr>
                                        <p:cTn id="31" dur="500"/>
                                        <p:tgtEl>
                                          <p:spTgt spid="3">
                                            <p:txEl>
                                              <p:pRg st="5" end="5"/>
                                            </p:tx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down)">
                                      <p:cBhvr>
                                        <p:cTn id="39" dur="500"/>
                                        <p:tgtEl>
                                          <p:spTgt spid="3">
                                            <p:txEl>
                                              <p:pRg st="7" end="7"/>
                                            </p:tx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down)">
                                      <p:cBhvr>
                                        <p:cTn id="43" dur="500"/>
                                        <p:tgtEl>
                                          <p:spTgt spid="3">
                                            <p:txEl>
                                              <p:pRg st="8" end="8"/>
                                            </p:tx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wipe(down)">
                                      <p:cBhvr>
                                        <p:cTn id="51" dur="500"/>
                                        <p:tgtEl>
                                          <p:spTgt spid="3">
                                            <p:txEl>
                                              <p:pRg st="10" end="10"/>
                                            </p:txEl>
                                          </p:spTgt>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wipe(down)">
                                      <p:cBhvr>
                                        <p:cTn id="55" dur="500"/>
                                        <p:tgtEl>
                                          <p:spTgt spid="3">
                                            <p:txEl>
                                              <p:pRg st="11" end="11"/>
                                            </p:txEl>
                                          </p:spTgt>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wipe(down)">
                                      <p:cBhvr>
                                        <p:cTn id="59" dur="500"/>
                                        <p:tgtEl>
                                          <p:spTgt spid="3">
                                            <p:txEl>
                                              <p:pRg st="12" end="1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1000" fill="hold"/>
                                        <p:tgtEl>
                                          <p:spTgt spid="2"/>
                                        </p:tgtEl>
                                        <p:attrNameLst>
                                          <p:attrName>ppt_w</p:attrName>
                                        </p:attrNameLst>
                                      </p:cBhvr>
                                      <p:tavLst>
                                        <p:tav tm="0">
                                          <p:val>
                                            <p:fltVal val="0"/>
                                          </p:val>
                                        </p:tav>
                                        <p:tav tm="100000">
                                          <p:val>
                                            <p:strVal val="#ppt_w"/>
                                          </p:val>
                                        </p:tav>
                                      </p:tavLst>
                                    </p:anim>
                                    <p:anim calcmode="lin" valueType="num">
                                      <p:cBhvr>
                                        <p:cTn id="65" dur="1000" fill="hold"/>
                                        <p:tgtEl>
                                          <p:spTgt spid="2"/>
                                        </p:tgtEl>
                                        <p:attrNameLst>
                                          <p:attrName>ppt_h</p:attrName>
                                        </p:attrNameLst>
                                      </p:cBhvr>
                                      <p:tavLst>
                                        <p:tav tm="0">
                                          <p:val>
                                            <p:fltVal val="0"/>
                                          </p:val>
                                        </p:tav>
                                        <p:tav tm="100000">
                                          <p:val>
                                            <p:strVal val="#ppt_h"/>
                                          </p:val>
                                        </p:tav>
                                      </p:tavLst>
                                    </p:anim>
                                    <p:anim calcmode="lin" valueType="num">
                                      <p:cBhvr>
                                        <p:cTn id="66" dur="1000" fill="hold"/>
                                        <p:tgtEl>
                                          <p:spTgt spid="2"/>
                                        </p:tgtEl>
                                        <p:attrNameLst>
                                          <p:attrName>style.rotation</p:attrName>
                                        </p:attrNameLst>
                                      </p:cBhvr>
                                      <p:tavLst>
                                        <p:tav tm="0">
                                          <p:val>
                                            <p:fltVal val="90"/>
                                          </p:val>
                                        </p:tav>
                                        <p:tav tm="100000">
                                          <p:val>
                                            <p:fltVal val="0"/>
                                          </p:val>
                                        </p:tav>
                                      </p:tavLst>
                                    </p:anim>
                                    <p:animEffect transition="in" filter="fade">
                                      <p:cBhvr>
                                        <p:cTn id="67" dur="1000"/>
                                        <p:tgtEl>
                                          <p:spTgt spid="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
                                            <p:txEl>
                                              <p:pRg st="0" end="0"/>
                                            </p:txEl>
                                          </p:spTgt>
                                        </p:tgtEl>
                                      </p:cBhvr>
                                    </p:animEffect>
                                    <p:set>
                                      <p:cBhvr>
                                        <p:cTn id="72" dur="1" fill="hold">
                                          <p:stCondLst>
                                            <p:cond delay="499"/>
                                          </p:stCondLst>
                                        </p:cTn>
                                        <p:tgtEl>
                                          <p:spTgt spid="3">
                                            <p:txEl>
                                              <p:pRg st="0" end="0"/>
                                            </p:txEl>
                                          </p:spTgt>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3">
                                            <p:txEl>
                                              <p:pRg st="1" end="1"/>
                                            </p:txEl>
                                          </p:spTgt>
                                        </p:tgtEl>
                                      </p:cBhvr>
                                    </p:animEffect>
                                    <p:set>
                                      <p:cBhvr>
                                        <p:cTn id="75" dur="1" fill="hold">
                                          <p:stCondLst>
                                            <p:cond delay="499"/>
                                          </p:stCondLst>
                                        </p:cTn>
                                        <p:tgtEl>
                                          <p:spTgt spid="3">
                                            <p:txEl>
                                              <p:pRg st="1" end="1"/>
                                            </p:txEl>
                                          </p:spTgt>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3">
                                            <p:txEl>
                                              <p:pRg st="2" end="2"/>
                                            </p:txEl>
                                          </p:spTgt>
                                        </p:tgtEl>
                                      </p:cBhvr>
                                    </p:animEffect>
                                    <p:set>
                                      <p:cBhvr>
                                        <p:cTn id="78" dur="1" fill="hold">
                                          <p:stCondLst>
                                            <p:cond delay="499"/>
                                          </p:stCondLst>
                                        </p:cTn>
                                        <p:tgtEl>
                                          <p:spTgt spid="3">
                                            <p:txEl>
                                              <p:pRg st="2" end="2"/>
                                            </p:txEl>
                                          </p:spTgt>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
                                            <p:txEl>
                                              <p:pRg st="3" end="3"/>
                                            </p:txEl>
                                          </p:spTgt>
                                        </p:tgtEl>
                                      </p:cBhvr>
                                    </p:animEffect>
                                    <p:set>
                                      <p:cBhvr>
                                        <p:cTn id="81" dur="1" fill="hold">
                                          <p:stCondLst>
                                            <p:cond delay="499"/>
                                          </p:stCondLst>
                                        </p:cTn>
                                        <p:tgtEl>
                                          <p:spTgt spid="3">
                                            <p:txEl>
                                              <p:pRg st="3" end="3"/>
                                            </p:txEl>
                                          </p:spTgt>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3">
                                            <p:txEl>
                                              <p:pRg st="4" end="4"/>
                                            </p:txEl>
                                          </p:spTgt>
                                        </p:tgtEl>
                                      </p:cBhvr>
                                    </p:animEffect>
                                    <p:set>
                                      <p:cBhvr>
                                        <p:cTn id="84" dur="1" fill="hold">
                                          <p:stCondLst>
                                            <p:cond delay="499"/>
                                          </p:stCondLst>
                                        </p:cTn>
                                        <p:tgtEl>
                                          <p:spTgt spid="3">
                                            <p:txEl>
                                              <p:pRg st="4" end="4"/>
                                            </p:txEl>
                                          </p:spTgt>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3">
                                            <p:txEl>
                                              <p:pRg st="5" end="5"/>
                                            </p:txEl>
                                          </p:spTgt>
                                        </p:tgtEl>
                                      </p:cBhvr>
                                    </p:animEffect>
                                    <p:set>
                                      <p:cBhvr>
                                        <p:cTn id="87" dur="1" fill="hold">
                                          <p:stCondLst>
                                            <p:cond delay="499"/>
                                          </p:stCondLst>
                                        </p:cTn>
                                        <p:tgtEl>
                                          <p:spTgt spid="3">
                                            <p:txEl>
                                              <p:pRg st="5" end="5"/>
                                            </p:txEl>
                                          </p:spTgt>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3">
                                            <p:txEl>
                                              <p:pRg st="6" end="6"/>
                                            </p:txEl>
                                          </p:spTgt>
                                        </p:tgtEl>
                                      </p:cBhvr>
                                    </p:animEffect>
                                    <p:set>
                                      <p:cBhvr>
                                        <p:cTn id="90" dur="1" fill="hold">
                                          <p:stCondLst>
                                            <p:cond delay="499"/>
                                          </p:stCondLst>
                                        </p:cTn>
                                        <p:tgtEl>
                                          <p:spTgt spid="3">
                                            <p:txEl>
                                              <p:pRg st="6" end="6"/>
                                            </p:txEl>
                                          </p:spTgt>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3">
                                            <p:txEl>
                                              <p:pRg st="7" end="7"/>
                                            </p:txEl>
                                          </p:spTgt>
                                        </p:tgtEl>
                                      </p:cBhvr>
                                    </p:animEffect>
                                    <p:set>
                                      <p:cBhvr>
                                        <p:cTn id="93" dur="1" fill="hold">
                                          <p:stCondLst>
                                            <p:cond delay="499"/>
                                          </p:stCondLst>
                                        </p:cTn>
                                        <p:tgtEl>
                                          <p:spTgt spid="3">
                                            <p:txEl>
                                              <p:pRg st="7" end="7"/>
                                            </p:txEl>
                                          </p:spTgt>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3">
                                            <p:txEl>
                                              <p:pRg st="8" end="8"/>
                                            </p:txEl>
                                          </p:spTgt>
                                        </p:tgtEl>
                                      </p:cBhvr>
                                    </p:animEffect>
                                    <p:set>
                                      <p:cBhvr>
                                        <p:cTn id="96" dur="1" fill="hold">
                                          <p:stCondLst>
                                            <p:cond delay="499"/>
                                          </p:stCondLst>
                                        </p:cTn>
                                        <p:tgtEl>
                                          <p:spTgt spid="3">
                                            <p:txEl>
                                              <p:pRg st="8" end="8"/>
                                            </p:txEl>
                                          </p:spTgt>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3">
                                            <p:txEl>
                                              <p:pRg st="9" end="9"/>
                                            </p:txEl>
                                          </p:spTgt>
                                        </p:tgtEl>
                                      </p:cBhvr>
                                    </p:animEffect>
                                    <p:set>
                                      <p:cBhvr>
                                        <p:cTn id="99" dur="1" fill="hold">
                                          <p:stCondLst>
                                            <p:cond delay="499"/>
                                          </p:stCondLst>
                                        </p:cTn>
                                        <p:tgtEl>
                                          <p:spTgt spid="3">
                                            <p:txEl>
                                              <p:pRg st="9" end="9"/>
                                            </p:txEl>
                                          </p:spTgt>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3">
                                            <p:txEl>
                                              <p:pRg st="10" end="10"/>
                                            </p:txEl>
                                          </p:spTgt>
                                        </p:tgtEl>
                                      </p:cBhvr>
                                    </p:animEffect>
                                    <p:set>
                                      <p:cBhvr>
                                        <p:cTn id="102" dur="1" fill="hold">
                                          <p:stCondLst>
                                            <p:cond delay="499"/>
                                          </p:stCondLst>
                                        </p:cTn>
                                        <p:tgtEl>
                                          <p:spTgt spid="3">
                                            <p:txEl>
                                              <p:pRg st="10" end="10"/>
                                            </p:txEl>
                                          </p:spTgt>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3">
                                            <p:txEl>
                                              <p:pRg st="11" end="11"/>
                                            </p:txEl>
                                          </p:spTgt>
                                        </p:tgtEl>
                                      </p:cBhvr>
                                    </p:animEffect>
                                    <p:set>
                                      <p:cBhvr>
                                        <p:cTn id="105" dur="1" fill="hold">
                                          <p:stCondLst>
                                            <p:cond delay="499"/>
                                          </p:stCondLst>
                                        </p:cTn>
                                        <p:tgtEl>
                                          <p:spTgt spid="3">
                                            <p:txEl>
                                              <p:pRg st="11" end="11"/>
                                            </p:txEl>
                                          </p:spTgt>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
                                            <p:txEl>
                                              <p:pRg st="12" end="12"/>
                                            </p:txEl>
                                          </p:spTgt>
                                        </p:tgtEl>
                                      </p:cBhvr>
                                    </p:animEffect>
                                    <p:set>
                                      <p:cBhvr>
                                        <p:cTn id="108" dur="1" fill="hold">
                                          <p:stCondLst>
                                            <p:cond delay="499"/>
                                          </p:stCondLst>
                                        </p:cTn>
                                        <p:tgtEl>
                                          <p:spTgt spid="3">
                                            <p:txEl>
                                              <p:pRg st="12" end="12"/>
                                            </p:txEl>
                                          </p:spTgt>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3">
                                            <p:bg/>
                                          </p:spTgt>
                                        </p:tgtEl>
                                      </p:cBhvr>
                                    </p:animEffect>
                                    <p:set>
                                      <p:cBhvr>
                                        <p:cTn id="111" dur="1" fill="hold">
                                          <p:stCondLst>
                                            <p:cond delay="499"/>
                                          </p:stCondLst>
                                        </p:cTn>
                                        <p:tgtEl>
                                          <p:spTgt spid="3">
                                            <p:bg/>
                                          </p:spTgt>
                                        </p:tgtEl>
                                        <p:attrNameLst>
                                          <p:attrName>style.visibility</p:attrName>
                                        </p:attrNameLst>
                                      </p:cBhvr>
                                      <p:to>
                                        <p:strVal val="hidden"/>
                                      </p:to>
                                    </p:set>
                                  </p:childTnLst>
                                </p:cTn>
                              </p:par>
                              <p:par>
                                <p:cTn id="112" presetID="31" presetClass="exit" presetSubtype="0" fill="hold" grpId="1" nodeType="withEffect">
                                  <p:stCondLst>
                                    <p:cond delay="0"/>
                                  </p:stCondLst>
                                  <p:childTnLst>
                                    <p:anim calcmode="lin" valueType="num">
                                      <p:cBhvr>
                                        <p:cTn id="113" dur="1000"/>
                                        <p:tgtEl>
                                          <p:spTgt spid="2"/>
                                        </p:tgtEl>
                                        <p:attrNameLst>
                                          <p:attrName>ppt_w</p:attrName>
                                        </p:attrNameLst>
                                      </p:cBhvr>
                                      <p:tavLst>
                                        <p:tav tm="0">
                                          <p:val>
                                            <p:strVal val="ppt_w"/>
                                          </p:val>
                                        </p:tav>
                                        <p:tav tm="100000">
                                          <p:val>
                                            <p:fltVal val="0"/>
                                          </p:val>
                                        </p:tav>
                                      </p:tavLst>
                                    </p:anim>
                                    <p:anim calcmode="lin" valueType="num">
                                      <p:cBhvr>
                                        <p:cTn id="114" dur="1000"/>
                                        <p:tgtEl>
                                          <p:spTgt spid="2"/>
                                        </p:tgtEl>
                                        <p:attrNameLst>
                                          <p:attrName>ppt_h</p:attrName>
                                        </p:attrNameLst>
                                      </p:cBhvr>
                                      <p:tavLst>
                                        <p:tav tm="0">
                                          <p:val>
                                            <p:strVal val="ppt_h"/>
                                          </p:val>
                                        </p:tav>
                                        <p:tav tm="100000">
                                          <p:val>
                                            <p:fltVal val="0"/>
                                          </p:val>
                                        </p:tav>
                                      </p:tavLst>
                                    </p:anim>
                                    <p:anim calcmode="lin" valueType="num">
                                      <p:cBhvr>
                                        <p:cTn id="115" dur="1000"/>
                                        <p:tgtEl>
                                          <p:spTgt spid="2"/>
                                        </p:tgtEl>
                                        <p:attrNameLst>
                                          <p:attrName>style.rotation</p:attrName>
                                        </p:attrNameLst>
                                      </p:cBhvr>
                                      <p:tavLst>
                                        <p:tav tm="0">
                                          <p:val>
                                            <p:fltVal val="0"/>
                                          </p:val>
                                        </p:tav>
                                        <p:tav tm="100000">
                                          <p:val>
                                            <p:fltVal val="90"/>
                                          </p:val>
                                        </p:tav>
                                      </p:tavLst>
                                    </p:anim>
                                    <p:animEffect transition="out" filter="fade">
                                      <p:cBhvr>
                                        <p:cTn id="116" dur="1000"/>
                                        <p:tgtEl>
                                          <p:spTgt spid="2"/>
                                        </p:tgtEl>
                                      </p:cBhvr>
                                    </p:animEffect>
                                    <p:set>
                                      <p:cBhvr>
                                        <p:cTn id="117" dur="1" fill="hold">
                                          <p:stCondLst>
                                            <p:cond delay="999"/>
                                          </p:stCondLst>
                                        </p:cTn>
                                        <p:tgtEl>
                                          <p:spTgt spid="2"/>
                                        </p:tgtEl>
                                        <p:attrNameLst>
                                          <p:attrName>style.visibility</p:attrName>
                                        </p:attrNameLst>
                                      </p:cBhvr>
                                      <p:to>
                                        <p:strVal val="hidden"/>
                                      </p:to>
                                    </p:set>
                                  </p:childTnLst>
                                </p:cTn>
                              </p:par>
                              <p:par>
                                <p:cTn id="118" presetID="10" presetClass="entr" presetSubtype="0" fill="hold" grpId="0" nodeType="withEffect">
                                  <p:stCondLst>
                                    <p:cond delay="0"/>
                                  </p:stCondLst>
                                  <p:childTnLst>
                                    <p:set>
                                      <p:cBhvr>
                                        <p:cTn id="119" dur="1" fill="hold">
                                          <p:stCondLst>
                                            <p:cond delay="0"/>
                                          </p:stCondLst>
                                        </p:cTn>
                                        <p:tgtEl>
                                          <p:spTgt spid="30720"/>
                                        </p:tgtEl>
                                        <p:attrNameLst>
                                          <p:attrName>style.visibility</p:attrName>
                                        </p:attrNameLst>
                                      </p:cBhvr>
                                      <p:to>
                                        <p:strVal val="visible"/>
                                      </p:to>
                                    </p:set>
                                    <p:animEffect transition="in" filter="fade">
                                      <p:cBhvr>
                                        <p:cTn id="120" dur="500"/>
                                        <p:tgtEl>
                                          <p:spTgt spid="30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 grpId="1" uiExpand="1" build="p" animBg="1"/>
      <p:bldP spid="2" grpId="0" animBg="1"/>
      <p:bldP spid="2" grpId="1" animBg="1"/>
      <p:bldP spid="307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6546" name="Picture 2" descr="http://www.presentationmagazine.com/powerpoint-templates/00225/468slide1.jpg"/>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9610"/>
          <a:stretch/>
        </p:blipFill>
        <p:spPr bwMode="auto">
          <a:xfrm>
            <a:off x="431800" y="1376363"/>
            <a:ext cx="8280400" cy="45005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GB" dirty="0"/>
              <a:t>Application </a:t>
            </a:r>
            <a:r>
              <a:rPr lang="en-GB" dirty="0" smtClean="0"/>
              <a:t>scenarios and services</a:t>
            </a:r>
            <a:endParaRPr lang="en-GB" dirty="0"/>
          </a:p>
        </p:txBody>
      </p:sp>
      <p:sp>
        <p:nvSpPr>
          <p:cNvPr id="10" name="Content Placeholder 9"/>
          <p:cNvSpPr>
            <a:spLocks noGrp="1"/>
          </p:cNvSpPr>
          <p:nvPr>
            <p:ph sz="half" idx="4294967295"/>
          </p:nvPr>
        </p:nvSpPr>
        <p:spPr>
          <a:xfrm>
            <a:off x="431800" y="1376364"/>
            <a:ext cx="8280400" cy="4500562"/>
          </a:xfrm>
          <a:prstGeom prst="rect">
            <a:avLst/>
          </a:prstGeom>
          <a:solidFill>
            <a:srgbClr val="582F7A">
              <a:alpha val="89804"/>
            </a:srgbClr>
          </a:solidFill>
        </p:spPr>
        <p:txBody>
          <a:bodyPr anchor="ctr">
            <a:noAutofit/>
          </a:bodyPr>
          <a:lstStyle/>
          <a:p>
            <a:pPr marL="0" indent="0" algn="ctr">
              <a:lnSpc>
                <a:spcPct val="100000"/>
              </a:lnSpc>
              <a:spcBef>
                <a:spcPts val="100"/>
              </a:spcBef>
              <a:spcAft>
                <a:spcPts val="100"/>
              </a:spcAft>
              <a:buNone/>
            </a:pPr>
            <a:r>
              <a:rPr lang="en-GB" sz="2400" b="1" dirty="0" smtClean="0">
                <a:solidFill>
                  <a:schemeClr val="bg1"/>
                </a:solidFill>
                <a:latin typeface="Arial" panose="020B0604020202020204" pitchFamily="34" charset="0"/>
                <a:cs typeface="Arial" panose="020B0604020202020204" pitchFamily="34" charset="0"/>
              </a:rPr>
              <a:t>Family homes</a:t>
            </a:r>
          </a:p>
          <a:p>
            <a:pPr marL="0" indent="0" algn="ctr">
              <a:lnSpc>
                <a:spcPct val="100000"/>
              </a:lnSpc>
              <a:spcBef>
                <a:spcPts val="100"/>
              </a:spcBef>
              <a:spcAft>
                <a:spcPts val="100"/>
              </a:spcAft>
              <a:buNone/>
            </a:pPr>
            <a:r>
              <a:rPr lang="en-GB" sz="2400" b="1" dirty="0" smtClean="0">
                <a:solidFill>
                  <a:schemeClr val="bg1"/>
                </a:solidFill>
                <a:latin typeface="Arial" panose="020B0604020202020204" pitchFamily="34" charset="0"/>
                <a:cs typeface="Arial" panose="020B0604020202020204" pitchFamily="34" charset="0"/>
              </a:rPr>
              <a:t>Enablement and rehab services</a:t>
            </a:r>
          </a:p>
          <a:p>
            <a:pPr marL="0" indent="0" algn="ctr">
              <a:lnSpc>
                <a:spcPct val="100000"/>
              </a:lnSpc>
              <a:spcBef>
                <a:spcPts val="100"/>
              </a:spcBef>
              <a:spcAft>
                <a:spcPts val="100"/>
              </a:spcAft>
              <a:buNone/>
            </a:pPr>
            <a:r>
              <a:rPr lang="en-GB" sz="2400" b="1" dirty="0" smtClean="0">
                <a:solidFill>
                  <a:schemeClr val="bg1"/>
                </a:solidFill>
                <a:latin typeface="Arial" panose="020B0604020202020204" pitchFamily="34" charset="0"/>
                <a:cs typeface="Arial" panose="020B0604020202020204" pitchFamily="34" charset="0"/>
              </a:rPr>
              <a:t>Hospital admission/readmission</a:t>
            </a:r>
          </a:p>
          <a:p>
            <a:pPr marL="0" indent="0" algn="ctr">
              <a:lnSpc>
                <a:spcPct val="100000"/>
              </a:lnSpc>
              <a:spcBef>
                <a:spcPts val="100"/>
              </a:spcBef>
              <a:spcAft>
                <a:spcPts val="100"/>
              </a:spcAft>
              <a:buNone/>
            </a:pPr>
            <a:r>
              <a:rPr lang="en-GB" sz="2400" b="1" dirty="0" smtClean="0">
                <a:solidFill>
                  <a:schemeClr val="bg1"/>
                </a:solidFill>
                <a:latin typeface="Arial" panose="020B0604020202020204" pitchFamily="34" charset="0"/>
                <a:cs typeface="Arial" panose="020B0604020202020204" pitchFamily="34" charset="0"/>
              </a:rPr>
              <a:t>Intermediate care services</a:t>
            </a:r>
          </a:p>
          <a:p>
            <a:pPr marL="0" indent="0" algn="ctr">
              <a:lnSpc>
                <a:spcPct val="100000"/>
              </a:lnSpc>
              <a:spcBef>
                <a:spcPts val="100"/>
              </a:spcBef>
              <a:spcAft>
                <a:spcPts val="100"/>
              </a:spcAft>
              <a:buNone/>
            </a:pPr>
            <a:r>
              <a:rPr lang="en-GB" sz="2400" b="1" dirty="0" smtClean="0">
                <a:solidFill>
                  <a:schemeClr val="bg1"/>
                </a:solidFill>
                <a:latin typeface="Arial" panose="020B0604020202020204" pitchFamily="34" charset="0"/>
                <a:cs typeface="Arial" panose="020B0604020202020204" pitchFamily="34" charset="0"/>
              </a:rPr>
              <a:t>Mental health and substance abuse</a:t>
            </a:r>
          </a:p>
          <a:p>
            <a:pPr marL="0" indent="0" algn="ctr">
              <a:lnSpc>
                <a:spcPct val="100000"/>
              </a:lnSpc>
              <a:spcBef>
                <a:spcPts val="100"/>
              </a:spcBef>
              <a:spcAft>
                <a:spcPts val="100"/>
              </a:spcAft>
              <a:buNone/>
            </a:pPr>
            <a:r>
              <a:rPr lang="en-GB" sz="2400" b="1" dirty="0" smtClean="0">
                <a:solidFill>
                  <a:schemeClr val="bg1"/>
                </a:solidFill>
                <a:latin typeface="Arial" panose="020B0604020202020204" pitchFamily="34" charset="0"/>
                <a:cs typeface="Arial" panose="020B0604020202020204" pitchFamily="34" charset="0"/>
              </a:rPr>
              <a:t>Sheltered and supported housing</a:t>
            </a:r>
          </a:p>
          <a:p>
            <a:pPr marL="0" indent="0" algn="ctr">
              <a:lnSpc>
                <a:spcPct val="100000"/>
              </a:lnSpc>
              <a:spcBef>
                <a:spcPts val="100"/>
              </a:spcBef>
              <a:spcAft>
                <a:spcPts val="100"/>
              </a:spcAft>
              <a:buNone/>
            </a:pPr>
            <a:r>
              <a:rPr lang="en-GB" sz="2400" b="1" dirty="0" smtClean="0">
                <a:solidFill>
                  <a:schemeClr val="bg1"/>
                </a:solidFill>
                <a:latin typeface="Arial" panose="020B0604020202020204" pitchFamily="34" charset="0"/>
                <a:cs typeface="Arial" panose="020B0604020202020204" pitchFamily="34" charset="0"/>
              </a:rPr>
              <a:t>Prisons and custody suites</a:t>
            </a:r>
          </a:p>
          <a:p>
            <a:pPr marL="0" indent="0" algn="ctr">
              <a:lnSpc>
                <a:spcPct val="100000"/>
              </a:lnSpc>
              <a:spcBef>
                <a:spcPts val="100"/>
              </a:spcBef>
              <a:spcAft>
                <a:spcPts val="100"/>
              </a:spcAft>
              <a:buNone/>
            </a:pPr>
            <a:r>
              <a:rPr lang="en-GB" sz="2400" b="1" dirty="0" smtClean="0">
                <a:solidFill>
                  <a:schemeClr val="bg1"/>
                </a:solidFill>
                <a:latin typeface="Arial" panose="020B0604020202020204" pitchFamily="34" charset="0"/>
                <a:cs typeface="Arial" panose="020B0604020202020204" pitchFamily="34" charset="0"/>
              </a:rPr>
              <a:t>Hotels and hostels</a:t>
            </a:r>
          </a:p>
          <a:p>
            <a:pPr marL="0" indent="0" algn="ctr">
              <a:lnSpc>
                <a:spcPct val="100000"/>
              </a:lnSpc>
              <a:spcBef>
                <a:spcPts val="100"/>
              </a:spcBef>
              <a:spcAft>
                <a:spcPts val="100"/>
              </a:spcAft>
              <a:buNone/>
            </a:pPr>
            <a:r>
              <a:rPr lang="en-GB" sz="2400" b="1" dirty="0" smtClean="0">
                <a:solidFill>
                  <a:schemeClr val="bg1"/>
                </a:solidFill>
                <a:latin typeface="Arial" panose="020B0604020202020204" pitchFamily="34" charset="0"/>
                <a:cs typeface="Arial" panose="020B0604020202020204" pitchFamily="34" charset="0"/>
              </a:rPr>
              <a:t>Domestic abuse and refuges</a:t>
            </a:r>
          </a:p>
          <a:p>
            <a:pPr marL="0" indent="0" algn="ctr">
              <a:lnSpc>
                <a:spcPct val="100000"/>
              </a:lnSpc>
              <a:spcBef>
                <a:spcPts val="100"/>
              </a:spcBef>
              <a:spcAft>
                <a:spcPts val="100"/>
              </a:spcAft>
              <a:buNone/>
            </a:pPr>
            <a:r>
              <a:rPr lang="en-GB" sz="2400" b="1" dirty="0" smtClean="0">
                <a:solidFill>
                  <a:schemeClr val="bg1"/>
                </a:solidFill>
                <a:latin typeface="Arial" panose="020B0604020202020204" pitchFamily="34" charset="0"/>
                <a:cs typeface="Arial" panose="020B0604020202020204" pitchFamily="34" charset="0"/>
              </a:rPr>
              <a:t>Residential care homes</a:t>
            </a:r>
          </a:p>
          <a:p>
            <a:pPr marL="0" indent="0" algn="ctr">
              <a:lnSpc>
                <a:spcPct val="100000"/>
              </a:lnSpc>
              <a:spcBef>
                <a:spcPts val="100"/>
              </a:spcBef>
              <a:spcAft>
                <a:spcPts val="100"/>
              </a:spcAft>
              <a:buNone/>
            </a:pPr>
            <a:r>
              <a:rPr lang="en-GB" sz="2400" b="1" dirty="0" smtClean="0">
                <a:solidFill>
                  <a:schemeClr val="bg1"/>
                </a:solidFill>
                <a:latin typeface="Arial" panose="020B0604020202020204" pitchFamily="34" charset="0"/>
                <a:cs typeface="Arial" panose="020B0604020202020204" pitchFamily="34" charset="0"/>
              </a:rPr>
              <a:t>End of life or palliative care services</a:t>
            </a:r>
            <a:endParaRPr lang="en-GB"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51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500"/>
                                        <p:tgtEl>
                                          <p:spTgt spid="10">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fade">
                                      <p:cBhvr>
                                        <p:cTn id="26" dur="500"/>
                                        <p:tgtEl>
                                          <p:spTgt spid="10">
                                            <p:txEl>
                                              <p:pRg st="4" end="4"/>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animEffect transition="in" filter="fade">
                                      <p:cBhvr>
                                        <p:cTn id="30" dur="500"/>
                                        <p:tgtEl>
                                          <p:spTgt spid="10">
                                            <p:txEl>
                                              <p:pRg st="5" end="5"/>
                                            </p:txEl>
                                          </p:spTgt>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0">
                                            <p:txEl>
                                              <p:pRg st="6" end="6"/>
                                            </p:txEl>
                                          </p:spTgt>
                                        </p:tgtEl>
                                        <p:attrNameLst>
                                          <p:attrName>style.visibility</p:attrName>
                                        </p:attrNameLst>
                                      </p:cBhvr>
                                      <p:to>
                                        <p:strVal val="visible"/>
                                      </p:to>
                                    </p:set>
                                    <p:animEffect transition="in" filter="fade">
                                      <p:cBhvr>
                                        <p:cTn id="34" dur="500"/>
                                        <p:tgtEl>
                                          <p:spTgt spid="10">
                                            <p:txEl>
                                              <p:pRg st="6" end="6"/>
                                            </p:txEl>
                                          </p:spTgt>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0">
                                            <p:txEl>
                                              <p:pRg st="7" end="7"/>
                                            </p:txEl>
                                          </p:spTgt>
                                        </p:tgtEl>
                                        <p:attrNameLst>
                                          <p:attrName>style.visibility</p:attrName>
                                        </p:attrNameLst>
                                      </p:cBhvr>
                                      <p:to>
                                        <p:strVal val="visible"/>
                                      </p:to>
                                    </p:set>
                                    <p:animEffect transition="in" filter="fade">
                                      <p:cBhvr>
                                        <p:cTn id="38" dur="500"/>
                                        <p:tgtEl>
                                          <p:spTgt spid="10">
                                            <p:txEl>
                                              <p:pRg st="7" end="7"/>
                                            </p:txEl>
                                          </p:spTgt>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fade">
                                      <p:cBhvr>
                                        <p:cTn id="42" dur="500"/>
                                        <p:tgtEl>
                                          <p:spTgt spid="10">
                                            <p:txEl>
                                              <p:pRg st="8" end="8"/>
                                            </p:txEl>
                                          </p:spTgt>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10">
                                            <p:txEl>
                                              <p:pRg st="9" end="9"/>
                                            </p:txEl>
                                          </p:spTgt>
                                        </p:tgtEl>
                                        <p:attrNameLst>
                                          <p:attrName>style.visibility</p:attrName>
                                        </p:attrNameLst>
                                      </p:cBhvr>
                                      <p:to>
                                        <p:strVal val="visible"/>
                                      </p:to>
                                    </p:set>
                                    <p:animEffect transition="in" filter="fade">
                                      <p:cBhvr>
                                        <p:cTn id="46" dur="500"/>
                                        <p:tgtEl>
                                          <p:spTgt spid="10">
                                            <p:txEl>
                                              <p:pRg st="9" end="9"/>
                                            </p:txEl>
                                          </p:spTgt>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10">
                                            <p:txEl>
                                              <p:pRg st="10" end="10"/>
                                            </p:txEl>
                                          </p:spTgt>
                                        </p:tgtEl>
                                        <p:attrNameLst>
                                          <p:attrName>style.visibility</p:attrName>
                                        </p:attrNameLst>
                                      </p:cBhvr>
                                      <p:to>
                                        <p:strVal val="visible"/>
                                      </p:to>
                                    </p:set>
                                    <p:animEffect transition="in" filter="fade">
                                      <p:cBhvr>
                                        <p:cTn id="50"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Issues </a:t>
            </a:r>
            <a:r>
              <a:rPr lang="en-GB" dirty="0"/>
              <a:t>of </a:t>
            </a:r>
            <a:r>
              <a:rPr lang="en-GB" dirty="0" smtClean="0"/>
              <a:t>ethics and choice… </a:t>
            </a:r>
            <a:r>
              <a:rPr lang="en-GB" dirty="0"/>
              <a:t>d</a:t>
            </a:r>
            <a:r>
              <a:rPr lang="en-GB" dirty="0" smtClean="0"/>
              <a:t>iscuss!</a:t>
            </a:r>
            <a:endParaRPr lang="en-GB" dirty="0"/>
          </a:p>
        </p:txBody>
      </p:sp>
      <p:pic>
        <p:nvPicPr>
          <p:cNvPr id="5" name="Picture 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557" t="18397" r="16455" b="10717"/>
          <a:stretch/>
        </p:blipFill>
        <p:spPr>
          <a:xfrm>
            <a:off x="1404422" y="1086226"/>
            <a:ext cx="6335155" cy="4882139"/>
          </a:xfrm>
          <a:prstGeom prst="rect">
            <a:avLst/>
          </a:prstGeom>
        </p:spPr>
      </p:pic>
    </p:spTree>
    <p:extLst>
      <p:ext uri="{BB962C8B-B14F-4D97-AF65-F5344CB8AC3E}">
        <p14:creationId xmlns:p14="http://schemas.microsoft.com/office/powerpoint/2010/main" val="183395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Some </a:t>
            </a:r>
            <a:r>
              <a:rPr lang="en-GB" dirty="0" smtClean="0"/>
              <a:t>examples </a:t>
            </a:r>
            <a:r>
              <a:rPr lang="en-GB" dirty="0"/>
              <a:t>to </a:t>
            </a:r>
            <a:r>
              <a:rPr lang="en-GB" dirty="0" smtClean="0"/>
              <a:t>consider</a:t>
            </a:r>
            <a:endParaRPr lang="en-GB" dirty="0"/>
          </a:p>
        </p:txBody>
      </p:sp>
      <p:sp>
        <p:nvSpPr>
          <p:cNvPr id="3" name="Content Placeholder 2"/>
          <p:cNvSpPr>
            <a:spLocks noGrp="1"/>
          </p:cNvSpPr>
          <p:nvPr>
            <p:ph idx="1"/>
          </p:nvPr>
        </p:nvSpPr>
        <p:spPr>
          <a:prstGeom prst="rect">
            <a:avLst/>
          </a:prstGeom>
        </p:spPr>
        <p:txBody>
          <a:bodyPr>
            <a:normAutofit fontScale="85000" lnSpcReduction="20000"/>
          </a:bodyPr>
          <a:lstStyle/>
          <a:p>
            <a:pPr marL="514350" indent="-514350">
              <a:buFont typeface="Times New Roman" pitchFamily="16" charset="0"/>
              <a:buAutoNum type="arabicPeriod"/>
            </a:pPr>
            <a:r>
              <a:rPr lang="en-GB" dirty="0"/>
              <a:t>Doris who is lonely and doesn’t take her blood pressure medication </a:t>
            </a:r>
            <a:r>
              <a:rPr lang="en-GB" dirty="0" smtClean="0"/>
              <a:t>properly</a:t>
            </a:r>
          </a:p>
          <a:p>
            <a:pPr marL="514350" indent="-514350">
              <a:buFont typeface="Times New Roman" pitchFamily="16" charset="0"/>
              <a:buAutoNum type="arabicPeriod"/>
            </a:pPr>
            <a:r>
              <a:rPr lang="en-GB" dirty="0" err="1" smtClean="0"/>
              <a:t>Mair</a:t>
            </a:r>
            <a:r>
              <a:rPr lang="en-GB" dirty="0" smtClean="0"/>
              <a:t>, </a:t>
            </a:r>
            <a:r>
              <a:rPr lang="en-GB" dirty="0"/>
              <a:t>a housewife who suffers regular epileptic seizures in her home </a:t>
            </a:r>
          </a:p>
          <a:p>
            <a:pPr marL="514350" indent="-514350">
              <a:buAutoNum type="arabicPeriod"/>
            </a:pPr>
            <a:r>
              <a:rPr lang="en-GB" dirty="0" smtClean="0"/>
              <a:t>Elizabeth, a frail lady of 93 who lives alone and who has returned home from hospital</a:t>
            </a:r>
          </a:p>
          <a:p>
            <a:pPr marL="514350" indent="-514350">
              <a:buAutoNum type="arabicPeriod"/>
            </a:pPr>
            <a:r>
              <a:rPr lang="en-GB" dirty="0" smtClean="0"/>
              <a:t>Henry, a widower who lives alone and who is profoundly deaf</a:t>
            </a:r>
            <a:endParaRPr lang="en-GB" dirty="0"/>
          </a:p>
          <a:p>
            <a:pPr marL="514350" indent="-514350">
              <a:buAutoNum type="arabicPeriod"/>
            </a:pPr>
            <a:r>
              <a:rPr lang="en-GB" dirty="0" smtClean="0"/>
              <a:t>Joanna, a pregnant 24 year old with Type 1 diabetes who has an alcohol abuse problem</a:t>
            </a:r>
          </a:p>
        </p:txBody>
      </p:sp>
    </p:spTree>
    <p:extLst>
      <p:ext uri="{BB962C8B-B14F-4D97-AF65-F5344CB8AC3E}">
        <p14:creationId xmlns:p14="http://schemas.microsoft.com/office/powerpoint/2010/main" val="21444841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Improving the </a:t>
            </a:r>
            <a:r>
              <a:rPr lang="en-GB" dirty="0" smtClean="0"/>
              <a:t>life </a:t>
            </a:r>
            <a:r>
              <a:rPr lang="en-GB" dirty="0"/>
              <a:t>of Doris</a:t>
            </a:r>
          </a:p>
        </p:txBody>
      </p:sp>
      <p:sp>
        <p:nvSpPr>
          <p:cNvPr id="3" name="Content Placeholder 2"/>
          <p:cNvSpPr>
            <a:spLocks noGrp="1"/>
          </p:cNvSpPr>
          <p:nvPr>
            <p:ph idx="1"/>
          </p:nvPr>
        </p:nvSpPr>
        <p:spPr>
          <a:prstGeom prst="rect">
            <a:avLst/>
          </a:prstGeom>
        </p:spPr>
        <p:txBody>
          <a:bodyPr>
            <a:normAutofit fontScale="70000" lnSpcReduction="20000"/>
          </a:bodyPr>
          <a:lstStyle/>
          <a:p>
            <a:pPr>
              <a:spcAft>
                <a:spcPts val="600"/>
              </a:spcAft>
            </a:pPr>
            <a:r>
              <a:rPr lang="en-GB" dirty="0"/>
              <a:t>Doris is </a:t>
            </a:r>
            <a:r>
              <a:rPr lang="en-GB" dirty="0" smtClean="0"/>
              <a:t>82 years old </a:t>
            </a:r>
            <a:r>
              <a:rPr lang="en-GB" dirty="0"/>
              <a:t>and was married to Bill for 59 years</a:t>
            </a:r>
          </a:p>
          <a:p>
            <a:pPr>
              <a:spcAft>
                <a:spcPts val="600"/>
              </a:spcAft>
            </a:pPr>
            <a:r>
              <a:rPr lang="en-GB" dirty="0"/>
              <a:t>Bill died last year after a long illness</a:t>
            </a:r>
          </a:p>
          <a:p>
            <a:pPr>
              <a:spcAft>
                <a:spcPts val="600"/>
              </a:spcAft>
            </a:pPr>
            <a:r>
              <a:rPr lang="en-GB" dirty="0"/>
              <a:t>She now lives alone in a terraced house some 200 miles from her </a:t>
            </a:r>
            <a:r>
              <a:rPr lang="en-GB" dirty="0" smtClean="0"/>
              <a:t>three </a:t>
            </a:r>
            <a:r>
              <a:rPr lang="en-GB" dirty="0"/>
              <a:t>children and </a:t>
            </a:r>
            <a:r>
              <a:rPr lang="en-GB" dirty="0" smtClean="0"/>
              <a:t>six </a:t>
            </a:r>
            <a:r>
              <a:rPr lang="en-GB" dirty="0"/>
              <a:t>grandchildren</a:t>
            </a:r>
          </a:p>
          <a:p>
            <a:pPr>
              <a:spcAft>
                <a:spcPts val="600"/>
              </a:spcAft>
            </a:pPr>
            <a:r>
              <a:rPr lang="en-GB" dirty="0"/>
              <a:t>She only goes out to church on Sundays </a:t>
            </a:r>
            <a:r>
              <a:rPr lang="en-GB" dirty="0" smtClean="0"/>
              <a:t>and </a:t>
            </a:r>
            <a:r>
              <a:rPr lang="en-GB" dirty="0"/>
              <a:t>to the local shops on a Tuesday (to collect her pension) and on a Friday</a:t>
            </a:r>
          </a:p>
          <a:p>
            <a:pPr>
              <a:spcAft>
                <a:spcPts val="600"/>
              </a:spcAft>
            </a:pPr>
            <a:r>
              <a:rPr lang="en-GB" dirty="0"/>
              <a:t>Her only visitors are the British Red Cross who deliver her frozen meals twice a week, and the milkman who collects her money once a week</a:t>
            </a:r>
          </a:p>
          <a:p>
            <a:pPr>
              <a:spcAft>
                <a:spcPts val="600"/>
              </a:spcAft>
            </a:pPr>
            <a:r>
              <a:rPr lang="en-GB" dirty="0"/>
              <a:t>She suffers from high blood pressure but it used to be under control. She hasn’t ordered a repeat prescription for </a:t>
            </a:r>
            <a:r>
              <a:rPr lang="en-GB" dirty="0" smtClean="0"/>
              <a:t>two </a:t>
            </a:r>
            <a:r>
              <a:rPr lang="en-GB" dirty="0"/>
              <a:t>months.</a:t>
            </a:r>
          </a:p>
        </p:txBody>
      </p:sp>
    </p:spTree>
    <p:extLst>
      <p:ext uri="{BB962C8B-B14F-4D97-AF65-F5344CB8AC3E}">
        <p14:creationId xmlns:p14="http://schemas.microsoft.com/office/powerpoint/2010/main" val="305612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Title"/>
          <p:cNvSpPr>
            <a:spLocks noGrp="1"/>
          </p:cNvSpPr>
          <p:nvPr>
            <p:ph type="title"/>
          </p:nvPr>
        </p:nvSpPr>
        <p:spPr/>
        <p:txBody>
          <a:bodyPr>
            <a:normAutofit/>
          </a:bodyPr>
          <a:lstStyle/>
          <a:p>
            <a:pPr algn="l"/>
            <a:r>
              <a:rPr lang="en-GB" dirty="0"/>
              <a:t>Social </a:t>
            </a:r>
            <a:r>
              <a:rPr lang="en-GB" dirty="0" smtClean="0"/>
              <a:t>isolation and loneliness </a:t>
            </a:r>
            <a:r>
              <a:rPr lang="en-GB" dirty="0"/>
              <a:t>– Impact</a:t>
            </a:r>
          </a:p>
        </p:txBody>
      </p:sp>
      <p:sp>
        <p:nvSpPr>
          <p:cNvPr id="3" name="Due to feeling lonely"/>
          <p:cNvSpPr/>
          <p:nvPr/>
        </p:nvSpPr>
        <p:spPr>
          <a:xfrm>
            <a:off x="431800" y="1376363"/>
            <a:ext cx="6965689" cy="566309"/>
          </a:xfrm>
          <a:prstGeom prst="rect">
            <a:avLst/>
          </a:prstGeom>
        </p:spPr>
        <p:txBody>
          <a:bodyPr wrap="none">
            <a:spAutoFit/>
          </a:bodyPr>
          <a:lstStyle/>
          <a:p>
            <a:pPr>
              <a:lnSpc>
                <a:spcPct val="110000"/>
              </a:lnSpc>
              <a:defRPr/>
            </a:pPr>
            <a:r>
              <a:rPr lang="en-GB" sz="2800" dirty="0" smtClean="0">
                <a:solidFill>
                  <a:srgbClr val="69A830"/>
                </a:solidFill>
                <a:latin typeface="Calibri" panose="020F0502020204030204" pitchFamily="34" charset="0"/>
                <a:cs typeface="MV Boli" panose="02000500030200090000" pitchFamily="2" charset="0"/>
              </a:rPr>
              <a:t>Survey of older </a:t>
            </a:r>
            <a:r>
              <a:rPr lang="en-GB" sz="2800" dirty="0">
                <a:solidFill>
                  <a:srgbClr val="69A830"/>
                </a:solidFill>
                <a:latin typeface="Calibri" panose="020F0502020204030204" pitchFamily="34" charset="0"/>
                <a:cs typeface="MV Boli" panose="02000500030200090000" pitchFamily="2" charset="0"/>
              </a:rPr>
              <a:t>p</a:t>
            </a:r>
            <a:r>
              <a:rPr lang="en-GB" sz="2800" dirty="0" smtClean="0">
                <a:solidFill>
                  <a:srgbClr val="69A830"/>
                </a:solidFill>
                <a:latin typeface="Calibri" panose="020F0502020204030204" pitchFamily="34" charset="0"/>
                <a:cs typeface="MV Boli" panose="02000500030200090000" pitchFamily="2" charset="0"/>
              </a:rPr>
              <a:t>eople. Due </a:t>
            </a:r>
            <a:r>
              <a:rPr lang="en-GB" sz="2800" dirty="0">
                <a:solidFill>
                  <a:srgbClr val="69A830"/>
                </a:solidFill>
                <a:latin typeface="Calibri" panose="020F0502020204030204" pitchFamily="34" charset="0"/>
                <a:cs typeface="MV Boli" panose="02000500030200090000" pitchFamily="2" charset="0"/>
              </a:rPr>
              <a:t>to feeling lonely …</a:t>
            </a:r>
          </a:p>
        </p:txBody>
      </p:sp>
      <p:sp>
        <p:nvSpPr>
          <p:cNvPr id="10" name="lost touch with f&amp;r"/>
          <p:cNvSpPr/>
          <p:nvPr/>
        </p:nvSpPr>
        <p:spPr>
          <a:xfrm>
            <a:off x="1045889" y="3827010"/>
            <a:ext cx="7200000" cy="1800000"/>
          </a:xfrm>
          <a:prstGeom prst="rect">
            <a:avLst/>
          </a:prstGeom>
          <a:solidFill>
            <a:srgbClr val="69A83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200" dirty="0">
                <a:solidFill>
                  <a:srgbClr val="582F7A"/>
                </a:solidFill>
              </a:rPr>
              <a:t>had lost touch with friends and relatives</a:t>
            </a:r>
          </a:p>
        </p:txBody>
      </p:sp>
      <p:sp>
        <p:nvSpPr>
          <p:cNvPr id="5" name="Almost 1 in 5"/>
          <p:cNvSpPr/>
          <p:nvPr/>
        </p:nvSpPr>
        <p:spPr>
          <a:xfrm>
            <a:off x="1045889" y="2027010"/>
            <a:ext cx="7200000" cy="1800000"/>
          </a:xfrm>
          <a:prstGeom prst="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solidFill>
                  <a:schemeClr val="bg1"/>
                </a:solidFill>
              </a:rPr>
              <a:t>Almost 1 in 5</a:t>
            </a:r>
            <a:endParaRPr lang="en-GB" sz="7200" dirty="0">
              <a:solidFill>
                <a:schemeClr val="bg1"/>
              </a:solidFill>
            </a:endParaRPr>
          </a:p>
        </p:txBody>
      </p:sp>
      <p:sp>
        <p:nvSpPr>
          <p:cNvPr id="14" name="don't go out as much"/>
          <p:cNvSpPr/>
          <p:nvPr/>
        </p:nvSpPr>
        <p:spPr>
          <a:xfrm>
            <a:off x="1045889" y="3827010"/>
            <a:ext cx="7200000" cy="1800000"/>
          </a:xfrm>
          <a:prstGeom prst="rect">
            <a:avLst/>
          </a:prstGeom>
          <a:solidFill>
            <a:srgbClr val="69A83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200" dirty="0" smtClean="0">
                <a:solidFill>
                  <a:srgbClr val="582F7A"/>
                </a:solidFill>
              </a:rPr>
              <a:t>don’t go out as much</a:t>
            </a:r>
            <a:endParaRPr lang="en-GB" sz="3200" dirty="0">
              <a:solidFill>
                <a:srgbClr val="582F7A"/>
              </a:solidFill>
            </a:endParaRPr>
          </a:p>
        </p:txBody>
      </p:sp>
      <p:sp>
        <p:nvSpPr>
          <p:cNvPr id="15" name="Almost HALF"/>
          <p:cNvSpPr/>
          <p:nvPr/>
        </p:nvSpPr>
        <p:spPr>
          <a:xfrm>
            <a:off x="1045889" y="2027010"/>
            <a:ext cx="7200000" cy="1800000"/>
          </a:xfrm>
          <a:prstGeom prst="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solidFill>
                  <a:schemeClr val="bg1"/>
                </a:solidFill>
              </a:rPr>
              <a:t>Almost HALF</a:t>
            </a:r>
            <a:endParaRPr lang="en-GB" sz="7200" dirty="0">
              <a:solidFill>
                <a:schemeClr val="bg1"/>
              </a:solidFill>
            </a:endParaRPr>
          </a:p>
        </p:txBody>
      </p:sp>
      <p:sp>
        <p:nvSpPr>
          <p:cNvPr id="16" name="gave up on their hobbies"/>
          <p:cNvSpPr/>
          <p:nvPr/>
        </p:nvSpPr>
        <p:spPr>
          <a:xfrm>
            <a:off x="1045889" y="3827010"/>
            <a:ext cx="7200000" cy="1800000"/>
          </a:xfrm>
          <a:prstGeom prst="rect">
            <a:avLst/>
          </a:prstGeom>
          <a:solidFill>
            <a:srgbClr val="69A83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200" dirty="0" smtClean="0">
                <a:solidFill>
                  <a:srgbClr val="582F7A"/>
                </a:solidFill>
              </a:rPr>
              <a:t>gave up on their hobbies</a:t>
            </a:r>
            <a:endParaRPr lang="en-GB" sz="3200" dirty="0">
              <a:solidFill>
                <a:srgbClr val="582F7A"/>
              </a:solidFill>
            </a:endParaRPr>
          </a:p>
        </p:txBody>
      </p:sp>
      <p:sp>
        <p:nvSpPr>
          <p:cNvPr id="18" name="1 in 4"/>
          <p:cNvSpPr/>
          <p:nvPr/>
        </p:nvSpPr>
        <p:spPr>
          <a:xfrm>
            <a:off x="1045889" y="2027010"/>
            <a:ext cx="7200000" cy="1800000"/>
          </a:xfrm>
          <a:prstGeom prst="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solidFill>
                  <a:schemeClr val="bg1"/>
                </a:solidFill>
              </a:rPr>
              <a:t>1 in 4</a:t>
            </a:r>
            <a:endParaRPr lang="en-GB" sz="7200" dirty="0">
              <a:solidFill>
                <a:schemeClr val="bg1"/>
              </a:solidFill>
            </a:endParaRPr>
          </a:p>
        </p:txBody>
      </p:sp>
      <p:sp>
        <p:nvSpPr>
          <p:cNvPr id="19" name="don't leave house for days"/>
          <p:cNvSpPr/>
          <p:nvPr/>
        </p:nvSpPr>
        <p:spPr>
          <a:xfrm>
            <a:off x="1061130" y="3827010"/>
            <a:ext cx="7200000" cy="1800000"/>
          </a:xfrm>
          <a:prstGeom prst="rect">
            <a:avLst/>
          </a:prstGeom>
          <a:solidFill>
            <a:srgbClr val="69A83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200" dirty="0" smtClean="0">
                <a:solidFill>
                  <a:srgbClr val="582F7A"/>
                </a:solidFill>
              </a:rPr>
              <a:t>don’t leave the house for days</a:t>
            </a:r>
            <a:endParaRPr lang="en-GB" sz="3200" dirty="0">
              <a:solidFill>
                <a:srgbClr val="582F7A"/>
              </a:solidFill>
            </a:endParaRPr>
          </a:p>
        </p:txBody>
      </p:sp>
      <p:sp>
        <p:nvSpPr>
          <p:cNvPr id="20" name="1 in 5"/>
          <p:cNvSpPr/>
          <p:nvPr/>
        </p:nvSpPr>
        <p:spPr>
          <a:xfrm>
            <a:off x="1061130" y="2027010"/>
            <a:ext cx="7200000" cy="1800000"/>
          </a:xfrm>
          <a:prstGeom prst="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solidFill>
                  <a:schemeClr val="bg1"/>
                </a:solidFill>
              </a:rPr>
              <a:t>1 in 5</a:t>
            </a:r>
            <a:endParaRPr lang="en-GB" sz="7200" dirty="0">
              <a:solidFill>
                <a:schemeClr val="bg1"/>
              </a:solidFill>
            </a:endParaRPr>
          </a:p>
        </p:txBody>
      </p:sp>
      <p:sp>
        <p:nvSpPr>
          <p:cNvPr id="21" name="don't eat properly"/>
          <p:cNvSpPr/>
          <p:nvPr/>
        </p:nvSpPr>
        <p:spPr>
          <a:xfrm>
            <a:off x="1045889" y="3827010"/>
            <a:ext cx="7200000" cy="1800000"/>
          </a:xfrm>
          <a:prstGeom prst="rect">
            <a:avLst/>
          </a:prstGeom>
          <a:solidFill>
            <a:srgbClr val="69A83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200" dirty="0" smtClean="0">
                <a:solidFill>
                  <a:srgbClr val="582F7A"/>
                </a:solidFill>
              </a:rPr>
              <a:t>don’t eat properly</a:t>
            </a:r>
            <a:endParaRPr lang="en-GB" sz="3200" dirty="0">
              <a:solidFill>
                <a:srgbClr val="582F7A"/>
              </a:solidFill>
            </a:endParaRPr>
          </a:p>
        </p:txBody>
      </p:sp>
      <p:sp>
        <p:nvSpPr>
          <p:cNvPr id="22" name="Almost 1 in 10"/>
          <p:cNvSpPr/>
          <p:nvPr/>
        </p:nvSpPr>
        <p:spPr>
          <a:xfrm>
            <a:off x="1045889" y="2027010"/>
            <a:ext cx="7200000" cy="1800000"/>
          </a:xfrm>
          <a:prstGeom prst="rect">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solidFill>
                  <a:schemeClr val="bg1"/>
                </a:solidFill>
              </a:rPr>
              <a:t>Almost 1 in 10</a:t>
            </a:r>
            <a:endParaRPr lang="en-GB" sz="7200" dirty="0">
              <a:solidFill>
                <a:schemeClr val="bg1"/>
              </a:solidFill>
            </a:endParaRPr>
          </a:p>
        </p:txBody>
      </p:sp>
    </p:spTree>
    <p:extLst>
      <p:ext uri="{BB962C8B-B14F-4D97-AF65-F5344CB8AC3E}">
        <p14:creationId xmlns:p14="http://schemas.microsoft.com/office/powerpoint/2010/main" val="1254127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5" grpId="0" animBg="1"/>
      <p:bldP spid="5" grpId="1" animBg="1"/>
      <p:bldP spid="14" grpId="0" animBg="1"/>
      <p:bldP spid="14"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Technologies for communicating</a:t>
            </a:r>
            <a:endParaRPr lang="en-GB" dirty="0"/>
          </a:p>
        </p:txBody>
      </p:sp>
      <p:sp>
        <p:nvSpPr>
          <p:cNvPr id="3" name="Content Placeholder 2"/>
          <p:cNvSpPr>
            <a:spLocks noGrp="1"/>
          </p:cNvSpPr>
          <p:nvPr>
            <p:ph idx="1"/>
          </p:nvPr>
        </p:nvSpPr>
        <p:spPr>
          <a:prstGeom prst="rect">
            <a:avLst/>
          </a:prstGeom>
        </p:spPr>
        <p:txBody>
          <a:bodyPr>
            <a:normAutofit/>
          </a:bodyPr>
          <a:lstStyle/>
          <a:p>
            <a:pPr marL="457200" indent="-457200">
              <a:spcBef>
                <a:spcPts val="0"/>
              </a:spcBef>
              <a:spcAft>
                <a:spcPts val="600"/>
              </a:spcAft>
              <a:buClr>
                <a:srgbClr val="69A830"/>
              </a:buClr>
              <a:buSzPct val="128000"/>
              <a:buFont typeface="Arial" panose="020B0604020202020204" pitchFamily="34" charset="0"/>
              <a:buChar char="•"/>
              <a:defRPr/>
            </a:pPr>
            <a:r>
              <a:rPr lang="en-GB" sz="2400" dirty="0"/>
              <a:t>Reaching vulnerable people can be difficult if they are not comfortable with modern technology</a:t>
            </a:r>
          </a:p>
          <a:p>
            <a:pPr marL="457200" indent="-457200">
              <a:spcBef>
                <a:spcPts val="0"/>
              </a:spcBef>
              <a:buClr>
                <a:srgbClr val="69A830"/>
              </a:buClr>
              <a:buSzPct val="128000"/>
              <a:buFont typeface="Arial" panose="020B0604020202020204" pitchFamily="34" charset="0"/>
              <a:buChar char="•"/>
              <a:defRPr/>
            </a:pPr>
            <a:r>
              <a:rPr lang="en-GB" sz="2400" dirty="0"/>
              <a:t>The television may be their only companion</a:t>
            </a:r>
          </a:p>
          <a:p>
            <a:pPr marL="457200" indent="-457200">
              <a:spcBef>
                <a:spcPts val="0"/>
              </a:spcBef>
              <a:buClr>
                <a:srgbClr val="69A830"/>
              </a:buClr>
              <a:buSzPct val="128000"/>
              <a:buFont typeface="Arial" panose="020B0604020202020204" pitchFamily="34" charset="0"/>
              <a:buChar char="•"/>
              <a:defRPr/>
            </a:pPr>
            <a:r>
              <a:rPr lang="en-GB" sz="2400" dirty="0"/>
              <a:t>Younger people are more comfortable with these technologies and modes of communication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273" y="3998114"/>
            <a:ext cx="2325208" cy="1676167"/>
          </a:xfrm>
          <a:prstGeom prst="rect">
            <a:avLst/>
          </a:prstGeom>
        </p:spPr>
      </p:pic>
      <p:sp>
        <p:nvSpPr>
          <p:cNvPr id="7" name="TextBox 6"/>
          <p:cNvSpPr txBox="1"/>
          <p:nvPr/>
        </p:nvSpPr>
        <p:spPr>
          <a:xfrm>
            <a:off x="727828" y="3937899"/>
            <a:ext cx="4555419" cy="1938992"/>
          </a:xfrm>
          <a:prstGeom prst="rect">
            <a:avLst/>
          </a:prstGeom>
          <a:noFill/>
        </p:spPr>
        <p:txBody>
          <a:bodyPr wrap="square" rtlCol="0">
            <a:spAutoFit/>
          </a:bodyPr>
          <a:lstStyle/>
          <a:p>
            <a:r>
              <a:rPr lang="en-GB" sz="2400" dirty="0" smtClean="0">
                <a:solidFill>
                  <a:srgbClr val="582F7A"/>
                </a:solidFill>
                <a:latin typeface="Arial" panose="020B0604020202020204" pitchFamily="34" charset="0"/>
                <a:cs typeface="Arial" panose="020B0604020202020204" pitchFamily="34" charset="0"/>
              </a:rPr>
              <a:t>Products such as </a:t>
            </a:r>
            <a:r>
              <a:rPr lang="en-GB" sz="2400" dirty="0" err="1" smtClean="0">
                <a:solidFill>
                  <a:srgbClr val="582F7A"/>
                </a:solidFill>
                <a:latin typeface="Arial" panose="020B0604020202020204" pitchFamily="34" charset="0"/>
                <a:cs typeface="Arial" panose="020B0604020202020204" pitchFamily="34" charset="0"/>
              </a:rPr>
              <a:t>Speakset</a:t>
            </a:r>
            <a:r>
              <a:rPr lang="en-GB" sz="2400" dirty="0" smtClean="0">
                <a:solidFill>
                  <a:srgbClr val="582F7A"/>
                </a:solidFill>
                <a:latin typeface="Arial" panose="020B0604020202020204" pitchFamily="34" charset="0"/>
                <a:cs typeface="Arial" panose="020B0604020202020204" pitchFamily="34" charset="0"/>
              </a:rPr>
              <a:t> or V-Connect Companion allow people to have video conversations using their own TV.</a:t>
            </a:r>
          </a:p>
        </p:txBody>
      </p:sp>
    </p:spTree>
    <p:extLst>
      <p:ext uri="{BB962C8B-B14F-4D97-AF65-F5344CB8AC3E}">
        <p14:creationId xmlns:p14="http://schemas.microsoft.com/office/powerpoint/2010/main" val="219259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Managing the </a:t>
            </a:r>
            <a:r>
              <a:rPr lang="en-GB" dirty="0" smtClean="0"/>
              <a:t>risks </a:t>
            </a:r>
            <a:r>
              <a:rPr lang="en-GB" dirty="0"/>
              <a:t>for </a:t>
            </a:r>
            <a:r>
              <a:rPr lang="en-GB" dirty="0" smtClean="0"/>
              <a:t>David and </a:t>
            </a:r>
            <a:r>
              <a:rPr lang="en-GB" dirty="0" err="1" smtClean="0"/>
              <a:t>Mair</a:t>
            </a:r>
            <a:r>
              <a:rPr lang="en-GB" dirty="0" smtClean="0"/>
              <a:t> Jones</a:t>
            </a:r>
            <a:endParaRPr lang="en-GB" dirty="0"/>
          </a:p>
        </p:txBody>
      </p:sp>
      <p:sp>
        <p:nvSpPr>
          <p:cNvPr id="3" name="Content Placeholder 2"/>
          <p:cNvSpPr>
            <a:spLocks noGrp="1"/>
          </p:cNvSpPr>
          <p:nvPr>
            <p:ph idx="1"/>
          </p:nvPr>
        </p:nvSpPr>
        <p:spPr>
          <a:prstGeom prst="rect">
            <a:avLst/>
          </a:prstGeom>
        </p:spPr>
        <p:txBody>
          <a:bodyPr>
            <a:normAutofit fontScale="77500" lnSpcReduction="20000"/>
          </a:bodyPr>
          <a:lstStyle/>
          <a:p>
            <a:pPr>
              <a:spcAft>
                <a:spcPts val="0"/>
              </a:spcAft>
            </a:pPr>
            <a:r>
              <a:rPr lang="en-GB" dirty="0" err="1" smtClean="0"/>
              <a:t>Mair</a:t>
            </a:r>
            <a:r>
              <a:rPr lang="en-GB" dirty="0" smtClean="0"/>
              <a:t> has </a:t>
            </a:r>
            <a:r>
              <a:rPr lang="en-GB" dirty="0"/>
              <a:t>a diagnosis of tonic </a:t>
            </a:r>
            <a:r>
              <a:rPr lang="en-GB" dirty="0" err="1"/>
              <a:t>clonic</a:t>
            </a:r>
            <a:r>
              <a:rPr lang="en-GB" dirty="0"/>
              <a:t> epilepsy </a:t>
            </a:r>
            <a:r>
              <a:rPr lang="en-GB" dirty="0" smtClean="0"/>
              <a:t>and </a:t>
            </a:r>
            <a:r>
              <a:rPr lang="en-GB" dirty="0"/>
              <a:t>has several seizures a week, some during the day, and some at night; she lives with her </a:t>
            </a:r>
            <a:r>
              <a:rPr lang="en-GB" dirty="0" smtClean="0"/>
              <a:t>husband, David, </a:t>
            </a:r>
            <a:r>
              <a:rPr lang="en-GB" dirty="0"/>
              <a:t>who works long hours in a factory 10 miles away from their home in the Rhondda. </a:t>
            </a:r>
          </a:p>
          <a:p>
            <a:pPr>
              <a:spcAft>
                <a:spcPts val="0"/>
              </a:spcAft>
            </a:pPr>
            <a:r>
              <a:rPr lang="en-GB" dirty="0" err="1" smtClean="0"/>
              <a:t>Mair</a:t>
            </a:r>
            <a:r>
              <a:rPr lang="en-GB" dirty="0" smtClean="0"/>
              <a:t> is </a:t>
            </a:r>
            <a:r>
              <a:rPr lang="en-GB" dirty="0"/>
              <a:t>very independent and spends the days on her own at home often cooking and tending to their pets and garden. Rescue medication is not required when a seizure occurs but her epilepsy has previously resulted in admissions to hospital.</a:t>
            </a:r>
          </a:p>
          <a:p>
            <a:pPr>
              <a:spcAft>
                <a:spcPts val="0"/>
              </a:spcAft>
            </a:pPr>
            <a:r>
              <a:rPr lang="en-GB" dirty="0" smtClean="0"/>
              <a:t>David is </a:t>
            </a:r>
            <a:r>
              <a:rPr lang="en-GB" dirty="0"/>
              <a:t>considering giving up work to ensure that his wife comes to no harm if she has a seizure.</a:t>
            </a:r>
          </a:p>
          <a:p>
            <a:endParaRPr lang="en-GB" dirty="0"/>
          </a:p>
        </p:txBody>
      </p:sp>
    </p:spTree>
    <p:extLst>
      <p:ext uri="{BB962C8B-B14F-4D97-AF65-F5344CB8AC3E}">
        <p14:creationId xmlns:p14="http://schemas.microsoft.com/office/powerpoint/2010/main" val="32730627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dirty="0" smtClean="0"/>
              <a:t>Learning objectives (1)</a:t>
            </a:r>
            <a:endParaRPr lang="en-GB" dirty="0"/>
          </a:p>
        </p:txBody>
      </p:sp>
      <p:sp>
        <p:nvSpPr>
          <p:cNvPr id="3" name="Content Placeholder 2"/>
          <p:cNvSpPr>
            <a:spLocks noGrp="1"/>
          </p:cNvSpPr>
          <p:nvPr>
            <p:ph idx="1"/>
          </p:nvPr>
        </p:nvSpPr>
        <p:spPr>
          <a:prstGeom prst="rect">
            <a:avLst/>
          </a:prstGeom>
        </p:spPr>
        <p:txBody>
          <a:bodyPr>
            <a:noAutofit/>
          </a:bodyPr>
          <a:lstStyle/>
          <a:p>
            <a:pPr marL="457200" indent="-457200">
              <a:spcBef>
                <a:spcPts val="300"/>
              </a:spcBef>
              <a:spcAft>
                <a:spcPts val="300"/>
              </a:spcAft>
              <a:buFont typeface="Arial" panose="020B0604020202020204" pitchFamily="34" charset="0"/>
              <a:buChar char="•"/>
            </a:pPr>
            <a:r>
              <a:rPr lang="en-GB" sz="2800" dirty="0"/>
              <a:t>Realise that technology is all around us and is used to make life safer and easier for </a:t>
            </a:r>
            <a:r>
              <a:rPr lang="en-GB" sz="2800" b="1" dirty="0"/>
              <a:t>everyone</a:t>
            </a:r>
          </a:p>
          <a:p>
            <a:pPr marL="457200" indent="-457200">
              <a:spcBef>
                <a:spcPts val="300"/>
              </a:spcBef>
              <a:spcAft>
                <a:spcPts val="300"/>
              </a:spcAft>
              <a:buFont typeface="Arial" panose="020B0604020202020204" pitchFamily="34" charset="0"/>
              <a:buChar char="•"/>
            </a:pPr>
            <a:r>
              <a:rPr lang="en-GB" sz="2800" dirty="0"/>
              <a:t>Understand why we need to consider </a:t>
            </a:r>
            <a:r>
              <a:rPr lang="en-GB" sz="2800" dirty="0" smtClean="0"/>
              <a:t>the use of technology </a:t>
            </a:r>
            <a:r>
              <a:rPr lang="en-GB" sz="2800" dirty="0"/>
              <a:t>to help people to live fulfilling lives  </a:t>
            </a:r>
          </a:p>
          <a:p>
            <a:pPr marL="457200" indent="-457200">
              <a:spcBef>
                <a:spcPts val="300"/>
              </a:spcBef>
              <a:spcAft>
                <a:spcPts val="300"/>
              </a:spcAft>
              <a:buFont typeface="Arial" panose="020B0604020202020204" pitchFamily="34" charset="0"/>
              <a:buChar char="•"/>
            </a:pPr>
            <a:r>
              <a:rPr lang="en-GB" sz="2800" dirty="0" smtClean="0"/>
              <a:t>Be inspired by the ways that different services and products can be used to support independent living</a:t>
            </a:r>
          </a:p>
        </p:txBody>
      </p:sp>
    </p:spTree>
    <p:extLst>
      <p:ext uri="{BB962C8B-B14F-4D97-AF65-F5344CB8AC3E}">
        <p14:creationId xmlns:p14="http://schemas.microsoft.com/office/powerpoint/2010/main" val="208103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Identified </a:t>
            </a:r>
            <a:r>
              <a:rPr lang="en-GB" dirty="0" smtClean="0"/>
              <a:t>issues</a:t>
            </a:r>
            <a:endParaRPr lang="en-GB" dirty="0"/>
          </a:p>
        </p:txBody>
      </p:sp>
      <p:sp>
        <p:nvSpPr>
          <p:cNvPr id="3" name="Content Placeholder 2"/>
          <p:cNvSpPr>
            <a:spLocks noGrp="1"/>
          </p:cNvSpPr>
          <p:nvPr>
            <p:ph idx="1"/>
          </p:nvPr>
        </p:nvSpPr>
        <p:spPr>
          <a:xfrm>
            <a:off x="431801" y="1376363"/>
            <a:ext cx="8280400" cy="4135271"/>
          </a:xfrm>
          <a:prstGeom prst="rect">
            <a:avLst/>
          </a:prstGeom>
        </p:spPr>
        <p:txBody>
          <a:bodyPr>
            <a:noAutofit/>
          </a:bodyPr>
          <a:lstStyle/>
          <a:p>
            <a:pPr marL="0" indent="0">
              <a:spcAft>
                <a:spcPts val="300"/>
              </a:spcAft>
              <a:buNone/>
            </a:pPr>
            <a:r>
              <a:rPr lang="en-GB" sz="2000" b="1" dirty="0">
                <a:solidFill>
                  <a:srgbClr val="582F7A"/>
                </a:solidFill>
              </a:rPr>
              <a:t>Risks relating to daytime seizures</a:t>
            </a:r>
          </a:p>
          <a:p>
            <a:pPr>
              <a:spcAft>
                <a:spcPts val="300"/>
              </a:spcAft>
            </a:pPr>
            <a:r>
              <a:rPr lang="en-GB" sz="2000" dirty="0" err="1" smtClean="0"/>
              <a:t>Mair</a:t>
            </a:r>
            <a:r>
              <a:rPr lang="en-GB" sz="2000" dirty="0" smtClean="0"/>
              <a:t> has </a:t>
            </a:r>
            <a:r>
              <a:rPr lang="en-GB" sz="2000" dirty="0"/>
              <a:t>not been alerting anyone to her seizures and carries on with daily activities when she comes round from an episode. It is only when her husband returns from work that help is provided. There is a risk of personal harm when the seizures occur.</a:t>
            </a:r>
          </a:p>
          <a:p>
            <a:pPr marL="0" lvl="0" indent="0">
              <a:spcAft>
                <a:spcPts val="300"/>
              </a:spcAft>
              <a:buNone/>
            </a:pPr>
            <a:r>
              <a:rPr lang="en-GB" sz="2000" b="1" dirty="0">
                <a:solidFill>
                  <a:srgbClr val="582F7A"/>
                </a:solidFill>
              </a:rPr>
              <a:t>Risks following night-time seizure</a:t>
            </a:r>
          </a:p>
          <a:p>
            <a:pPr>
              <a:spcAft>
                <a:spcPts val="300"/>
              </a:spcAft>
            </a:pPr>
            <a:r>
              <a:rPr lang="en-GB" sz="2000" dirty="0" smtClean="0"/>
              <a:t>David is </a:t>
            </a:r>
            <a:r>
              <a:rPr lang="en-GB" sz="2000" dirty="0"/>
              <a:t>sleeping poorly because he needs to wake up if his wife has a seizure. He is tired during the day and may have an accident at work. He will sleep well only if he’s confident that he’ll wake up when his wife is unwell.</a:t>
            </a:r>
          </a:p>
          <a:p>
            <a:pPr marL="0" lvl="0" indent="0">
              <a:spcAft>
                <a:spcPts val="300"/>
              </a:spcAft>
              <a:buNone/>
            </a:pPr>
            <a:r>
              <a:rPr lang="en-GB" sz="2000" b="1" dirty="0">
                <a:solidFill>
                  <a:srgbClr val="582F7A"/>
                </a:solidFill>
              </a:rPr>
              <a:t>Risk of fire</a:t>
            </a:r>
          </a:p>
          <a:p>
            <a:r>
              <a:rPr lang="en-GB" sz="2000" dirty="0" err="1" smtClean="0"/>
              <a:t>Mair</a:t>
            </a:r>
            <a:r>
              <a:rPr lang="en-GB" sz="2000" dirty="0" smtClean="0"/>
              <a:t> enjoys </a:t>
            </a:r>
            <a:r>
              <a:rPr lang="en-GB" sz="2000" dirty="0"/>
              <a:t>cooking breakfast, dinner </a:t>
            </a:r>
            <a:r>
              <a:rPr lang="en-GB" sz="2000" dirty="0" smtClean="0"/>
              <a:t>and </a:t>
            </a:r>
            <a:r>
              <a:rPr lang="en-GB" sz="2000" dirty="0"/>
              <a:t>supper. If a seizure occurs whilst carrying out these tasks then there is a </a:t>
            </a:r>
            <a:r>
              <a:rPr lang="en-GB" sz="2000" dirty="0" smtClean="0"/>
              <a:t>risk </a:t>
            </a:r>
            <a:r>
              <a:rPr lang="en-GB" sz="2000" dirty="0"/>
              <a:t>of fire in the home.</a:t>
            </a:r>
          </a:p>
          <a:p>
            <a:pPr marL="0" indent="0">
              <a:buNone/>
            </a:pPr>
            <a:endParaRPr lang="en-GB" sz="2000" dirty="0"/>
          </a:p>
        </p:txBody>
      </p:sp>
    </p:spTree>
    <p:extLst>
      <p:ext uri="{BB962C8B-B14F-4D97-AF65-F5344CB8AC3E}">
        <p14:creationId xmlns:p14="http://schemas.microsoft.com/office/powerpoint/2010/main" val="11401149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Protecting</a:t>
            </a:r>
            <a:r>
              <a:rPr lang="en-GB" dirty="0" smtClean="0"/>
              <a:t> Elizabeth</a:t>
            </a:r>
            <a:endParaRPr lang="en-GB" dirty="0"/>
          </a:p>
        </p:txBody>
      </p:sp>
      <p:sp>
        <p:nvSpPr>
          <p:cNvPr id="3" name="Content Placeholder 2"/>
          <p:cNvSpPr>
            <a:spLocks noGrp="1"/>
          </p:cNvSpPr>
          <p:nvPr>
            <p:ph idx="1"/>
          </p:nvPr>
        </p:nvSpPr>
        <p:spPr>
          <a:xfrm>
            <a:off x="431800" y="1376363"/>
            <a:ext cx="8280400" cy="4135271"/>
          </a:xfrm>
          <a:prstGeom prst="rect">
            <a:avLst/>
          </a:prstGeom>
        </p:spPr>
        <p:txBody>
          <a:bodyPr>
            <a:noAutofit/>
          </a:bodyPr>
          <a:lstStyle/>
          <a:p>
            <a:pPr>
              <a:spcAft>
                <a:spcPts val="600"/>
              </a:spcAft>
            </a:pPr>
            <a:r>
              <a:rPr lang="en-GB" sz="2400" dirty="0"/>
              <a:t>Elizabeth is 93 years old. She is returning home to her terraced house in Bangor following a week in </a:t>
            </a:r>
            <a:r>
              <a:rPr lang="en-GB" sz="2400" dirty="0" err="1"/>
              <a:t>Ysbyty</a:t>
            </a:r>
            <a:r>
              <a:rPr lang="en-GB" sz="2400" dirty="0"/>
              <a:t> Gwynedd with a chest </a:t>
            </a:r>
            <a:r>
              <a:rPr lang="en-GB" sz="2400" dirty="0" smtClean="0"/>
              <a:t>infection. She </a:t>
            </a:r>
            <a:r>
              <a:rPr lang="en-GB" sz="2400" dirty="0"/>
              <a:t>has declining eyesight and has become very frail putting her at risk of falls, and of taking the wrong medication for angina and </a:t>
            </a:r>
            <a:r>
              <a:rPr lang="en-GB" sz="2400" dirty="0" smtClean="0"/>
              <a:t>type </a:t>
            </a:r>
            <a:r>
              <a:rPr lang="en-GB" sz="2400" dirty="0"/>
              <a:t>2 diabetes.</a:t>
            </a:r>
          </a:p>
          <a:p>
            <a:pPr>
              <a:spcAft>
                <a:spcPts val="600"/>
              </a:spcAft>
            </a:pPr>
            <a:r>
              <a:rPr lang="en-GB" sz="2400" dirty="0"/>
              <a:t>The local </a:t>
            </a:r>
            <a:r>
              <a:rPr lang="en-GB" sz="2400" dirty="0" smtClean="0"/>
              <a:t>enablement </a:t>
            </a:r>
            <a:r>
              <a:rPr lang="en-GB" sz="2400" dirty="0"/>
              <a:t>team will be providing her with day-time support, but there is a concern that she may have a fall during the night, and suffer a long lie which will put her independence at risk.</a:t>
            </a:r>
          </a:p>
          <a:p>
            <a:pPr>
              <a:spcAft>
                <a:spcPts val="600"/>
              </a:spcAft>
            </a:pPr>
            <a:r>
              <a:rPr lang="en-GB" sz="2400" dirty="0"/>
              <a:t>She has many friends in the local community and does not wish to consider residential care.</a:t>
            </a:r>
          </a:p>
        </p:txBody>
      </p:sp>
    </p:spTree>
    <p:extLst>
      <p:ext uri="{BB962C8B-B14F-4D97-AF65-F5344CB8AC3E}">
        <p14:creationId xmlns:p14="http://schemas.microsoft.com/office/powerpoint/2010/main" val="3758132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Managing Elizabeth’s </a:t>
            </a:r>
            <a:r>
              <a:rPr lang="en-GB" dirty="0" smtClean="0"/>
              <a:t>risks</a:t>
            </a:r>
            <a:endParaRPr lang="en-GB" dirty="0"/>
          </a:p>
        </p:txBody>
      </p:sp>
      <p:sp>
        <p:nvSpPr>
          <p:cNvPr id="3" name="Content Placeholder 2"/>
          <p:cNvSpPr>
            <a:spLocks noGrp="1"/>
          </p:cNvSpPr>
          <p:nvPr>
            <p:ph idx="1"/>
          </p:nvPr>
        </p:nvSpPr>
        <p:spPr>
          <a:xfrm>
            <a:off x="431801" y="1741620"/>
            <a:ext cx="5156199" cy="4135271"/>
          </a:xfrm>
          <a:prstGeom prst="rect">
            <a:avLst/>
          </a:prstGeom>
        </p:spPr>
        <p:txBody>
          <a:bodyPr>
            <a:normAutofit fontScale="70000" lnSpcReduction="20000"/>
          </a:bodyPr>
          <a:lstStyle/>
          <a:p>
            <a:pPr>
              <a:spcAft>
                <a:spcPts val="600"/>
              </a:spcAft>
            </a:pPr>
            <a:r>
              <a:rPr lang="en-GB" dirty="0"/>
              <a:t>There’s a need to reduce the likelihood of a fall by offering her a range of standalone devices including movement activated lights, walking aids and medication reminders.</a:t>
            </a:r>
          </a:p>
          <a:p>
            <a:pPr>
              <a:spcAft>
                <a:spcPts val="600"/>
              </a:spcAft>
            </a:pPr>
            <a:r>
              <a:rPr lang="en-GB" dirty="0"/>
              <a:t>Her confidence can be boosted by ensuring that a fall is detected quickly enabling an emergency response to occur.</a:t>
            </a:r>
          </a:p>
          <a:p>
            <a:pPr>
              <a:spcAft>
                <a:spcPts val="600"/>
              </a:spcAft>
            </a:pPr>
            <a:r>
              <a:rPr lang="en-GB" dirty="0"/>
              <a:t>A linked bed occupancy monitor can generate an alarm if she leaves her bed at night but fails to return within an appropriate time.</a:t>
            </a:r>
          </a:p>
          <a:p>
            <a:endParaRPr lang="en-GB" dirty="0"/>
          </a:p>
        </p:txBody>
      </p:sp>
      <p:pic>
        <p:nvPicPr>
          <p:cNvPr id="4" name="Nightlights"/>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58827" y="1413862"/>
            <a:ext cx="1505502" cy="170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Walking frame" descr="https://encrypted-tbn2.gstatic.com/images?q=tbn:ANd9GcSGJMNnJp3HZmdwwZOu2v1XUnJMwICm7LQwTqyXJXG5UBR0nqx69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156" y="1463984"/>
            <a:ext cx="1328335" cy="16083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194" name="Pill dispenser" descr="AdvancePillDispens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068" t="5073" r="5542" b="11415"/>
          <a:stretch/>
        </p:blipFill>
        <p:spPr bwMode="auto">
          <a:xfrm>
            <a:off x="5804536" y="3178638"/>
            <a:ext cx="1214084" cy="126123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AutoShape 4" descr="data:image/jpeg;base64,/9j/4AAQSkZJRgABAQAAAQABAAD/2wCEAAkGBxQTEhUUEhQUFBQWFRgYFxgUGBcUFhQWFRQXGBgYFxUYHSggGBomHBQXITEhJSkrLi4uFx8zODQsNygtLiwBCgoKDg0OFxAQGC0dHB0sLCwsLCwvLCwsLCwsLCwsLCwsLCwsLCssLCwsLCwsLDcsLCwsLCssLCwsLCssLDcrLP/AABEIAMABBgMBIgACEQEDEQH/xAAcAAABBQEBAQAAAAAAAAAAAAAAAwQFBgcBAgj/xABGEAACAQIDBAYFCAkDAwUAAAABAgMAEQQSIQUGMVETQWFxkaEHIjKBsSMzQlJicpLBFCRDY3OistHwNOHxFRaCJTVTg6P/xAAaAQEBAQEBAQEAAAAAAAAAAAAAAQIDBAUG/8QAJREBAQACAQQDAAEFAAAAAAAAAAECEQMEEjFBEyFRBRUyQnGx/9oADAMBAAIRAxEAPwDcaKKKApli8UV0W1+0X/OnGIlsKhpHub+FWB0u0260B7jb40ou1F61ce4H4GmAU0ZDT6TaUTaMZ+mB966/GnCSA8CD3G9QZQ8jSZhHWP7+NNCx0VX0dhwdx77j+a9KrjJB9IH7y/mLU0qboqJTabdaA/dNvIj86WXaqdYce6/wqCQopsmOjPB19+h8DTgGg7RXL12gKKKKAooooCiiigKKKKAooooCiiigKKKKAooooCiiigK4xtXaa4yWw/z3UDLGzEm3+d1UnefeNwHTCN68bWlYC5Tjot+sWOtqtzHW9UnbWxpoJ3xGHUyQyHNIiayRSXuzKOMiHjbiNdCDTLevpy5be36UifaE0mrzSt3u3wvamj4gg6s/fdreN/8AL1bZYsNiBe2R+to9NftIdL+FRWL2BIvsMkg5D1W/C35GuW3i7kXDtBx7E0g7nYH41IwbyYtPZxEv/kQ4/mvUbPhiD66EH7Q/OkOiGlha3C2lr8abWZX9WvC7+Ytfa6KT7yZT4qR8KnV36ZCRPhXGW2YxOHC3534ceF6zgKw+lflccDzuKc4bac8fsm63JsdQTmDEsDxa4BvWu5ucuU9tMw2/GEY2Z3jPKRGFu8i4FTGE2pDL81LG55KwJ/Dx/wCKx4bQJRkMagEk3t62Ym7MGJJNxpa9Qz7VMWIjMds0bAg/a/4J8a3jbfDrhy23T6CkkUC7FQNNWIUa9WulekjHFfFf9qxjbG2XxwVZpI4wgJCtfK7k8eFgQvC/51H4TZc4AaCRb2BtDPlYdlgRcjh48bV9LHobcZbdVfn+9ab4szjg7e/X43pVNoSDjlPeLfCsMwu820o7ZZpWHVnUSg9fEgmpLC+kzFLpLFDJ7miNuelx5Vi9Bn61VnPj7bQm1eaH/wASD8bUqm00PWR3j+1UjdXelcZGz5DEVfKVLBr6A5lPLW1Tqy34V48sLjdV2l34WFMUh4MviL+FK3qtkA9QrqacCR3Eis6FkoqBXFSDg599j8aVTaUg45T7iKaVM0VGLtXmh9xB+NqVTakZ4kr3g/EVA+opCPFoeDqfeKWBoO0UVy9B2iiigKKKKAooooPLNaorFSXPdUnKNNTTAwCrAzNcFOmwxpNoTVRE7S2Fh5zeWMZ/rp6j+9l4++oHE7myD5jEAj6sy6/jTj4CrkUPKvJFZuMrnlxY3zGc4vYmNT2oC45wssg/DofKoPEoFPykTxn7aMnmQK2OulvDt1rPxz05Xpp6rFBBE3BvA1xtncmB/wA51rmL2LhpfnMPCx5lAD4ixqMn3Kwh9lZIz9iRiB7mvU7K53p8vVZRtJWiQubG3C3OqzsXCmWUtp6tzqbXtYG3PVhWwba9HBlQpFiytzcdJHm4dqkfCoVfRpiMPH8k0c8nA2PRjKNSVzdZNevo5jM53NTjyxxv6qMsDfV/OkDHzFWDE7FxkfzmEmHaq9IPFL1GyYkDRwU7HUr5MK/RzPDLxdvNrKejeLEyKbq7rpbRjw5WpPGY92XKzaXvwANwLXuBfhTv1G+r7tPhUTtbQ2Xi1gPf/l/dXPmsxxuTfHu3T1szHSAsY3ZQDYW4aDl4VrWy5phEnSOc5FzbS1xoDrqbVR9w9gGRwSLxxAM32mvoPeT5GtBkjr8B/L9de/sxuvb7nT8U1uuNt10tmkHG3rANra9rgcbUvht6M3Up0Btqh9a9hr9LThVc2liEgniZixMgdAqqzk6A2U9RLWA4CxPKnMuEd3VnKrlBsFJuC1rhn0J05W115V4sOp5cMZe66sdfjxvpak26n0lYd1iPyp5hMfHILowIuQeogjjcdVUvamK6KMsePAd9UiLaLjO4NuIWxIJJFr6e817+i63k5Le/ws6OZ2Se2p/98YHOUMxUqxUko2UkG2jAG4uDUjhduYaT5vEQt2B1v4Gsh2JKiAkSRLKbWEiErkJsymTqupvZR1ceqnH6FESHMUMgIyZBKF6MKoS4Ww9cm1rnU35178ea6enk/juPG6lrZBrw1HZr8K4NOBI7iR8Kx6PCrHb5PFwEaZonZrnKLMchPEnMbdQFvavXiXefFwMBHipmXKpvMqnMSNbB1va+nHqNb+ae3n/p2V/tybSuKkHB299j8RSqbSlHHK3eCPMVkOB9JGJX5xIZR2Axnyv8KsGA9JGHewlSSE87dIvfddbe6rOXGuWfQ82PrbRF2ueuP8JB+NqWXa6dYZe8X+FV3A7SimGaGRJB9gg27xxFOc1dPqvHlLj9WLDHj4zwdfebHwNLhgeGtVcj30hipAilhpytpr1U0i40VDbr415YbyG7KxFz1iwIv260VFSOK4H3fE0zp5ieB93xNM6sHrMedMU23Flldm6NYXMcucWysLcr3BzrYi/Gnhqr7Q2XI3TMoVhIrXjRgxaRZD0bC9h7EjXv1otaxkvljO2eFr6S/V+VdsD1VWzJiVBJY3ztnujHLG2IGWRCboAsR4DtuLiq5jsa36UkJxb4bDyYjElpoiiFpVSIxxl2BVbgsftEVe1Pk+mi9Cprz+jdtUmXfkxHEq8JlTClVzq56Se/RDNbJkuekvo19NBrUj/33hRqenyZ1TOsbSIXeNZFHqXIJDgWtxBFW8eX4k5cf1Ymw5pMxEdVM8PvPhGzWxMXqmzZ26PKb2sc9tbipSPEBuBVudjfiLjUdhFZssbmUpqVrlqfZhXCimptTIV5lQMLOFYHqdQw8waeHDivJw1WZGldxm6eCk9vCQ35quQ+KWqHl9GeALhwsyEcAJWZfBr/ABq7mA14MZ5Vq8mVmt/SdsQ+A2IkCFIPVBte442vbh316kw8v1UfuI+BtUoVrhFfM5/43h5su673/t2w5ssUJJFb2omXuBt4imzxRnrI7/8AerGK44vxAPeAfjXhz/hZ/jk6zqf2Mh36m9cRKb93bxPnULiMEQqgEezcjrBPV26WrZ59g4V2zvh4y4+lbWojam4mGmYvmmjZuJjf1eFtEYEAaV6+HosuPDW919DpOu48M95Rj74NuRHcffSZjI599h7hWl4j0at+yxh7pYwfNT+VRmJ3Bxy+wcPN3MUJ9zD866fHyT0+nj1nS5+9Kbh8bKhGV2FhYWZhYaG1uFuzspym3sQBlYh1HUyhwdOHO3DutUji93cYnzmDltzjAk/oJqInjy+3HKh+0jL8RWd5TzHTXDl4y/4evtaNrdJh0dram+W9gctgBfS4Gpt6opripoSPkoijZrm7lgBb2VueF+zlx40xMyfXpNph/wDIPKm7V+PCezmCVkYNGxRhwZCVI94q9bs78MT0eJIJ6pNFzdjDgG7eus7R8xspdzyQE/CpzZm5uMxeVVhbDxZgWllBQC3WFNmY8tK68VyleHrpw5YXettjw+LDi4NM9rS3IQd5r1hNmrh4/aZgoHHiTb4nlTENclj117K/OaXDdBfkCebt5WFFK7qD9XXtZv6j/aisiQxXA+74mmdPMVwPu/OmlUcqhbx7RlhVTC+RmlykkBgR61xY91X2s43w4R/xvyaoH2G29ihx6N/cyHyJFOJd4hIpTEYXpEb2h6kqt3q9qpu08RIMbg4wWETCQsB7JZRpc9gvpUfgknxGIxQXFSQmKYquUB1K8RdW4Wt1caktPpfek2a5YtD0ZfLmsJIw2QqVuFOXQouvIUthti4IgiCUrmxceLIV1cdJGwORQdVQ2916ohxeJw88EM8qYgTlgpEeQr0YBJbnx4Dtqb2jGFRmEXSsPoAqGPO1+u3Adda+TJn48fxJYnceVhKseIjtJienBZHuhLuxGRi0ZPrccovbWrTupgDBhIYWCq0aZWCtnW9ybq3I8bW00HVWVw70xx2DJjMMeHrJIB3aXFWODbsoTpBiQU5yhbDsJ0N/fWsuXLKarOPHjjdxo9FUnC7zzWHqxSDmjEf3p7FvaPpxSL3ZXHkQfKsbjotNFQkO9GHbi4XscFPiKkYNoRv7Lq33SG+Bqh3nNdD0kJBzr0DQeyw5V5KKa4a5RHDhxXk4avdF6KRaA14MRp1mruertDEiuWp/mHKvGRTRTMUFzzv36/GnbYcV4bDVFlpjJhkb2o4270U/EUmuz4R+xhH/ANaf2p+2HNJmIinbF78v14RQPZCr90AfChjevRWk5nABJ4AVdJbb5RG2pcxEY7z2VGySagWNjoPcL28jSmcnMx4sdO6muIPA8mHxt+dRGg7tr+rR9xPixNcpbYS2w8X8NfMXoqBfE8D7vzppTvE8PCmgqjhrOt8OEX8f8mrRqzne/wDZfxvyaoILaOMkXG4SIMRG6yMyjgzLwueOl72FJbtYgvNjFsoCTkDKoUte+rfWNWFYwbEgEjUE9RtY25aaVCYvdoF2eHETYcsxYhMpUseLEWuT3msxXjbbRjF4MOrNKWkMbAgKoyjNmX6V9LcOFLwQxRLM2FHTMZCzIsgYmS+qgsbLr1U0w27s/Twyz4lZ+hLZfU6N/WFiDbQjUG/HSpSeFYEdoICzM2YpEArO31jc2oiJxG9hCukuFxUJZGAJQst2Ugagc6h5sBJ/07BxhGZhOuYKM1lOfMTbgLHr51LYvez5ORJcPioGZGUF0OS7LYesOq/XUPOkiYDAKMyt063sctlsxa5+r18qosb7oYT2kjaM2veGR04DkCeVedxsY82ER3NySw16gGIAF9eoddS4mjKlkZGspIysDwU24d1RW52OMmEWV8iFixOUCNBdyNBw428aCdKc6iN4JhBGJRB0oDKHy6MisbZgOLakC3bUxf8Azsqv77OogW8rwnpVyuLlL63EnVlIvx0vagk8DtEkRmOWZekBZblrWUgHQ6DU2pDb+9eNwzYdYnjczSZPlkBHAW1SxHHqowkjloQZY2+TJbLl9c8LqLXyjTXs4ConfL/UbPH78nwy0FrTe/aCW6TBxTDrOHnKn3JKNe69Oo/SLGvz+FxkPaYukX8UZPwpo3bVU2rvk2FmMU+HYDijRvcOh4MAQPeOo02NGwu/+z5NBiolPKQmEjvEgFqnsNjo5BeN1cfYZX/pJrG131wMukot2Sxhh42NeocNsqU3jMCtzicwsPwkWq7G05x/mldvWUw7MkTXD4/GRjqHSiZPB7/GnUeN2pH7OKw8/ZNBkJ7LxEeNqbRphrlZ8m+G0Et0mBjlHWcPiLH3LIuvdTiP0jxqbT4bGQdrQ9Iv4oyaovFdvVWwnpB2fJwxUSnlITEf5wLVO4XaUUgvG6OPsOr/ANJop5nNdz0iZB3d+lejQKFhUVt8gR6dZ1qRqI3hPqDtYUEHIaa4k+r4fGlpTrTbEHT3r/UKDUdnLaKMckX+kUUtCtlHcPhXKgTxXDwppTzE8DTOqCs33vPzP8b8mrSKzje39j/F/I0FL3z2k6YmGFXkRZI1s0ZsUkLlVa30l1FwerlSZw+2YRo8c471byOU1431wkj47DFEZgqRliB6q2l1u3AVdumVl9Vlbh7JB+FYFRg3l2grKkuAZidBlDKD77FR7zVuGIyx55cqWGZ7HMqWGvrW1A5jlSjE5eu1qjdvf6PE/wAGT+n/AHoOLvXhcxQzZGBsRJdPDNbQ9Rp2ZIJ1y3ilU/RurA+6qRuTsWHF4c/pKZzG2RGDFWVLA5cw4gXNr8L09m9HWHYkxyzRHq9l/OwPnVExPubgycwhMZ5xOyW7RrbypTF7uRvh1w6u8cakscuUljrYkkdTG/DqqsYKRsHjI8KJJJnZlzySFsoVgWCxxkkA6asdeVW7brYgIThSmddcji4kHINcZW5c+FBGxbuzCZZOnBQyK8gAZcxVMp01BB0NudPd6MPM8IEIVrSIXjYXEihgeI1BU2Ityqu/97YmM2xGBcW4kBh8Rbzp3gvSJhnIDLKhJsPVz3PUPVufKgm8JEc8N8PkyxHXNdYybeplvqSCdf8Aeojez/W7OH7xz4ZatMT3ANiL66ix946j2VVt5/8A3HZw7ZT5D+1Ba5OBqN2jsiLEoEnXMFN1IOVlJ5MOo8qkZOFeIeuoKfifRvAfm5pU7GCyAfA1E4r0bTfQmhk+8GQ/AjqrTK5VRmeyZY8FOmHi+VxLSKk0n7OIEjNFEp4tpYuf+LFvLtqRZxhopBHI0avExAKvJdvk3uNAwAseojtqmwettbvxb+TNS/pNf9cPZDHbsPrH86qlot/8VGxSVI2ZSQwIKMCDYg2vUrhfSUv7SBx2owPkbVZ4tmQyxRmaGKRsi3Z1BYnKNS3EmmGJ3HwT/smQ/u3ZfI3HlU+kNRvhs+fSW3dLHfzsRTwbs4GZVkSFQCMytEWj06mGUiq/tjdnDYBP0j18RZgqRS5Qmdj6rOQLsoA4ddS24GNknjllmcuzTceAACrZVXgqjlRVg9HMbR7VlgEs0kK4POElkaQK7SKLjN2fE1pMvtHvrPPR6L7Zxh+rhIh4sp/KtDbie+rB4NQu8Z9VB9qppqg94zqneaogpDrSJW7IObr8a9M2tdwq3nhHORP6hUGrCiiigQxHA+6mdPMRwPupnVAazje3jB/FP9JrRm4Gs43u44f+If6TQUXfnFN+lwQk5oZEQNG18pLSFSw+q1jxFe8R6OUXWHEyR/eW/wDMpU13efZkk+0YOjUlUjjZ24KqiQnU89NBV1kItYHlWBSYd29pREdHi0dLj23cgDtVwT4GrJtKMnBSrM6reJw7qGKre12C+0R2VJt7PhUVvOf1HE/wmpsU/Y+8Mez0MeSWZHbN0vqKraAeoASLaX1N9danMFv5hGPrF0v9ZbjxW9ePRegOGcEAgzHQgEeyoOhqL3TwkWLnxS4iKORUJy+qEYDO49pADwA66o8zMJtqxTxevEzKA66i6xEEHkew2rQZD6w93xqO2XsLD4dj0MQQniblmI5ZmJqRc6266CoelHEOsMGV2U9KdVJB0Tsq0x4ZMqPkTOFFnyjONLe1a9MN4EwxCLjOjIJOTOSDewvlIsb8OupTMbWtp1WoFYhoP866qu3xfaeAHJJT5NVqjGlVfa+u1cIOULnxL0Fix+KSNC8rZEBF26hcgC/Zc1Ttub7vA+RMPYHUNI1xIPrJk0I95qX9ILWwEva0Y8ZBUB6PMGk8E0c6iWNZBlV9Qhy65etePVSQK4b0kr+0w7D7jBvI2qXwm/eDa2Z3j++p7OsaV5xO4WDb2Vki+45I8GvUViPRqP2WJYfxIwfNSKfSIXZuDddpRORdJJnkjdTmR1bO11YaHu40n6Rj+vSDkkY/lFXrdrd1MILLJJITrZrCNW+sifRPVe/Cmc2OwX6dIksSDEDIBJL6yscgIyg6IRe1BZ8KLIo5KB4AUrTcSH/mvXTHsqCr+k5v1RRzmXyVjXfRmtsITzlfyp7vdshsZCERgjK2cZvZc2K5Sfo8eNG4+z5IMKElUo4ke4NvrHrHEdtUT3ow12ptM/VTDr4qT+VaAaofooT9c2s/7yFfwo/96vhqq8tUDvEfWTuNTzVXt4m9dfumqICl9ji+LgH7xT4G/wCVNQaebsi+Nh+8fKNj/ag1GiiioG+J4H3U1p1iT+VNao8vwNUXeTY2JnWJsPF0mR7tdlTS1tMx1q+Wr0hsLAaUGWzLiYx8rhJ1A6wmcD3pemo2rDezHIeTeqfBq18S0niI0cWkRXHJ1DDzFZ0MtjnQ6q4NJ7XwfTYeWFWCmRcoJ1AuRer/AIndHAyXvho1J647xH+Qio2f0fQfspsRF2ZhIPBxe3vpoU7YWy1wkQjjBIvcs3F20uewacKa7C2CmFeV1Z26UgkMAMupJsRx4+VW2XcbEr81io37JEK+ak/CmM2wtoR8YElHOKRSfB7Gmggp9a/VQ/td3Hs7zTeWeWP53DTx9pja34gLVEbaigxi5GxMkY61QqA33wRc916giPSewJwlrEF31Go4oBV3ceqPdVD/AOxXH+nxunUHDL/SSPKnGFwm1oXBYjFRg+squhJHMZgDeqLxGdBVWx+u2IOzCsfF3FWiE+qL6HkeIqrTa7aTswg/qP8AegW9Ix/UX7ZIv66jvRWPkpz+8H9AqY32wLTYbo0sLyIzM5CoiLqzux4KBVPwm9MWCHQ4NBMoN5JZCVMr2sSij2UFgBer6Gn0VRsL6SIz85A47UYMPPWpbCb7YNzbpChOlnVl87WqaROR8fGso3p12nL/AB4x5JWrw8fdWU7YGbaj9uKX32Zf7VYNcA0rmQcq9UVkVrfLbrYNIzGiu0hYDOTZcoGthx486fbqY6SfDJLKQXYsTYWFgxAAHcKq3pVbXDD+IfNBVk3HW2Bw/avxJ/vVFj9EIu20254u34U/3q7iqT6Gl/V8c/1sdL5Koq6iqONVa3hPyn/hVmIqq7wH5RuxRVVBrUjuSM2NU8lkPkF/OoxmsCe+pf0ep+tE8oT5stBpVFFFQReNws2fPEykEAMkl7EjgykeyfdTVpp19rDkjnE6t/KbGp6igrx2si+2ssf30a34gLUtBtKF9FlQnlmF/DjU0RTXEbNif240bvUGgRFFIPu1B9DPGf3bsnkDakjsWZfm8XJ3Sqkg8bA+dUPKKj2hxq9WHl7s0RPjmFJnaUy/O4SYdsZSUeRB8qCUzV0PUSN4cPwdmjPKWN4/Mi1PcPjYpPm5I3+6wNA8E1NcVgIJfnYYn++inztSxFcoILEbk4F+EJjPOJ3j/lBt5VHy+j9R81ip15CQJIPKxq20XpoUSfdDGp7EsEw5HNE3mCPOqltDYO0YcccU2BklUQhPkWR+GugDX8q2nPXQ9TQxaXeyNNMTBiIL6WmhcDuN1saT6bZeI4rhmJ7AjeIsa25pLizajkRmv41D4/dXAT6y4TDuefRqrfiWxpoZJNuNgZPYzx/w5Mw9wa9RuK9Go/Z4n3SJf3XU/l1Vp2K9E+zz8z+kYY/uJm4/dfN4VHy+jPEp/p9pyfdniDj8SkU1UQu7GBxEEfR4hkky6I6EksvJgRfT4d1VrbWCfCSyzxQvPiJXdlkEbPFhUYm2UWOaW1tToKuM27m2or2TC4odXRydGxHc9vjTGXaeNh/1GzcUnNo16VfFL1BnsO+eNjNjLm7JUF/gDUrhfSPMPnIY37UYr5G9WR978HIck3qnrWeOxH4lrn/S9mYj2UgN+uNih/kIqip7y7SG0EEkSlWw6tnjOrGNiCZFI4hSLEcqvu6aWweHH7tfheouDceBJFkglmjZTpqsikHiCCOBFwRerLHGEUKoAVVsANAAo4AcrVKJL0NL/wCmyN9bFzt5gflVwqo+hhf/AEeMn6Ukx/8A1I/KrfWleTVS263yj9wq3Gqdts/KP3gUEFiD1c/+T5VM+jiJ3xcrjSONAh+07Wa3uFvGoLHOFBY62B/49+g99aVuPsj9GwiK3zj/ACkh5u/rH42oLBRRRUBRRRQFFFFAUUUUHLV21FFB5eMHQgHvF6jsVu9hpNXgjJ5hQD4jWpOiggG3VjHzUuIi+7IxA/8AFrikzsjGJ83i1ccp4lP8yFTVjooK0z45Paw8Mo5xSFD+Fx+dJnbpX57DYmPtCdKvjHf4VaaKCsQ7x4Vjbp0U8pLxnwcCpKOQMLqysOakHzp7iMHG+jojfeUH41FTbo4RtRCIzziJjPipFXYd2rlRzbruvzOMxMfYzCZfBwT51w4HHpwlw8w+2jRt4qbeVB42tshXWV4wUxDxlVkV3Qhstl1BsALDq6qZ4v8ATI5gsWd8Pk9ZnKu2YxyEkX9fNnEQA4esb3uAHLY/Fp85gi3bBKr/AMr5TXDvLCvzqzwn97E4H4lBHnWpWbjtGxb2TRqqYmBRMWjQr0ioQWUl3cuQMotow9smwXSpfaW8Qw8nRyRyksB0HRjpDiH+lGqj2XW1zmsMpzXsDZXDbZw8uiTwv9nMpIt15TrSuIwQeSGW5vCXKgWIJkjyG57ATwpuVNWEVxmFxWZG6CYhirI4RyGF8y2N72sQSLi6nXQ1FY/0ebLmFzg4l67xExeaEClcTufhWFssq6MLpK6tlcMpjDXuI/XYheFyeZpbZe76QvJIXeVpAou9gqhYViIWNfUFwgJ01vSyLuq5iPRPADfD4vGYc9QzrIgPYGFz49VMJ/R/tKMEQ4+GYWNhPGYzwtxW9WTBbCngWEJIsxX5xWIjjB6NwJEBDENmYcCDYAULtDFQRktDMxEcCgODKAVBErnoiWZyber12HCnb+J3fp7uJsWTBbNhw82XpI8+bIcy3aVmFjbXRhUwaaYXGOz2YxCNkV41GdZrG1y6tawuT1X1HKndTWmvLhqk7Xb13+9V2NUTajat941FI7D2f+kYqND7KHpH5WQ6A97W8K1dRVT9Huz8sLTMLNMbjsjHs/mffVtqAooooCiiigKKKKAooooCiiigKKKKAooooCiiigKKKKAooooOUFb8de+u0UEfjNh4eX5yCJu9RfxqObc+AfNGaE/upXUfhvarDRQVv/oOJT5rGM3ZPGjjuzLY14KY9OMWHm7UZoj4MD8as9FXYqn/AFd1+ewmITtUCZfFDfyrse8eGvrKIzykDRn+YCrVScsCsLMqsO0A/GmxEwyI/rKyP1ZlIbTlcdVKmk5918Kxv0KqeaXQ+K2pBt2cvzWJxEfYW6QeDg02HDnQ1RMXhjNKkK8ZJCNOpeLnwHnVul2XjACFmhkH24yp8Uax8KN3N2zDI000gklIyjKuVI1vchdb3PWTyoLDBEFUKosFAAHIClKBRUBRRRQf/9k="/>
          <p:cNvSpPr>
            <a:spLocks noChangeAspect="1" noChangeArrowheads="1"/>
          </p:cNvSpPr>
          <p:nvPr/>
        </p:nvSpPr>
        <p:spPr bwMode="auto">
          <a:xfrm>
            <a:off x="155575" y="-1965325"/>
            <a:ext cx="55816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Clock/Reminder"/>
          <p:cNvPicPr>
            <a:picLocks noChangeAspect="1"/>
          </p:cNvPicPr>
          <p:nvPr/>
        </p:nvPicPr>
        <p:blipFill>
          <a:blip r:embed="rId6"/>
          <a:stretch>
            <a:fillRect/>
          </a:stretch>
        </p:blipFill>
        <p:spPr>
          <a:xfrm>
            <a:off x="7130990" y="3282814"/>
            <a:ext cx="1404332" cy="1221152"/>
          </a:xfrm>
          <a:prstGeom prst="rect">
            <a:avLst/>
          </a:prstGeom>
          <a:ln>
            <a:noFill/>
          </a:ln>
        </p:spPr>
      </p:pic>
      <p:sp>
        <p:nvSpPr>
          <p:cNvPr id="8" name="AutoShape 6" descr="data:image/jpeg;base64,/9j/4AAQSkZJRgABAQAAAQABAAD/2wCEAAkGBxITEhQUExQWFhUUFRQUFxgYFxUUGBcUFBQXFxQUFBcYHCggGBolHBQUITEhJSkrLy4uFx8zODMsNygtLisBCgoKDg0OGhAQGiwlHyQsLCwsLCwsLCwsLCwsLCwsLCwsLCwsLCwsLCwsLCwsLCwsLCwsLCwsLCwsLCwsLCwsLP/AABEIALsBDQMBIgACEQEDEQH/xAAcAAACAwEBAQEAAAAAAAAAAAAEBQIDBgEABwj/xAA9EAABAgQEAwUGBQMEAgMAAAABAAIDBBEhBRIxQVFhcSIygZHRE6GxweHwBiNCUmIHFPFTcoKSQ8IVJKL/xAAYAQEBAQEBAAAAAAAAAAAAAAABAAIDBP/EACURAQEAAgIDAQABBAMAAAAAAAABAhEhMRJBUQMyEyJhcQRCgf/aAAwDAQACEQMRAD8A1r3jgrKVC7GhhVMBC5tvZLolrLKDQiALJQRwVMXRERAUNEKgFmBZCTLsrCeXvRkVtaBBzjCbbD48lmmBpIt034FHRZVjhwPEfd0qfh7zoa9bL0L2jTcrl5a7jevlcnJVw6fuHz4IWBDe01BI5rRSMVrtSiI2GjVluW3hwRjvtXRdJzY0cKHjsmOYdUhnWUNAKHh6KiVjvaaDTgfuy1uX+I1Z2fxIii2XLunPRXyAa8V33HD1R2RHjfa8p6IY+BtF2a8Dp4cEE6G5poR5rVFqEmHN0oCt7muWf9FMGdI3tz9dla7F2aUv4EKTsPa7byJVT8C4HwPqsd9Nf7SbFES1QeRt7irf/jGHUU6IV8nEZtbzQ7p5zbCo++BRcfrXl8HPw6mhHihIjojNKgeYU4GIuOor7vomEGIw6mh4Gyx4764O/pU2bedRXpZEtax9j5FHxJVh2A6WQUzK/tNetleNx75W5elb8LZt6hAxpVzLtPlf3Kb4sRvEfBWQo5Oopz2TM564Xj9CNxQjvCvNFwMR/YfBXnD4bxXXpZCRcJy3b9V05Z4EPmGxLPHiqzgp7zbt4b+Sphzbm2eKjjumMpO7tNeXqmTTNBXH3dGwpt1Nj1sfFHZIcb+L/ilkeVcw0I++S14y9M7+tdFbUaIfLRFNbVRitW0Hhuui3aIeEy6vcbKQeJohCFfHdsqsu3n6JCMKFW+ynEYDaitou5E9KA3QSP5DgdfAqmYgNcLa8HWPgd0zDV1zdi2qxZtqVlJqViMO/wA1fK4o8dl1aJ88EC1acDce9DRJOG/+DvMHwXG/nZ035S9qRLiNQeXLmq42G5LEdHDflyKul4MWEeLN3N7VOoGgRbokN4vFbfYuHwJVpE2UtNRqjBi1B2x4hEPgQ6GjwfFp+GqBGGl51Hl9Vq533GfGfUX4wHWo4Dw9VdBisOporG4Nl0APuQseXI0aetK/BZtneRkvo0aW0tRQfF4JE2XcTUHxrRFQ4j2a36q76XXY8MJXXSbT3gCq2Ym39Qp0uFZ/etPdIT4zHsb2Fj4Y39Jy/BL5iDEboKjl6JvUnRWMlTurdp1plmzbwdSPvgmEvME976+SdRJGGdWjrv5oKPhX7T4H1T4QeSyCGHShUI8m06WS+JCew3B++BV0PEcvePgdfNVx+wy/EXwHsNfgpsnP3DxVoxFjrCx52/yqI8pnvp98Fz1r+Na77djezfzPLVK5iWc01Z9fJEOw97bi/MK6DHp3r9FTP/xeICDiLge1Y8R802bibiBmGamhVcSBDiaUr7/EIP8AtYjbMcKLpKzpvWaqUdiuEJeissuznsI1qriuoFbENFRDhFxvpv6BWltSxhJr9hXNhURGUCwCiaA3N7nwGp5LXQVtYpBiuAUg1ZaVBqkCrcqiWqSNAVWYDf2hW5F3KpBzKjVvZPJDTEoD32B3MCjvqmYClRGltnYmGsPc14Gx99kFFlorTQV6b+9ax8u06hUulSO6bcDcLnl+UvTUyZlkaMNSfgiYM1xJ+KaRoI/U2n/6b6hLJqQOo04i4+i53DKf5allGCaY4XDShphjD3SR7wl5kImu3FEQARrfqjy3xYfHXQaJhzjo2vT0KqGG0N9eGifQJpumiJIDhcVC3jPlZt+wkgzD2W1HP1RsHEGnWx93mrIskNjTrceqVzMPLtXpcLXlrtnx30dgg6Kp8VoWb9vEHdNuWiKlp0nvDxHzVvfS1rswjRM1qWS2PhLXaWPmPJN5drXaGvJEhg2VqncZR2GRG6i3n7ldAmC2w99x9FoYhAQMzLtdtTmNUXxi3VDJ9v6rc9QvRGMfegPNARsLeDVva+Krgtc03NPj4ost6O5FsbDydDXloq/YxW2uPemUvNjceI18QjWPaRUEFYn5y+zc2ryIaYei4hpVLogLjQf4C9enENkLzyGp+XVemJxjDk/VlJaD2QafyNvFHOk2lpYRUEUPNK5nB4raeycHN/04gzCnBhtSm2i1oKo024Nq8ezJFA112V5vFLHjb5IVsPKcjMwvUw4lXNcNSYRra5sUyGHuyCjTlJqYbyHHiACdL8weJKEgZgHBgIuQ6HFrlu7SG+wFeB5IaiyXjZXCG0luW5a9pdmbQ9x9QKWNzz1RbMSFO2wsfWgaSBmP8CaZhzol0SFkywgWgOBJhxe0HCvdY6oFqttThfVTmG0cWGlaNIgxKezca0Hs4lLcNkaI+WxRhoIlYbjajqULqVIDtDvw0KYGGk0vhr3B3YLdOw89mtP/ABPAqN70p12qbEiw3hrasNgGPByODaVLX1tYjyPRWgemGuZVfLscWguoCRUhpzDwO6n7JSC0XUT7FdEBS2Fou0RXsVz2alsMWqmJJg6WPJHGGuZVDZW6C5vebUcW/Mbqt8gHiraO6WPknKpiyzTfQ8RYrNxlMrOR5Mt5+4+SBdNFptb74LWRoJNntzjj3Xjx3Qj8GY/uOB/i7suHquOf5X/q6Y5z2QMnHHvef0RsCGHaffgrouEFnGvB2vghIkMtN6hc/wC6fya4vQp2HMOovx0QkfDiNLjyP1UmYgW21VrZkP38FqZ4XrseOXsniWrTUeBC8zFHizrj3+acukw/UePoqI2D0v3vcfqtS5M6iEtMNfprw3RjJbilTpemm22hCthT5ZZ1/itTHEW01ENUTUBju8PHdRh4i12h9Vxxqq5a6UhPOSbm3Zf4pa6Ka3HmtSyXLtvFTdhsM94VPFWvLtb100MdxNhqfvyV0GXDRz3Ktl5elz3j7uSsyr0uSnKuEK/2a62Es0wO2EpRJNrxRzQRzFUW1imGqOyGYw2IyroZzgAkQ3ag0p2HAVb4cT4L4bKNIZdxBrAiObYfwLRqb6EeK1+VCzuGw4tM7QSNDuDqOtwDQ1Utszhr3AgQXOYQaGDGzEU1LWOFbgfVMoOIwY2aHEYWOFiyKAPI1I24qL5OPDJDyY0I9mtxEa06klt3Guw15A2AZBdko3/7EIFrWtcMsRlMrQQaGuXWwIvoKXUPiYZFggmWNQBaG9xy77mt9KadaWVkti7Mwhxh7KIbAHuu3q0+I1ol2Gzz2szQIj5gBzi+HENIobmNctb28R0TaXmZebblc0EijsjwMw1uOI1FRbUK0jDKuFpVzIQAAAAA0AsApUQAuVeIRVFEwwpBV6ivdCCrLFJXlXKKzKV6ikgqosu123iiMq9lUgcRjgKVzjg7Xwdql0xLh9gaH9rv/U6FPcqpjSrXaouMpl0ysbCzWgFDz0QzpQtNwa/ei1Lpd7bAhw4Ov71QYQdYih4O0PRy4X/jz06T9L7J4E65tjce9Gtm2kWN+G6DxGRc06FvI79ClL6g7grl/Uyx4rfjL0cTVHainMa+aVTUoaV1HEajqERKzDtHCo4pvLwG0qDVbk8+Wb/bwyf9m7UacUzkJnL3+1z9QnMeUDrix5aHqEojyxBpofj04rpOP5MWb6O4b2uFQu5Ugl47mG3iNk9lJlrxUeI4LppjbSlcopkKNFup4KYaoAKbXISQau0Ugu0SkaLtFLKvUUkaIDEsKbGymrmuaatc03HEDqEyovUUmQn4WSK10eDZotGYXE8AH0u73E9EVBkIsUvbEDSxwtGacsS4qGuFAbc6bLSFqDlMKhQnuexpBdWoqaCpBdlbWgqRUpW3MOl3sYBEiGI7jQN8BT5oqi46Js255aDqVm/xti8eUg+1ZCMY6UBaxjDSuaIXGpb0QjyYm2NaXFzQ0VJc4hrQBxcbIWSxCXjtL4caHGaDSrHNiNrWlBlJvVfnL8S/i2PNmsxF9rQ2htrDgQ+AAFC8jiT4lKcPiR4NIsOIYNbtdmLS8jQNaAS7bUUuo6fql5Lb0IFtaEXO9DUKxsTY2PPfod1jv6bYtiExCrPwMrQAWRnEsMQ84R0POgHJbNxzWAtxNh4DUqCYC4WLsKHQUqT1UqKCksXMquAXixSUZV7KrqLykHexDxIQOt0cQqXw7qQJzCG0F28DceSEiQ4Z70Fh6Zh805Ywb7qJkuARcdnZEZWD/pOHR/qFFkCE01Bit/6uHyTx0rTUUUXyopUiyP6c+HyoKExju5EFeDhRVRoAcKOH+eIVk5JBmV7bBxod77IOaDwcpOXgRfwvomwbKp6Vyuy68D68CvQ8PtUup0Q0Wb7RDe0QaE7eJVUaOBZ8Q15Gi54bay0+qOZVR9kkshipbZ9xxTyFFDhUGq3LsWOGEqXw6IpccEgO1WheLV4JSVF6i5VdqpPUXl1eQlcV1ATQnkNVU0ZhUm3AG3idT7kSqokuCaix4jfqN0phMe/qTBY8wJGH/dRwCTlIbBhAauiRNABytbXSvztzprE49CTPxR+gF0OQl+GY1/Mdfl1O31bHPwRKTAY2JDcyG05nMgH2cOIaggxmMFXUItwqn+Hy0KCxsOXhtYxugaMrR5alJYDCf6UQQ10SdiCJGc2gLGshQoFO77JlKdkUpUU5IjAfwbKS7vaS7TMxgc3to49oejDoCeIFuK+giFubn3DoFIoG1DIWhNzzvTkNlNTIXKKDlF6i6vKStzqLmdW0CrfC4KT2q8WqLFbWykryKQYol1qmyCjTZNm2H7j/AOoPx+KUsnYwYK1vsBcnoFnpr8SxsxyNa0fyFXeN6BMy0Cp34nXzSjFJf2jvy9dzt15lG4uVzfxRFtmEMjStHCnW6JlMfqSPZjwd2T0qEijSbIQq92Yn7sEunJ5wvZjeJ18Aucyu29cNNiGOsLDCMN5J0ylpp70kmMXeHNfELaft0NOoqCs4MWJLsm9i43JQj8zqm55rfkNDMaxJwiOa0ZRW1OB5paS517lM8Sggva47saUvjTN6DZYlNj6tJRWCzh4+qbw3ZdFnXMIV0tNubbUcPRccM9dt5Y76aiFHBVpSmBGBFQfvmrxiDW716XXo25jDDUTDUoUYOFWmqsStKMpXaq2ii5iRpxrlMFVUUgVJNeK8F0oKK8urygiVwqRUaJTy9ReovVUHKLlF2q9VSVkFTD10qqPMtbrrsNSegUlhHBLsRxhkIUPad+0fM6BRizDnfxbwBuepGngkOLQWsNW3qbtHE7hGWWoZNvDHHOfWJTLsBo3rx6o+YnWt/kTsPmdkklsNLu040bw9V2an2wwWwxU6ch1KLlubik+iJmaJu80HD14qiJihI7AyineNvILNTeJgULjndsNh09UFNz0R5ubcAs4z3TfkNZ3FmN7vad+4/fwWbxGZfENzVGQ5Um7rIWO4A0HGgHqnKmQww+Ta2GCbk39FTPzbQKDyCg+I91BW3khXS97rFvHDUn0xxYFzIJG7OnDVBQmNAuASa/YRmMx8kKF/t+QWbe55OlU6G33qfyOGvavcfNII8VwNKUTZrF18mHClKrjnPLprG6Imx3A1r6JnKxs3I8PRUzGHlnT71VTBluNRuuWNyxvLd1TmA1wNW1B9x5HimEHEqUEQZTxHdJ+XRJYWJbPtzU3xQ7mD5L1Y5Se3KytODVdWfkptzLC44cOidwIwcK6Lcyl6FmlhCjRSJXqrQeXlwuXgpOry6uFQeUSF2q6lIVXV0rxUnKKER4AqTQBLpvGmNOVvaNaF36W9Tv4KRoe051d66D/iPmraqjEsUeLMbQH9R+Q9UgfHObMXHNx1KdTMfOC1oqOJ0HRBeyhQu081P3YLjnMre28bNOMixojbDLzO6TzEwGH9zvmip7GHEW/LbxOp6DVY6dxahIZru43J9E2fRKfRp21YjqV/QDfxWfxbFi4ZWjKOAQkEPfp5/VWRYLWEVuVrck4WrarlpEkiu3ij8rWeqF/vdaDXj8lFsBz7mw5/ILMvw6Rm54/pCqwyW7YLrkVKvmg1jeHPdL4UckmnRWueV6N5uba0GnkPmkMSZc40HkPmr4su4jtWHvVsjCGYAbkDzKb2PQ7G2D8lp/Syvw18kqz1TfGJGLFjOLKBrQG1J5VNB4pbFdKQOzFe0uP7jTyGyi+rSMzkse021NyOnEJwyIHCoNQskJmmisgzDgatPUbHqFxuXgtTJpYsVvVKpmWJ7tuX1V0lMB5pSjuB36HdM2yg3Vd5mf2sqYRrQ6q6Axw38FpXy7SKEJROyZZfUcfVcr+Vx5bmcvC+Vis6Hn8kcyORqs9/cgLwnnDU1C3j+0jN/OtZBxFhsTQovVY5kUO0KYyEWK3Tu89F3xz2xZpoQF1Uw44OquC6B5cXiF5ScLV6iqjzTW667AXJ8ELFiPddxyN4A38XbdB5pAiNNBth2ncBr48PFZzHo0bR5ozYNqAeTjqfhyTEz7B2YYqfnzO5VcZgpWM4UF6beSPKCys7Be42aCRzsFY92QfmPsL0rYdEXiOJtLaQwGtH6zYeA1KzE3ibGk5e079z7/8AUbLHjbdtSyQ2mMfOWjQGj9zreQ3SF+N9p1O079zr0/2jZIJuZe83JTLC5IZau3P3VO+TVUePEiG9SVTCk93eXqmM3GaxtPclDphzzRvu+axnlzo4wwizLWCg4aBAQ2uiOJJoKW+iJhyYF3mp4bfVBOnaVpuaJvPZhrAgMYK6nifuyHmZ8DS/w+qCixnvsL8tlKHKbuNVqRgDNPc8/PgmkgwMhim5JqgIjquo0VOwFz4BNYWGRnN7X5bQOrvQKNAR3lzg1oLnHQBOcLwfIWuiGrgagA2FOPErNYr+IYErVsPtxN6Gpr/Jyj+HsdjPgTk3Fd3GZIYFgDlqaDqWIX+FH4g/HOXPDlx2szqvOgNT3Rv1WDjRHPJc8lzjck3JUQF1aD9SzOCm7mDqPRACXLdRfmttRA4hJMeK6O4+qxJJ2Kz8J4Njtv8AeiZQMSLLPNRx1I68RzSiba5poRSnv6IZsweqxlNc4tS74yawzoI7NCOKGjRa8/gkEKKW3abHUbH0Kd4f+aOHEHULON8mrNAJqRrdvl6IOHLOrSlOq2MKTa3n1UZuSa8c9ijL8fcM/Rm4UvluNd+HknEjOg2Njw9EHFgOYaEeiqcFnHK4mzbRNbXRTY8hLMPna2cb7H1TSi9OOW5w5WaQj4lDZZ5IOtMrjXpQX8EmxDHnm0MZR+40Lv8Ai3bx8kxn3wy3K/w4g8QkkvhpefzHUbXbcc1XPVWtx7CsTdUtyl5P6tTX+R3RE419M0Q0bw+SsiTUKCMkNuZ3AfElZ/HZs0BiurwYNPHinLdgxWRcUJtCADRq86DpxQE/ibRv7R3E90dBos9GxMuzNFhsApQYLnUrorGSG7qyan3PNzX72Q/sHG5t1RrYDW395QM9PihDfP0VbxypPgYhrPu6KEw7KAK6aBAS0AuOZ+nvP0T2LHa0WoNFiTbduiqLKE9629N1ZDiMZp9UHP4jU2+qoloL330HFUnPAt4Wz06XVA8vVQlJMHKXXOtEREhNYPnueiqhTNw1ozOpoLm637HoaaN5KhofENIYt+41p9fBHQJBoaYky8BovkrYf7jv0WV/E349BBhSgygW9pSn/QfNVu+gfRMQlZAViOzPPi48gBoFifxD+NpiYq1n5UPgO8Rzd8lmokRziXOJcTqSaleAVJpWuALWzEX2WFQ2DWNEqfMn5BZNxotV+M4fsoUnB3EIuI5nKPVVUZYlcqvFeDSdEh+xYkbwQkRy8SvUXBsNMQg8UcK/LolMzhj20qOydDT7utXBhgCtFeWAihFQV0xjNrHw4AabC/3siWa1aaOH3fiFZMNAc4bf5QjDQj72TlhL12zjnpoMPns3ZdZ3uPNvoj1m4w7NdxccjxCfybyWNJ1IBPkjDLbeU0lGghwof8JJNyhYb+BWhQGLn8tyz+mEs2sbqkBeAfv3JvKe2c2/ZGxOtOfBRwmXbQOpcjXUrmPTDms7Joj88NcnLItnZhsPvXd51PJARZ1zrvORnXtH0XGjs5/1EVJNysjiUw4k1JNKrWuRafz2OhoLYQoNzueazU7NOfxJKqLq6owsAbYUW7l8En1XhcuG1LgC6ovwRszOtGlz7vNKIbjX/kfgERKMDn0Nwucyu9Ruxwl8Q8vIBejS7WAE3PPRMX20SDGYhrSulVrWhLtx03VwA4/dFcIL3bUHOyHwNoz14J/F0WpGbdkjZRrTU3P3oi2xA1tVTFKlgkIRJjK8ZmhuYA6V4niidm8RdK4eY5zO7MLjoXf7eXNL8c/EEtIgw4IDn8BSx/mVZ/UfEIsKF+W8tqaWppdfKCfemzY3oxxjG48y6sRxpswHsjw3S8NXWqaU4orpXWaKQrCZX2keEz9z2jwrf3J1/UGYzzr2j/xtaynhU/FUfglgM7Br+4nxylTx0VnJkn/UKKZCWFKkm48E5lMIqLmnJF4VCFSaJi9qxcmpH//Z"/>
          <p:cNvSpPr>
            <a:spLocks noChangeAspect="1" noChangeArrowheads="1"/>
          </p:cNvSpPr>
          <p:nvPr/>
        </p:nvSpPr>
        <p:spPr bwMode="auto">
          <a:xfrm>
            <a:off x="155575" y="-1096963"/>
            <a:ext cx="3305175" cy="2295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Bed sensor"/>
          <p:cNvPicPr>
            <a:picLocks noChangeAspect="1"/>
          </p:cNvPicPr>
          <p:nvPr/>
        </p:nvPicPr>
        <p:blipFill>
          <a:blip r:embed="rId7"/>
          <a:stretch>
            <a:fillRect/>
          </a:stretch>
        </p:blipFill>
        <p:spPr>
          <a:xfrm>
            <a:off x="6222819" y="4614229"/>
            <a:ext cx="1816343" cy="1262662"/>
          </a:xfrm>
          <a:prstGeom prst="rect">
            <a:avLst/>
          </a:prstGeom>
          <a:ln>
            <a:noFill/>
          </a:ln>
        </p:spPr>
      </p:pic>
    </p:spTree>
    <p:extLst>
      <p:ext uri="{BB962C8B-B14F-4D97-AF65-F5344CB8AC3E}">
        <p14:creationId xmlns:p14="http://schemas.microsoft.com/office/powerpoint/2010/main" val="376391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8194"/>
                                        </p:tgtEl>
                                        <p:attrNameLst>
                                          <p:attrName>style.visibility</p:attrName>
                                        </p:attrNameLst>
                                      </p:cBhvr>
                                      <p:to>
                                        <p:strVal val="visible"/>
                                      </p:to>
                                    </p:set>
                                    <p:animEffect transition="in" filter="wipe(down)">
                                      <p:cBhvr>
                                        <p:cTn id="18" dur="500"/>
                                        <p:tgtEl>
                                          <p:spTgt spid="8194"/>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Keeping Henry </a:t>
            </a:r>
            <a:r>
              <a:rPr lang="en-GB" dirty="0"/>
              <a:t>s</a:t>
            </a:r>
            <a:r>
              <a:rPr lang="en-GB" dirty="0" smtClean="0"/>
              <a:t>afe</a:t>
            </a:r>
            <a:endParaRPr lang="en-GB" dirty="0"/>
          </a:p>
        </p:txBody>
      </p:sp>
      <p:sp>
        <p:nvSpPr>
          <p:cNvPr id="3" name="Content Placeholder 2"/>
          <p:cNvSpPr>
            <a:spLocks noGrp="1"/>
          </p:cNvSpPr>
          <p:nvPr>
            <p:ph idx="1"/>
          </p:nvPr>
        </p:nvSpPr>
        <p:spPr>
          <a:xfrm>
            <a:off x="431801" y="1376363"/>
            <a:ext cx="8280400" cy="4135271"/>
          </a:xfrm>
          <a:prstGeom prst="rect">
            <a:avLst/>
          </a:prstGeom>
        </p:spPr>
        <p:txBody>
          <a:bodyPr>
            <a:noAutofit/>
          </a:bodyPr>
          <a:lstStyle/>
          <a:p>
            <a:r>
              <a:rPr lang="en-GB" sz="2400" dirty="0" smtClean="0"/>
              <a:t>Henry is 88 years old and lost his wife of 60 years a few months ago. He now </a:t>
            </a:r>
            <a:r>
              <a:rPr lang="en-GB" sz="2400" dirty="0"/>
              <a:t>lives</a:t>
            </a:r>
            <a:r>
              <a:rPr lang="en-GB" sz="2400" dirty="0" smtClean="0"/>
              <a:t> alone in </a:t>
            </a:r>
            <a:r>
              <a:rPr lang="en-GB" sz="2400" dirty="0" err="1" smtClean="0"/>
              <a:t>Aberaeron</a:t>
            </a:r>
            <a:r>
              <a:rPr lang="en-GB" sz="2400" dirty="0" smtClean="0"/>
              <a:t>.</a:t>
            </a:r>
          </a:p>
          <a:p>
            <a:r>
              <a:rPr lang="en-GB" sz="2400" dirty="0" smtClean="0"/>
              <a:t>He has two sons – one lives in Cardiff while the other lives abroad. One is concerned that his poor hearing is causing him to become socially isolated because he struggles to use the telephone and hear the TV. </a:t>
            </a:r>
          </a:p>
          <a:p>
            <a:r>
              <a:rPr lang="en-GB" sz="2400" dirty="0" smtClean="0"/>
              <a:t>The other worries that his security is at risk because he leaves the door open in case he doesn’t hear the door-bell, and that he will be slow to respond to environmental problems because he won’t hear the smoke alarm or the sounds of dripping water if he has left the taps on.</a:t>
            </a:r>
            <a:endParaRPr lang="en-GB" sz="2400" dirty="0"/>
          </a:p>
        </p:txBody>
      </p:sp>
    </p:spTree>
    <p:extLst>
      <p:ext uri="{BB962C8B-B14F-4D97-AF65-F5344CB8AC3E}">
        <p14:creationId xmlns:p14="http://schemas.microsoft.com/office/powerpoint/2010/main" val="41736816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technologies for Henry</a:t>
            </a:r>
            <a:endParaRPr lang="en-GB" dirty="0"/>
          </a:p>
        </p:txBody>
      </p:sp>
      <p:sp>
        <p:nvSpPr>
          <p:cNvPr id="3" name="Content Placeholder 2"/>
          <p:cNvSpPr>
            <a:spLocks noGrp="1"/>
          </p:cNvSpPr>
          <p:nvPr>
            <p:ph idx="1"/>
          </p:nvPr>
        </p:nvSpPr>
        <p:spPr>
          <a:xfrm>
            <a:off x="431801" y="1741620"/>
            <a:ext cx="4871719" cy="4135271"/>
          </a:xfrm>
          <a:prstGeom prst="rect">
            <a:avLst/>
          </a:prstGeom>
        </p:spPr>
        <p:txBody>
          <a:bodyPr>
            <a:normAutofit fontScale="70000" lnSpcReduction="20000"/>
          </a:bodyPr>
          <a:lstStyle/>
          <a:p>
            <a:r>
              <a:rPr lang="en-GB" dirty="0">
                <a:latin typeface="Calibri" panose="020F0502020204030204" pitchFamily="34" charset="0"/>
              </a:rPr>
              <a:t>There are many telephones with features to help people experiencing hearing loss – these are versions for cordless/ mobile phones</a:t>
            </a:r>
          </a:p>
          <a:p>
            <a:r>
              <a:rPr lang="en-GB" dirty="0">
                <a:latin typeface="Calibri" panose="020F0502020204030204" pitchFamily="34" charset="0"/>
              </a:rPr>
              <a:t>Amplifiers for the TV mean that people experiencing hearing loss can keep in touch with news, weather, sport and other programmes</a:t>
            </a:r>
          </a:p>
          <a:p>
            <a:r>
              <a:rPr lang="en-GB" dirty="0">
                <a:latin typeface="Calibri" panose="020F0502020204030204" pitchFamily="34" charset="0"/>
              </a:rPr>
              <a:t>There are alarms and bells that work with pillow shakers and with flashing lights for </a:t>
            </a:r>
            <a:r>
              <a:rPr lang="en-GB" dirty="0" smtClean="0">
                <a:latin typeface="Calibri" panose="020F0502020204030204" pitchFamily="34" charset="0"/>
              </a:rPr>
              <a:t>alerting</a:t>
            </a:r>
            <a:endParaRPr lang="en-GB" dirty="0">
              <a:latin typeface="Calibri" panose="020F0502020204030204" pitchFamily="34" charset="0"/>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834" b="9994"/>
          <a:stretch/>
        </p:blipFill>
        <p:spPr bwMode="auto">
          <a:xfrm>
            <a:off x="6150538" y="4243210"/>
            <a:ext cx="2155733" cy="164206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20" name="Picture 4" descr="A231 Libra door chime"/>
          <p:cNvPicPr>
            <a:picLocks noChangeAspect="1" noChangeArrowheads="1"/>
          </p:cNvPicPr>
          <p:nvPr/>
        </p:nvPicPr>
        <p:blipFill rotWithShape="1">
          <a:blip r:embed="rId4">
            <a:extLst>
              <a:ext uri="{28A0092B-C50C-407E-A947-70E740481C1C}">
                <a14:useLocalDpi xmlns:a14="http://schemas.microsoft.com/office/drawing/2010/main" val="0"/>
              </a:ext>
            </a:extLst>
          </a:blip>
          <a:srcRect l="12868" r="6893"/>
          <a:stretch/>
        </p:blipFill>
        <p:spPr bwMode="auto">
          <a:xfrm>
            <a:off x="7346096" y="2680825"/>
            <a:ext cx="1360450" cy="16954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22" name="Picture 6" descr="T497 Powertel 49 pl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2915" y="1443523"/>
            <a:ext cx="1695490" cy="16954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24"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671431" y="3139013"/>
            <a:ext cx="1558188" cy="11041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26" name="Picture 10" descr="L429 Soundbox"/>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68255" y="1536786"/>
            <a:ext cx="1723532" cy="143342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34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222"/>
                                        </p:tgtEl>
                                        <p:attrNameLst>
                                          <p:attrName>style.visibility</p:attrName>
                                        </p:attrNameLst>
                                      </p:cBhvr>
                                      <p:to>
                                        <p:strVal val="visible"/>
                                      </p:to>
                                    </p:set>
                                    <p:animEffect transition="in" filter="fade">
                                      <p:cBhvr>
                                        <p:cTn id="11" dur="500"/>
                                        <p:tgtEl>
                                          <p:spTgt spid="92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226"/>
                                        </p:tgtEl>
                                        <p:attrNameLst>
                                          <p:attrName>style.visibility</p:attrName>
                                        </p:attrNameLst>
                                      </p:cBhvr>
                                      <p:to>
                                        <p:strVal val="visible"/>
                                      </p:to>
                                    </p:set>
                                    <p:animEffect transition="in" filter="fade">
                                      <p:cBhvr>
                                        <p:cTn id="15" dur="500"/>
                                        <p:tgtEl>
                                          <p:spTgt spid="92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9224"/>
                                        </p:tgtEl>
                                        <p:attrNameLst>
                                          <p:attrName>style.visibility</p:attrName>
                                        </p:attrNameLst>
                                      </p:cBhvr>
                                      <p:to>
                                        <p:strVal val="visible"/>
                                      </p:to>
                                    </p:set>
                                    <p:animEffect transition="in" filter="fade">
                                      <p:cBhvr>
                                        <p:cTn id="24" dur="500"/>
                                        <p:tgtEl>
                                          <p:spTgt spid="9224"/>
                                        </p:tgtEl>
                                      </p:cBhvr>
                                    </p:animEffect>
                                  </p:childTnLst>
                                </p:cTn>
                              </p:par>
                              <p:par>
                                <p:cTn id="25" presetID="10" presetClass="entr" presetSubtype="0" fill="hold" nodeType="withEffect">
                                  <p:stCondLst>
                                    <p:cond delay="0"/>
                                  </p:stCondLst>
                                  <p:childTnLst>
                                    <p:set>
                                      <p:cBhvr>
                                        <p:cTn id="26" dur="1" fill="hold">
                                          <p:stCondLst>
                                            <p:cond delay="0"/>
                                          </p:stCondLst>
                                        </p:cTn>
                                        <p:tgtEl>
                                          <p:spTgt spid="9220"/>
                                        </p:tgtEl>
                                        <p:attrNameLst>
                                          <p:attrName>style.visibility</p:attrName>
                                        </p:attrNameLst>
                                      </p:cBhvr>
                                      <p:to>
                                        <p:strVal val="visible"/>
                                      </p:to>
                                    </p:set>
                                    <p:animEffect transition="in" filter="fade">
                                      <p:cBhvr>
                                        <p:cTn id="27" dur="500"/>
                                        <p:tgtEl>
                                          <p:spTgt spid="92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9218"/>
                                        </p:tgtEl>
                                        <p:attrNameLst>
                                          <p:attrName>style.visibility</p:attrName>
                                        </p:attrNameLst>
                                      </p:cBhvr>
                                      <p:to>
                                        <p:strVal val="visible"/>
                                      </p:to>
                                    </p:set>
                                    <p:animEffect transition="in" filter="fade">
                                      <p:cBhvr>
                                        <p:cTn id="35"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Joanna and her </a:t>
            </a:r>
            <a:r>
              <a:rPr lang="en-GB" dirty="0"/>
              <a:t>d</a:t>
            </a:r>
            <a:r>
              <a:rPr lang="en-GB" dirty="0" smtClean="0"/>
              <a:t>iabetes</a:t>
            </a:r>
            <a:endParaRPr lang="en-GB" dirty="0"/>
          </a:p>
        </p:txBody>
      </p:sp>
      <p:sp>
        <p:nvSpPr>
          <p:cNvPr id="3" name="Content Placeholder 2"/>
          <p:cNvSpPr>
            <a:spLocks noGrp="1"/>
          </p:cNvSpPr>
          <p:nvPr>
            <p:ph idx="1"/>
          </p:nvPr>
        </p:nvSpPr>
        <p:spPr>
          <a:prstGeom prst="rect">
            <a:avLst/>
          </a:prstGeom>
        </p:spPr>
        <p:txBody>
          <a:bodyPr>
            <a:normAutofit fontScale="70000" lnSpcReduction="20000"/>
          </a:bodyPr>
          <a:lstStyle/>
          <a:p>
            <a:r>
              <a:rPr lang="en-GB" dirty="0"/>
              <a:t>Joanna is 24 and has had Type 1 diabetes since she was a child. She needs to inject with insulin at least twice a day to keep her blood sugar levels at the right level, and to avoid dangerous hypo- or hyperglycaemic incidents.</a:t>
            </a:r>
          </a:p>
          <a:p>
            <a:r>
              <a:rPr lang="en-GB" dirty="0"/>
              <a:t>She is fiercely independent, and something of a rebel. She chose to move out of her family home last year and now lives with a group of her former student friends in a flat in Swansea that has no telephone landline.</a:t>
            </a:r>
          </a:p>
          <a:p>
            <a:r>
              <a:rPr lang="en-GB" dirty="0"/>
              <a:t>She has become pregnant and understands the risks to her unborn child if she doesn’t moderate her behaviour and take more control over her life-style. Like all her friends, she always keeps her smartphone with her at all times</a:t>
            </a:r>
            <a:r>
              <a:rPr lang="en-GB" dirty="0" smtClean="0"/>
              <a:t>. </a:t>
            </a:r>
            <a:endParaRPr lang="en-GB" dirty="0"/>
          </a:p>
        </p:txBody>
      </p:sp>
    </p:spTree>
    <p:extLst>
      <p:ext uri="{BB962C8B-B14F-4D97-AF65-F5344CB8AC3E}">
        <p14:creationId xmlns:p14="http://schemas.microsoft.com/office/powerpoint/2010/main" val="36333059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Helping Joanna to help </a:t>
            </a:r>
            <a:r>
              <a:rPr lang="en-GB" dirty="0"/>
              <a:t>h</a:t>
            </a:r>
            <a:r>
              <a:rPr lang="en-GB" dirty="0" smtClean="0"/>
              <a:t>erself</a:t>
            </a:r>
            <a:endParaRPr lang="en-GB" dirty="0"/>
          </a:p>
        </p:txBody>
      </p:sp>
      <p:sp>
        <p:nvSpPr>
          <p:cNvPr id="3" name="Content Placeholder 2"/>
          <p:cNvSpPr>
            <a:spLocks noGrp="1"/>
          </p:cNvSpPr>
          <p:nvPr>
            <p:ph idx="1"/>
          </p:nvPr>
        </p:nvSpPr>
        <p:spPr>
          <a:xfrm>
            <a:off x="431801" y="1741620"/>
            <a:ext cx="4713688" cy="4135271"/>
          </a:xfrm>
          <a:prstGeom prst="rect">
            <a:avLst/>
          </a:prstGeom>
        </p:spPr>
        <p:txBody>
          <a:bodyPr>
            <a:normAutofit fontScale="62500" lnSpcReduction="20000"/>
          </a:bodyPr>
          <a:lstStyle/>
          <a:p>
            <a:pPr>
              <a:lnSpc>
                <a:spcPct val="120000"/>
              </a:lnSpc>
              <a:spcAft>
                <a:spcPts val="600"/>
              </a:spcAft>
            </a:pPr>
            <a:r>
              <a:rPr lang="en-GB" dirty="0"/>
              <a:t>Joanna needs to regularly check her blood glucose levels as well as taking her medication on time, keeping her clinic appointments and controlling her calorie intake. She needs to be made aware of sudden drops in her levels so that she can respond rapidly.  </a:t>
            </a:r>
          </a:p>
          <a:p>
            <a:pPr>
              <a:lnSpc>
                <a:spcPct val="120000"/>
              </a:lnSpc>
              <a:spcAft>
                <a:spcPts val="600"/>
              </a:spcAft>
            </a:pPr>
            <a:r>
              <a:rPr lang="en-GB" dirty="0"/>
              <a:t>There are wrist worn reminders or symptom alerts but Joanna could use her smartphone and an app to manage her condition more easily.</a:t>
            </a:r>
          </a:p>
        </p:txBody>
      </p:sp>
      <p:sp>
        <p:nvSpPr>
          <p:cNvPr id="4" name="AutoShape 2" descr="Hypoglycaemia Low Blood Sugar Alarm Wat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44" name="Picture 4" descr="https://www.prlog.org/11631355-hypom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493" b="19145"/>
          <a:stretch/>
        </p:blipFill>
        <p:spPr bwMode="auto">
          <a:xfrm>
            <a:off x="6819900" y="3016844"/>
            <a:ext cx="2096772" cy="140098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46" name="Picture 6" descr="Cadex Medication Reminder and Medical Alert Wat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5489" y="1470744"/>
            <a:ext cx="1394159" cy="1642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 descr="iPhone Screenshot 1"/>
          <p:cNvPicPr>
            <a:picLocks noChangeAspect="1" noChangeArrowheads="1"/>
          </p:cNvPicPr>
          <p:nvPr/>
        </p:nvPicPr>
        <p:blipFill rotWithShape="1">
          <a:blip r:embed="rId5">
            <a:extLst>
              <a:ext uri="{28A0092B-C50C-407E-A947-70E740481C1C}">
                <a14:useLocalDpi xmlns:a14="http://schemas.microsoft.com/office/drawing/2010/main" val="0"/>
              </a:ext>
            </a:extLst>
          </a:blip>
          <a:srcRect t="32518" b="6993"/>
          <a:stretch/>
        </p:blipFill>
        <p:spPr bwMode="auto">
          <a:xfrm>
            <a:off x="5145489" y="3441714"/>
            <a:ext cx="1548548" cy="22509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48" name="Picture 8" descr="http://ecx.images-amazon.com/images/I/31bcZjc3su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8309" y="1382891"/>
            <a:ext cx="1316114" cy="16743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 descr="iPhone Screenshot 1"/>
          <p:cNvPicPr>
            <a:picLocks noChangeAspect="1" noChangeArrowheads="1"/>
          </p:cNvPicPr>
          <p:nvPr/>
        </p:nvPicPr>
        <p:blipFill rotWithShape="1">
          <a:blip r:embed="rId5">
            <a:extLst>
              <a:ext uri="{28A0092B-C50C-407E-A947-70E740481C1C}">
                <a14:useLocalDpi xmlns:a14="http://schemas.microsoft.com/office/drawing/2010/main" val="0"/>
              </a:ext>
            </a:extLst>
          </a:blip>
          <a:srcRect b="67242"/>
          <a:stretch/>
        </p:blipFill>
        <p:spPr bwMode="auto">
          <a:xfrm>
            <a:off x="6819900" y="4567206"/>
            <a:ext cx="1584523" cy="103314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023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Services in your area</a:t>
            </a:r>
            <a:endParaRPr lang="en-GB" dirty="0"/>
          </a:p>
        </p:txBody>
      </p:sp>
      <p:sp>
        <p:nvSpPr>
          <p:cNvPr id="3" name="Content Placeholder 2"/>
          <p:cNvSpPr>
            <a:spLocks noGrp="1"/>
          </p:cNvSpPr>
          <p:nvPr>
            <p:ph idx="1"/>
          </p:nvPr>
        </p:nvSpPr>
        <p:spPr>
          <a:prstGeom prst="rect">
            <a:avLst/>
          </a:prstGeom>
        </p:spPr>
        <p:txBody>
          <a:bodyPr>
            <a:normAutofit fontScale="92500" lnSpcReduction="20000"/>
          </a:bodyPr>
          <a:lstStyle/>
          <a:p>
            <a:r>
              <a:rPr lang="en-GB" dirty="0"/>
              <a:t>This slide should be replaced with details of telecare and community equipment services that are available at a local level.</a:t>
            </a:r>
          </a:p>
          <a:p>
            <a:r>
              <a:rPr lang="en-GB" dirty="0"/>
              <a:t>This would include the referral routes, any limitations on service provision (e.g. whether out-of-hours installations are possible, and the availability of emergency response service).</a:t>
            </a:r>
          </a:p>
          <a:p>
            <a:r>
              <a:rPr lang="en-GB" dirty="0"/>
              <a:t>Eligibility for free services should be noted (if appropriate) and the approximate weekly cost for those who are self-funding.</a:t>
            </a:r>
          </a:p>
        </p:txBody>
      </p:sp>
    </p:spTree>
    <p:extLst>
      <p:ext uri="{BB962C8B-B14F-4D97-AF65-F5344CB8AC3E}">
        <p14:creationId xmlns:p14="http://schemas.microsoft.com/office/powerpoint/2010/main" val="3439763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GB" dirty="0"/>
              <a:t>Session 4: Keeping up to date </a:t>
            </a:r>
            <a:r>
              <a:rPr lang="en-GB" dirty="0" smtClean="0"/>
              <a:t>and future </a:t>
            </a:r>
            <a:r>
              <a:rPr lang="en-GB" dirty="0"/>
              <a:t>t</a:t>
            </a:r>
            <a:r>
              <a:rPr lang="en-GB" dirty="0" smtClean="0"/>
              <a:t>rends</a:t>
            </a:r>
            <a:endParaRPr lang="en-GB" dirty="0"/>
          </a:p>
        </p:txBody>
      </p:sp>
    </p:spTree>
    <p:extLst>
      <p:ext uri="{BB962C8B-B14F-4D97-AF65-F5344CB8AC3E}">
        <p14:creationId xmlns:p14="http://schemas.microsoft.com/office/powerpoint/2010/main" val="37517330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Technology </a:t>
            </a:r>
            <a:r>
              <a:rPr lang="en-GB" dirty="0" smtClean="0"/>
              <a:t>support </a:t>
            </a:r>
            <a:r>
              <a:rPr lang="en-GB" dirty="0"/>
              <a:t>in Wales</a:t>
            </a:r>
          </a:p>
        </p:txBody>
      </p:sp>
      <p:sp>
        <p:nvSpPr>
          <p:cNvPr id="3" name="Content Placeholder 2"/>
          <p:cNvSpPr>
            <a:spLocks noGrp="1"/>
          </p:cNvSpPr>
          <p:nvPr>
            <p:ph idx="1"/>
          </p:nvPr>
        </p:nvSpPr>
        <p:spPr>
          <a:xfrm>
            <a:off x="431801" y="1376363"/>
            <a:ext cx="8280400" cy="4500562"/>
          </a:xfrm>
          <a:prstGeom prst="rect">
            <a:avLst/>
          </a:prstGeom>
        </p:spPr>
        <p:txBody>
          <a:bodyPr>
            <a:noAutofit/>
          </a:bodyPr>
          <a:lstStyle/>
          <a:p>
            <a:pPr marL="342900" indent="-342900">
              <a:lnSpc>
                <a:spcPct val="80000"/>
              </a:lnSpc>
              <a:spcAft>
                <a:spcPts val="400"/>
              </a:spcAft>
              <a:buFont typeface="Arial" panose="020B0604020202020204" pitchFamily="34" charset="0"/>
              <a:buChar char="•"/>
            </a:pPr>
            <a:r>
              <a:rPr lang="en-GB" sz="2400" dirty="0" smtClean="0"/>
              <a:t>Everyone is </a:t>
            </a:r>
            <a:r>
              <a:rPr lang="en-GB" sz="2400" dirty="0"/>
              <a:t>eligible for a local authority assessment of unmet </a:t>
            </a:r>
            <a:r>
              <a:rPr lang="en-GB" sz="2400" dirty="0" smtClean="0"/>
              <a:t>needs and risks (but </a:t>
            </a:r>
            <a:r>
              <a:rPr lang="en-GB" sz="2400" dirty="0"/>
              <a:t>not all will be offered </a:t>
            </a:r>
            <a:r>
              <a:rPr lang="en-GB" sz="2400" dirty="0" smtClean="0"/>
              <a:t>a service)</a:t>
            </a:r>
            <a:endParaRPr lang="en-GB" sz="2400" dirty="0"/>
          </a:p>
          <a:p>
            <a:pPr marL="342900" indent="-342900">
              <a:lnSpc>
                <a:spcPct val="80000"/>
              </a:lnSpc>
              <a:spcAft>
                <a:spcPts val="400"/>
              </a:spcAft>
              <a:buFont typeface="Arial" panose="020B0604020202020204" pitchFamily="34" charset="0"/>
              <a:buChar char="•"/>
            </a:pPr>
            <a:r>
              <a:rPr lang="en-GB" sz="2400" dirty="0" smtClean="0"/>
              <a:t>People, sometimes with help, will </a:t>
            </a:r>
            <a:r>
              <a:rPr lang="en-GB" sz="2400" dirty="0"/>
              <a:t>be able to identify and </a:t>
            </a:r>
            <a:r>
              <a:rPr lang="en-GB" sz="2400" dirty="0" smtClean="0"/>
              <a:t>subscribe to services or buy items of technology either </a:t>
            </a:r>
            <a:r>
              <a:rPr lang="en-GB" sz="2400" dirty="0"/>
              <a:t>from </a:t>
            </a:r>
            <a:r>
              <a:rPr lang="en-GB" sz="2400" dirty="0" smtClean="0"/>
              <a:t>local shops or online</a:t>
            </a:r>
          </a:p>
          <a:p>
            <a:pPr marL="342900" indent="-342900">
              <a:lnSpc>
                <a:spcPct val="80000"/>
              </a:lnSpc>
              <a:spcAft>
                <a:spcPts val="400"/>
              </a:spcAft>
              <a:buFont typeface="Arial" panose="020B0604020202020204" pitchFamily="34" charset="0"/>
              <a:buChar char="•"/>
            </a:pPr>
            <a:r>
              <a:rPr lang="en-GB" sz="2400" dirty="0" smtClean="0"/>
              <a:t>They </a:t>
            </a:r>
            <a:r>
              <a:rPr lang="en-GB" sz="2400" dirty="0"/>
              <a:t>can also take advantage of free on-line resources that can help them find technology </a:t>
            </a:r>
            <a:r>
              <a:rPr lang="en-GB" sz="2400" dirty="0" smtClean="0"/>
              <a:t>that is suitable </a:t>
            </a:r>
            <a:r>
              <a:rPr lang="en-GB" sz="2400" dirty="0"/>
              <a:t>for their needs</a:t>
            </a:r>
          </a:p>
          <a:p>
            <a:pPr marL="342900" indent="-342900">
              <a:lnSpc>
                <a:spcPct val="80000"/>
              </a:lnSpc>
              <a:spcAft>
                <a:spcPts val="400"/>
              </a:spcAft>
              <a:buFont typeface="Arial" panose="020B0604020202020204" pitchFamily="34" charset="0"/>
              <a:buChar char="•"/>
            </a:pPr>
            <a:r>
              <a:rPr lang="en-GB" sz="2400" dirty="0"/>
              <a:t>Some </a:t>
            </a:r>
            <a:r>
              <a:rPr lang="en-GB" sz="2400" dirty="0" smtClean="0"/>
              <a:t>websites offer advice </a:t>
            </a:r>
            <a:r>
              <a:rPr lang="en-GB" sz="2400" dirty="0"/>
              <a:t>and a retail shop which stocks a limited range of </a:t>
            </a:r>
            <a:r>
              <a:rPr lang="en-GB" sz="2400" dirty="0" smtClean="0"/>
              <a:t>products. Others </a:t>
            </a:r>
            <a:r>
              <a:rPr lang="en-GB" sz="2400" dirty="0"/>
              <a:t>are independent </a:t>
            </a:r>
            <a:r>
              <a:rPr lang="en-GB" sz="2400" dirty="0" smtClean="0"/>
              <a:t>and help </a:t>
            </a:r>
            <a:r>
              <a:rPr lang="en-GB" sz="2400" dirty="0"/>
              <a:t>people find the most appropriate </a:t>
            </a:r>
            <a:r>
              <a:rPr lang="en-GB" sz="2400" dirty="0" smtClean="0"/>
              <a:t>products and services </a:t>
            </a:r>
            <a:r>
              <a:rPr lang="en-GB" sz="2400" dirty="0"/>
              <a:t>and where they can be </a:t>
            </a:r>
            <a:r>
              <a:rPr lang="en-GB" sz="2400" dirty="0" smtClean="0"/>
              <a:t>bought</a:t>
            </a:r>
            <a:endParaRPr lang="en-GB" sz="2400" dirty="0"/>
          </a:p>
        </p:txBody>
      </p:sp>
    </p:spTree>
    <p:extLst>
      <p:ext uri="{BB962C8B-B14F-4D97-AF65-F5344CB8AC3E}">
        <p14:creationId xmlns:p14="http://schemas.microsoft.com/office/powerpoint/2010/main" val="79163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dirty="0" smtClean="0"/>
              <a:t>Learning objectives (2)</a:t>
            </a:r>
            <a:endParaRPr lang="en-GB" dirty="0"/>
          </a:p>
        </p:txBody>
      </p:sp>
      <p:sp>
        <p:nvSpPr>
          <p:cNvPr id="3" name="Content Placeholder 2"/>
          <p:cNvSpPr>
            <a:spLocks noGrp="1"/>
          </p:cNvSpPr>
          <p:nvPr>
            <p:ph idx="1"/>
          </p:nvPr>
        </p:nvSpPr>
        <p:spPr>
          <a:prstGeom prst="rect">
            <a:avLst/>
          </a:prstGeom>
        </p:spPr>
        <p:txBody>
          <a:bodyPr>
            <a:noAutofit/>
          </a:bodyPr>
          <a:lstStyle/>
          <a:p>
            <a:pPr marL="457200" indent="-457200">
              <a:spcBef>
                <a:spcPts val="300"/>
              </a:spcBef>
              <a:spcAft>
                <a:spcPts val="300"/>
              </a:spcAft>
              <a:buFont typeface="Arial" panose="020B0604020202020204" pitchFamily="34" charset="0"/>
              <a:buChar char="•"/>
            </a:pPr>
            <a:r>
              <a:rPr lang="en-GB" sz="2800" dirty="0" smtClean="0"/>
              <a:t>Be </a:t>
            </a:r>
            <a:r>
              <a:rPr lang="en-GB" sz="2800" dirty="0"/>
              <a:t>able to recognise different options for support using technology based on a person-centred approach</a:t>
            </a:r>
          </a:p>
          <a:p>
            <a:pPr marL="457200" indent="-457200">
              <a:spcBef>
                <a:spcPts val="300"/>
              </a:spcBef>
              <a:spcAft>
                <a:spcPts val="300"/>
              </a:spcAft>
              <a:buFont typeface="Arial" panose="020B0604020202020204" pitchFamily="34" charset="0"/>
              <a:buChar char="•"/>
            </a:pPr>
            <a:r>
              <a:rPr lang="en-GB" sz="2800" dirty="0"/>
              <a:t>Find out about local service provision and referral routes</a:t>
            </a:r>
          </a:p>
          <a:p>
            <a:pPr marL="457200" indent="-457200">
              <a:spcBef>
                <a:spcPts val="300"/>
              </a:spcBef>
              <a:spcAft>
                <a:spcPts val="300"/>
              </a:spcAft>
              <a:buFont typeface="Arial" panose="020B0604020202020204" pitchFamily="34" charset="0"/>
              <a:buChar char="•"/>
            </a:pPr>
            <a:r>
              <a:rPr lang="en-GB" sz="2800" dirty="0"/>
              <a:t>Be aware of future developments and how to keep up to date with the latest </a:t>
            </a:r>
            <a:r>
              <a:rPr lang="en-GB" sz="2800" dirty="0" smtClean="0"/>
              <a:t>developments</a:t>
            </a:r>
            <a:endParaRPr lang="en-GB" sz="2800" dirty="0"/>
          </a:p>
        </p:txBody>
      </p:sp>
    </p:spTree>
    <p:extLst>
      <p:ext uri="{BB962C8B-B14F-4D97-AF65-F5344CB8AC3E}">
        <p14:creationId xmlns:p14="http://schemas.microsoft.com/office/powerpoint/2010/main" val="380217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p:txBody>
          <a:bodyPr/>
          <a:lstStyle/>
          <a:p>
            <a:r>
              <a:rPr lang="en-GB" dirty="0" smtClean="0"/>
              <a:t>Keeping informed and up to date</a:t>
            </a:r>
            <a:endParaRPr lang="en-GB" dirty="0"/>
          </a:p>
        </p:txBody>
      </p:sp>
      <p:sp>
        <p:nvSpPr>
          <p:cNvPr id="6" name="Content Placeholder 5"/>
          <p:cNvSpPr>
            <a:spLocks noGrp="1"/>
          </p:cNvSpPr>
          <p:nvPr>
            <p:ph idx="1"/>
          </p:nvPr>
        </p:nvSpPr>
        <p:spPr/>
        <p:txBody>
          <a:bodyPr>
            <a:normAutofit fontScale="62500" lnSpcReduction="20000"/>
          </a:bodyPr>
          <a:lstStyle/>
          <a:p>
            <a:pPr marL="457200" indent="-457200">
              <a:lnSpc>
                <a:spcPct val="120000"/>
              </a:lnSpc>
              <a:spcAft>
                <a:spcPts val="400"/>
              </a:spcAft>
              <a:buFont typeface="Arial" panose="020B0604020202020204" pitchFamily="34" charset="0"/>
              <a:buChar char="•"/>
            </a:pPr>
            <a:r>
              <a:rPr lang="en-GB" dirty="0" err="1"/>
              <a:t>TelecareAware</a:t>
            </a:r>
            <a:r>
              <a:rPr lang="en-GB" dirty="0"/>
              <a:t> (</a:t>
            </a:r>
            <a:r>
              <a:rPr lang="en-GB" dirty="0">
                <a:solidFill>
                  <a:srgbClr val="582F7A"/>
                </a:solidFill>
                <a:hlinkClick r:id="rId3"/>
              </a:rPr>
              <a:t>www.telecareaware.com</a:t>
            </a:r>
            <a:r>
              <a:rPr lang="en-GB" dirty="0"/>
              <a:t>) – General news </a:t>
            </a:r>
            <a:r>
              <a:rPr lang="en-GB" dirty="0" smtClean="0"/>
              <a:t>and </a:t>
            </a:r>
            <a:r>
              <a:rPr lang="en-GB" dirty="0"/>
              <a:t>information about the telecare, telehealth and related industry.</a:t>
            </a:r>
          </a:p>
          <a:p>
            <a:pPr marL="457200" indent="-457200">
              <a:lnSpc>
                <a:spcPct val="120000"/>
              </a:lnSpc>
              <a:spcAft>
                <a:spcPts val="400"/>
              </a:spcAft>
              <a:buFont typeface="Arial" panose="020B0604020202020204" pitchFamily="34" charset="0"/>
              <a:buChar char="•"/>
            </a:pPr>
            <a:r>
              <a:rPr lang="en-GB" dirty="0"/>
              <a:t>TSA (</a:t>
            </a:r>
            <a:r>
              <a:rPr lang="en-GB" dirty="0">
                <a:hlinkClick r:id="rId4"/>
              </a:rPr>
              <a:t>www.tsa-voice.org.uk</a:t>
            </a:r>
            <a:r>
              <a:rPr lang="en-GB" dirty="0"/>
              <a:t>) – the industry body for Technology Enabled Care.</a:t>
            </a:r>
          </a:p>
          <a:p>
            <a:pPr marL="457200" indent="-457200">
              <a:lnSpc>
                <a:spcPct val="120000"/>
              </a:lnSpc>
              <a:spcAft>
                <a:spcPts val="400"/>
              </a:spcAft>
              <a:buFont typeface="Arial" panose="020B0604020202020204" pitchFamily="34" charset="0"/>
              <a:buChar char="•"/>
            </a:pPr>
            <a:r>
              <a:rPr lang="en-GB" dirty="0"/>
              <a:t>Disabled Living Foundation (</a:t>
            </a:r>
            <a:r>
              <a:rPr lang="en-GB" dirty="0">
                <a:hlinkClick r:id="rId5"/>
              </a:rPr>
              <a:t>www.dlf.org.uk</a:t>
            </a:r>
            <a:r>
              <a:rPr lang="en-GB" dirty="0"/>
              <a:t>) – a national charity providing impartial advice </a:t>
            </a:r>
            <a:r>
              <a:rPr lang="en-GB" dirty="0" smtClean="0"/>
              <a:t>and </a:t>
            </a:r>
            <a:r>
              <a:rPr lang="en-GB" dirty="0"/>
              <a:t>information.</a:t>
            </a:r>
          </a:p>
          <a:p>
            <a:pPr marL="457200" indent="-457200">
              <a:lnSpc>
                <a:spcPct val="120000"/>
              </a:lnSpc>
              <a:spcAft>
                <a:spcPts val="400"/>
              </a:spcAft>
              <a:buFont typeface="Arial" panose="020B0604020202020204" pitchFamily="34" charset="0"/>
              <a:buChar char="•"/>
            </a:pPr>
            <a:r>
              <a:rPr lang="en-GB" dirty="0"/>
              <a:t>Vivo (</a:t>
            </a:r>
            <a:r>
              <a:rPr lang="en-GB" dirty="0">
                <a:hlinkClick r:id="rId6"/>
              </a:rPr>
              <a:t>www.vivoguide.co.uk</a:t>
            </a:r>
            <a:r>
              <a:rPr lang="en-GB" dirty="0"/>
              <a:t>) – an independent and impartial source of information on technology enabled care and assisted living technologies, including detailed product guidance and reviews. </a:t>
            </a:r>
          </a:p>
          <a:p>
            <a:pPr marL="457200" indent="-457200">
              <a:lnSpc>
                <a:spcPct val="120000"/>
              </a:lnSpc>
              <a:spcAft>
                <a:spcPts val="400"/>
              </a:spcAft>
              <a:buFont typeface="Arial" panose="020B0604020202020204" pitchFamily="34" charset="0"/>
              <a:buChar char="•"/>
            </a:pPr>
            <a:endParaRPr lang="en-GB" dirty="0"/>
          </a:p>
          <a:p>
            <a:pPr marL="457200" indent="-457200">
              <a:lnSpc>
                <a:spcPct val="120000"/>
              </a:lnSpc>
              <a:buFont typeface="Arial" panose="020B0604020202020204" pitchFamily="34" charset="0"/>
              <a:buChar char="•"/>
            </a:pPr>
            <a:endParaRPr lang="en-GB" dirty="0"/>
          </a:p>
        </p:txBody>
      </p:sp>
    </p:spTree>
    <p:extLst>
      <p:ext uri="{BB962C8B-B14F-4D97-AF65-F5344CB8AC3E}">
        <p14:creationId xmlns:p14="http://schemas.microsoft.com/office/powerpoint/2010/main" val="14960463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p:txBody>
          <a:bodyPr>
            <a:normAutofit/>
          </a:bodyPr>
          <a:lstStyle/>
          <a:p>
            <a:r>
              <a:rPr lang="en-GB" dirty="0" smtClean="0"/>
              <a:t>A brief overview of Vivo</a:t>
            </a:r>
            <a:endParaRPr lang="en-GB" dirty="0"/>
          </a:p>
        </p:txBody>
      </p:sp>
      <p:pic>
        <p:nvPicPr>
          <p:cNvPr id="3" name="Viv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2547000"/>
            <a:ext cx="5690322" cy="1764000"/>
          </a:xfrm>
          <a:prstGeom prst="rect">
            <a:avLst/>
          </a:prstGeom>
        </p:spPr>
      </p:pic>
      <p:pic>
        <p:nvPicPr>
          <p:cNvPr id="4" name="Vivo Pro Logo"/>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9038" t="19280" r="6136" b="20046"/>
          <a:stretch/>
        </p:blipFill>
        <p:spPr>
          <a:xfrm>
            <a:off x="6122122" y="2655221"/>
            <a:ext cx="2658585" cy="1547557"/>
          </a:xfrm>
          <a:prstGeom prst="rect">
            <a:avLst/>
          </a:prstGeom>
        </p:spPr>
      </p:pic>
      <p:pic>
        <p:nvPicPr>
          <p:cNvPr id="10" name="Vivo Search Options"/>
          <p:cNvPicPr>
            <a:picLocks noChangeAspect="1" noChangeArrowheads="1"/>
          </p:cNvPicPr>
          <p:nvPr/>
        </p:nvPicPr>
        <p:blipFill rotWithShape="1">
          <a:blip r:embed="rId5">
            <a:extLst>
              <a:ext uri="{28A0092B-C50C-407E-A947-70E740481C1C}">
                <a14:useLocalDpi xmlns:a14="http://schemas.microsoft.com/office/drawing/2010/main" val="0"/>
              </a:ext>
            </a:extLst>
          </a:blip>
          <a:srcRect r="1266"/>
          <a:stretch/>
        </p:blipFill>
        <p:spPr bwMode="auto">
          <a:xfrm>
            <a:off x="456200" y="1376363"/>
            <a:ext cx="8256000" cy="450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Highlight Freetext Search"/>
          <p:cNvSpPr/>
          <p:nvPr/>
        </p:nvSpPr>
        <p:spPr>
          <a:xfrm>
            <a:off x="1696720" y="3091093"/>
            <a:ext cx="5740400" cy="792088"/>
          </a:xfrm>
          <a:prstGeom prst="roundRect">
            <a:avLst/>
          </a:prstGeom>
          <a:noFill/>
          <a:ln>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Highlight Guided Search"/>
          <p:cNvSpPr/>
          <p:nvPr/>
        </p:nvSpPr>
        <p:spPr>
          <a:xfrm>
            <a:off x="1696720" y="4287519"/>
            <a:ext cx="5740400" cy="1641404"/>
          </a:xfrm>
          <a:prstGeom prst="roundRect">
            <a:avLst/>
          </a:prstGeom>
          <a:noFill/>
          <a:ln>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lear Search Field BG"/>
          <p:cNvSpPr/>
          <p:nvPr/>
        </p:nvSpPr>
        <p:spPr>
          <a:xfrm>
            <a:off x="2188387" y="3362960"/>
            <a:ext cx="3379293" cy="23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Wandering Text"/>
          <p:cNvSpPr txBox="1"/>
          <p:nvPr/>
        </p:nvSpPr>
        <p:spPr>
          <a:xfrm>
            <a:off x="2188387" y="3290300"/>
            <a:ext cx="1331089" cy="369332"/>
          </a:xfrm>
          <a:prstGeom prst="rect">
            <a:avLst/>
          </a:prstGeom>
          <a:noFill/>
        </p:spPr>
        <p:txBody>
          <a:bodyPr wrap="square" rtlCol="0">
            <a:spAutoFit/>
          </a:bodyPr>
          <a:lstStyle/>
          <a:p>
            <a:r>
              <a:rPr lang="en-GB" dirty="0" smtClean="0">
                <a:latin typeface="Arial Narrow" panose="020B0606020202030204" pitchFamily="34" charset="0"/>
              </a:rPr>
              <a:t>Wandering</a:t>
            </a:r>
            <a:endParaRPr lang="en-GB" dirty="0">
              <a:latin typeface="Arial Narrow" panose="020B0606020202030204" pitchFamily="34" charset="0"/>
            </a:endParaRPr>
          </a:p>
        </p:txBody>
      </p:sp>
      <p:pic>
        <p:nvPicPr>
          <p:cNvPr id="15" name="Search Results - Wander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5558" y="317032"/>
            <a:ext cx="5932884" cy="5559893"/>
          </a:xfrm>
          <a:prstGeom prst="rect">
            <a:avLst/>
          </a:prstGeom>
        </p:spPr>
      </p:pic>
      <p:pic>
        <p:nvPicPr>
          <p:cNvPr id="17" name="Vivo Product Description"/>
          <p:cNvPicPr>
            <a:picLocks noChangeAspect="1"/>
          </p:cNvPicPr>
          <p:nvPr/>
        </p:nvPicPr>
        <p:blipFill rotWithShape="1">
          <a:blip r:embed="rId7">
            <a:extLst>
              <a:ext uri="{28A0092B-C50C-407E-A947-70E740481C1C}">
                <a14:useLocalDpi xmlns:a14="http://schemas.microsoft.com/office/drawing/2010/main" val="0"/>
              </a:ext>
            </a:extLst>
          </a:blip>
          <a:srcRect b="543"/>
          <a:stretch/>
        </p:blipFill>
        <p:spPr>
          <a:xfrm>
            <a:off x="1691307" y="368299"/>
            <a:ext cx="5910266" cy="5508625"/>
          </a:xfrm>
          <a:prstGeom prst="rect">
            <a:avLst/>
          </a:prstGeom>
        </p:spPr>
      </p:pic>
      <p:pic>
        <p:nvPicPr>
          <p:cNvPr id="18" name="Vivo Pro Review"/>
          <p:cNvPicPr>
            <a:picLocks noChangeAspect="1"/>
          </p:cNvPicPr>
          <p:nvPr/>
        </p:nvPicPr>
        <p:blipFill rotWithShape="1">
          <a:blip r:embed="rId8">
            <a:extLst>
              <a:ext uri="{28A0092B-C50C-407E-A947-70E740481C1C}">
                <a14:useLocalDpi xmlns:a14="http://schemas.microsoft.com/office/drawing/2010/main" val="0"/>
              </a:ext>
            </a:extLst>
          </a:blip>
          <a:srcRect b="2565"/>
          <a:stretch/>
        </p:blipFill>
        <p:spPr>
          <a:xfrm>
            <a:off x="1555563" y="368300"/>
            <a:ext cx="6032874" cy="5508625"/>
          </a:xfrm>
          <a:prstGeom prst="rect">
            <a:avLst/>
          </a:prstGeom>
        </p:spPr>
      </p:pic>
      <p:pic>
        <p:nvPicPr>
          <p:cNvPr id="19" name="Guided Search - Products Detail"/>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800" y="1848278"/>
            <a:ext cx="8280400" cy="3580499"/>
          </a:xfrm>
          <a:prstGeom prst="rect">
            <a:avLst/>
          </a:prstGeom>
        </p:spPr>
      </p:pic>
      <p:pic>
        <p:nvPicPr>
          <p:cNvPr id="20" name="Clocks &amp; Calendars Prod Grp"/>
          <p:cNvPicPr>
            <a:picLocks noChangeAspect="1"/>
          </p:cNvPicPr>
          <p:nvPr/>
        </p:nvPicPr>
        <p:blipFill rotWithShape="1">
          <a:blip r:embed="rId10">
            <a:extLst>
              <a:ext uri="{28A0092B-C50C-407E-A947-70E740481C1C}">
                <a14:useLocalDpi xmlns:a14="http://schemas.microsoft.com/office/drawing/2010/main" val="0"/>
              </a:ext>
            </a:extLst>
          </a:blip>
          <a:srcRect b="1097"/>
          <a:stretch/>
        </p:blipFill>
        <p:spPr>
          <a:xfrm>
            <a:off x="1601439" y="370390"/>
            <a:ext cx="5941122" cy="5506535"/>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96216" y="368300"/>
            <a:ext cx="5351568" cy="5508625"/>
          </a:xfrm>
          <a:prstGeom prst="rect">
            <a:avLst/>
          </a:prstGeom>
        </p:spPr>
      </p:pic>
    </p:spTree>
    <p:extLst>
      <p:ext uri="{BB962C8B-B14F-4D97-AF65-F5344CB8AC3E}">
        <p14:creationId xmlns:p14="http://schemas.microsoft.com/office/powerpoint/2010/main" val="297702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iterate type="lt">
                                    <p:tmAbs val="500"/>
                                  </p:iterate>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par>
                          <p:cTn id="46" fill="hold">
                            <p:stCondLst>
                              <p:cond delay="4001"/>
                            </p:stCondLst>
                            <p:childTnLst>
                              <p:par>
                                <p:cTn id="47" presetID="10" presetClass="exit" presetSubtype="0" fill="hold" nodeType="after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10" presetClass="exit" presetSubtype="0" fill="hold" grpId="1" nodeType="withEffect">
                                  <p:stCondLst>
                                    <p:cond delay="0"/>
                                  </p:stCondLst>
                                  <p:iterate type="lt">
                                    <p:tmPct val="0"/>
                                  </p:iterate>
                                  <p:childTnLst>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7"/>
                                        </p:tgtEl>
                                      </p:cBhvr>
                                    </p:animEffect>
                                    <p:set>
                                      <p:cBhvr>
                                        <p:cTn id="77" dur="1" fill="hold">
                                          <p:stCondLst>
                                            <p:cond delay="499"/>
                                          </p:stCondLst>
                                        </p:cTn>
                                        <p:tgtEl>
                                          <p:spTgt spid="17"/>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500"/>
                                        <p:tgtEl>
                                          <p:spTgt spid="2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fade">
                                      <p:cBhvr>
                                        <p:cTn id="10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1" grpId="1" animBg="1"/>
      <p:bldP spid="12" grpId="0" animBg="1"/>
      <p:bldP spid="12" grpId="1" animBg="1"/>
      <p:bldP spid="14" grpId="0" animBg="1"/>
      <p:bldP spid="14" grpId="1" animBg="1"/>
      <p:bldP spid="13" grpId="0"/>
      <p:bldP spid="13"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Team exercise</a:t>
            </a: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118" y="1790560"/>
            <a:ext cx="2667826" cy="3600000"/>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7997" y="1790560"/>
            <a:ext cx="2667826" cy="3600000"/>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901" y="1790560"/>
            <a:ext cx="2667826" cy="3600000"/>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204016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Road"/>
          <p:cNvGrpSpPr/>
          <p:nvPr/>
        </p:nvGrpSpPr>
        <p:grpSpPr>
          <a:xfrm>
            <a:off x="431800" y="1388492"/>
            <a:ext cx="8280400" cy="4478290"/>
            <a:chOff x="0" y="774866"/>
            <a:chExt cx="9144000" cy="6083135"/>
          </a:xfrm>
        </p:grpSpPr>
        <p:sp>
          <p:nvSpPr>
            <p:cNvPr id="6" name="Freeform 6"/>
            <p:cNvSpPr>
              <a:spLocks/>
            </p:cNvSpPr>
            <p:nvPr/>
          </p:nvSpPr>
          <p:spPr bwMode="auto">
            <a:xfrm>
              <a:off x="0" y="774866"/>
              <a:ext cx="9144000" cy="6083134"/>
            </a:xfrm>
            <a:custGeom>
              <a:avLst/>
              <a:gdLst>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9902 h 6083134"/>
                <a:gd name="connsiteX77" fmla="*/ 4160360 w 9144000"/>
                <a:gd name="connsiteY77" fmla="*/ 1520401 h 6083134"/>
                <a:gd name="connsiteX78" fmla="*/ 4163861 w 9144000"/>
                <a:gd name="connsiteY78" fmla="*/ 1516046 h 6083134"/>
                <a:gd name="connsiteX79" fmla="*/ 4163861 w 9144000"/>
                <a:gd name="connsiteY79" fmla="*/ 1497042 h 6083134"/>
                <a:gd name="connsiteX80" fmla="*/ 4139354 w 9144000"/>
                <a:gd name="connsiteY80" fmla="*/ 1452700 h 6083134"/>
                <a:gd name="connsiteX81" fmla="*/ 4072836 w 9144000"/>
                <a:gd name="connsiteY81" fmla="*/ 1392521 h 6083134"/>
                <a:gd name="connsiteX82" fmla="*/ 3852275 w 9144000"/>
                <a:gd name="connsiteY82" fmla="*/ 1259494 h 6083134"/>
                <a:gd name="connsiteX83" fmla="*/ 3558194 w 9144000"/>
                <a:gd name="connsiteY83" fmla="*/ 1132802 h 6083134"/>
                <a:gd name="connsiteX84" fmla="*/ 3232605 w 9144000"/>
                <a:gd name="connsiteY84" fmla="*/ 1018779 h 6083134"/>
                <a:gd name="connsiteX85" fmla="*/ 2528911 w 9144000"/>
                <a:gd name="connsiteY85" fmla="*/ 825574 h 6083134"/>
                <a:gd name="connsiteX86" fmla="*/ 1030499 w 9144000"/>
                <a:gd name="connsiteY86" fmla="*/ 515179 h 6083134"/>
                <a:gd name="connsiteX87" fmla="*/ 0 w 9144000"/>
                <a:gd name="connsiteY87" fmla="*/ 348488 h 6083134"/>
                <a:gd name="connsiteX88" fmla="*/ 0 w 9144000"/>
                <a:gd name="connsiteY8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516046 h 6083134"/>
                <a:gd name="connsiteX78" fmla="*/ 4163861 w 9144000"/>
                <a:gd name="connsiteY78" fmla="*/ 1497042 h 6083134"/>
                <a:gd name="connsiteX79" fmla="*/ 4139354 w 9144000"/>
                <a:gd name="connsiteY79" fmla="*/ 1452700 h 6083134"/>
                <a:gd name="connsiteX80" fmla="*/ 4072836 w 9144000"/>
                <a:gd name="connsiteY80" fmla="*/ 1392521 h 6083134"/>
                <a:gd name="connsiteX81" fmla="*/ 3852275 w 9144000"/>
                <a:gd name="connsiteY81" fmla="*/ 1259494 h 6083134"/>
                <a:gd name="connsiteX82" fmla="*/ 3558194 w 9144000"/>
                <a:gd name="connsiteY82" fmla="*/ 1132802 h 6083134"/>
                <a:gd name="connsiteX83" fmla="*/ 3232605 w 9144000"/>
                <a:gd name="connsiteY83" fmla="*/ 1018779 h 6083134"/>
                <a:gd name="connsiteX84" fmla="*/ 2528911 w 9144000"/>
                <a:gd name="connsiteY84" fmla="*/ 825574 h 6083134"/>
                <a:gd name="connsiteX85" fmla="*/ 1030499 w 9144000"/>
                <a:gd name="connsiteY85" fmla="*/ 515179 h 6083134"/>
                <a:gd name="connsiteX86" fmla="*/ 0 w 9144000"/>
                <a:gd name="connsiteY86" fmla="*/ 348488 h 6083134"/>
                <a:gd name="connsiteX87" fmla="*/ 0 w 9144000"/>
                <a:gd name="connsiteY87"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497042 h 6083134"/>
                <a:gd name="connsiteX78" fmla="*/ 4139354 w 9144000"/>
                <a:gd name="connsiteY78" fmla="*/ 1452700 h 6083134"/>
                <a:gd name="connsiteX79" fmla="*/ 4072836 w 9144000"/>
                <a:gd name="connsiteY79" fmla="*/ 1392521 h 6083134"/>
                <a:gd name="connsiteX80" fmla="*/ 3852275 w 9144000"/>
                <a:gd name="connsiteY80" fmla="*/ 1259494 h 6083134"/>
                <a:gd name="connsiteX81" fmla="*/ 3558194 w 9144000"/>
                <a:gd name="connsiteY81" fmla="*/ 1132802 h 6083134"/>
                <a:gd name="connsiteX82" fmla="*/ 3232605 w 9144000"/>
                <a:gd name="connsiteY82" fmla="*/ 1018779 h 6083134"/>
                <a:gd name="connsiteX83" fmla="*/ 2528911 w 9144000"/>
                <a:gd name="connsiteY83" fmla="*/ 825574 h 6083134"/>
                <a:gd name="connsiteX84" fmla="*/ 1030499 w 9144000"/>
                <a:gd name="connsiteY84" fmla="*/ 515179 h 6083134"/>
                <a:gd name="connsiteX85" fmla="*/ 0 w 9144000"/>
                <a:gd name="connsiteY85" fmla="*/ 348488 h 6083134"/>
                <a:gd name="connsiteX86" fmla="*/ 0 w 9144000"/>
                <a:gd name="connsiteY86"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3861 w 9144000"/>
                <a:gd name="connsiteY76" fmla="*/ 1497042 h 6083134"/>
                <a:gd name="connsiteX77" fmla="*/ 4139354 w 9144000"/>
                <a:gd name="connsiteY77" fmla="*/ 1452700 h 6083134"/>
                <a:gd name="connsiteX78" fmla="*/ 4072836 w 9144000"/>
                <a:gd name="connsiteY78" fmla="*/ 1392521 h 6083134"/>
                <a:gd name="connsiteX79" fmla="*/ 3852275 w 9144000"/>
                <a:gd name="connsiteY79" fmla="*/ 1259494 h 6083134"/>
                <a:gd name="connsiteX80" fmla="*/ 3558194 w 9144000"/>
                <a:gd name="connsiteY80" fmla="*/ 1132802 h 6083134"/>
                <a:gd name="connsiteX81" fmla="*/ 3232605 w 9144000"/>
                <a:gd name="connsiteY81" fmla="*/ 1018779 h 6083134"/>
                <a:gd name="connsiteX82" fmla="*/ 2528911 w 9144000"/>
                <a:gd name="connsiteY82" fmla="*/ 825574 h 6083134"/>
                <a:gd name="connsiteX83" fmla="*/ 1030499 w 9144000"/>
                <a:gd name="connsiteY83" fmla="*/ 515179 h 6083134"/>
                <a:gd name="connsiteX84" fmla="*/ 0 w 9144000"/>
                <a:gd name="connsiteY84" fmla="*/ 348488 h 6083134"/>
                <a:gd name="connsiteX85" fmla="*/ 0 w 9144000"/>
                <a:gd name="connsiteY85"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94255 h 6083134"/>
                <a:gd name="connsiteX32" fmla="*/ 2528911 w 9144000"/>
                <a:gd name="connsiteY32" fmla="*/ 3399797 h 6083134"/>
                <a:gd name="connsiteX33" fmla="*/ 2563921 w 9144000"/>
                <a:gd name="connsiteY33" fmla="*/ 3470270 h 6083134"/>
                <a:gd name="connsiteX34" fmla="*/ 2640942 w 9144000"/>
                <a:gd name="connsiteY34" fmla="*/ 3558954 h 6083134"/>
                <a:gd name="connsiteX35" fmla="*/ 2977035 w 9144000"/>
                <a:gd name="connsiteY35" fmla="*/ 3787000 h 6083134"/>
                <a:gd name="connsiteX36" fmla="*/ 3491676 w 9144000"/>
                <a:gd name="connsiteY36" fmla="*/ 4018213 h 6083134"/>
                <a:gd name="connsiteX37" fmla="*/ 4104345 w 9144000"/>
                <a:gd name="connsiteY37" fmla="*/ 4230422 h 6083134"/>
                <a:gd name="connsiteX38" fmla="*/ 4769528 w 9144000"/>
                <a:gd name="connsiteY38" fmla="*/ 4414126 h 6083134"/>
                <a:gd name="connsiteX39" fmla="*/ 6183917 w 9144000"/>
                <a:gd name="connsiteY39" fmla="*/ 4727688 h 6083134"/>
                <a:gd name="connsiteX40" fmla="*/ 7661324 w 9144000"/>
                <a:gd name="connsiteY40" fmla="*/ 4977905 h 6083134"/>
                <a:gd name="connsiteX41" fmla="*/ 9144000 w 9144000"/>
                <a:gd name="connsiteY41" fmla="*/ 5180860 h 6083134"/>
                <a:gd name="connsiteX42" fmla="*/ 9144000 w 9144000"/>
                <a:gd name="connsiteY42" fmla="*/ 6083134 h 6083134"/>
                <a:gd name="connsiteX43" fmla="*/ 4375201 w 9144000"/>
                <a:gd name="connsiteY43" fmla="*/ 6083134 h 6083134"/>
                <a:gd name="connsiteX44" fmla="*/ 3764751 w 9144000"/>
                <a:gd name="connsiteY44" fmla="*/ 5874251 h 6083134"/>
                <a:gd name="connsiteX45" fmla="*/ 3001541 w 9144000"/>
                <a:gd name="connsiteY45" fmla="*/ 5582860 h 6083134"/>
                <a:gd name="connsiteX46" fmla="*/ 2252335 w 9144000"/>
                <a:gd name="connsiteY46" fmla="*/ 5234456 h 6083134"/>
                <a:gd name="connsiteX47" fmla="*/ 1524135 w 9144000"/>
                <a:gd name="connsiteY47" fmla="*/ 4797369 h 6083134"/>
                <a:gd name="connsiteX48" fmla="*/ 1181040 w 9144000"/>
                <a:gd name="connsiteY48" fmla="*/ 4521814 h 6083134"/>
                <a:gd name="connsiteX49" fmla="*/ 879957 w 9144000"/>
                <a:gd name="connsiteY49" fmla="*/ 4186080 h 6083134"/>
                <a:gd name="connsiteX50" fmla="*/ 673400 w 9144000"/>
                <a:gd name="connsiteY50" fmla="*/ 3774331 h 6083134"/>
                <a:gd name="connsiteX51" fmla="*/ 641892 w 9144000"/>
                <a:gd name="connsiteY51" fmla="*/ 3315072 h 6083134"/>
                <a:gd name="connsiteX52" fmla="*/ 645393 w 9144000"/>
                <a:gd name="connsiteY52" fmla="*/ 3286567 h 6083134"/>
                <a:gd name="connsiteX53" fmla="*/ 648456 w 9144000"/>
                <a:gd name="connsiteY53" fmla="*/ 3269938 h 6083134"/>
                <a:gd name="connsiteX54" fmla="*/ 652395 w 9144000"/>
                <a:gd name="connsiteY54" fmla="*/ 3254894 h 6083134"/>
                <a:gd name="connsiteX55" fmla="*/ 655458 w 9144000"/>
                <a:gd name="connsiteY55" fmla="*/ 3246579 h 6083134"/>
                <a:gd name="connsiteX56" fmla="*/ 655896 w 9144000"/>
                <a:gd name="connsiteY56" fmla="*/ 3238265 h 6083134"/>
                <a:gd name="connsiteX57" fmla="*/ 655896 w 9144000"/>
                <a:gd name="connsiteY57" fmla="*/ 3235890 h 6083134"/>
                <a:gd name="connsiteX58" fmla="*/ 658959 w 9144000"/>
                <a:gd name="connsiteY58" fmla="*/ 3230347 h 6083134"/>
                <a:gd name="connsiteX59" fmla="*/ 666398 w 9144000"/>
                <a:gd name="connsiteY59" fmla="*/ 3207384 h 6083134"/>
                <a:gd name="connsiteX60" fmla="*/ 694406 w 9144000"/>
                <a:gd name="connsiteY60" fmla="*/ 3115533 h 6083134"/>
                <a:gd name="connsiteX61" fmla="*/ 778429 w 9144000"/>
                <a:gd name="connsiteY61" fmla="*/ 2925494 h 6083134"/>
                <a:gd name="connsiteX62" fmla="*/ 1062007 w 9144000"/>
                <a:gd name="connsiteY62" fmla="*/ 2548585 h 6083134"/>
                <a:gd name="connsiteX63" fmla="*/ 1506630 w 9144000"/>
                <a:gd name="connsiteY63" fmla="*/ 2222354 h 6083134"/>
                <a:gd name="connsiteX64" fmla="*/ 2031774 w 9144000"/>
                <a:gd name="connsiteY64" fmla="*/ 2016479 h 6083134"/>
                <a:gd name="connsiteX65" fmla="*/ 2532412 w 9144000"/>
                <a:gd name="connsiteY65" fmla="*/ 1905623 h 6083134"/>
                <a:gd name="connsiteX66" fmla="*/ 2984036 w 9144000"/>
                <a:gd name="connsiteY66" fmla="*/ 1851779 h 6083134"/>
                <a:gd name="connsiteX67" fmla="*/ 3386647 w 9144000"/>
                <a:gd name="connsiteY67" fmla="*/ 1816939 h 6083134"/>
                <a:gd name="connsiteX68" fmla="*/ 3726241 w 9144000"/>
                <a:gd name="connsiteY68" fmla="*/ 1782099 h 6083134"/>
                <a:gd name="connsiteX69" fmla="*/ 3967807 w 9144000"/>
                <a:gd name="connsiteY69" fmla="*/ 1740924 h 6083134"/>
                <a:gd name="connsiteX70" fmla="*/ 4030824 w 9144000"/>
                <a:gd name="connsiteY70" fmla="*/ 1725087 h 6083134"/>
                <a:gd name="connsiteX71" fmla="*/ 4072836 w 9144000"/>
                <a:gd name="connsiteY71" fmla="*/ 1709251 h 6083134"/>
                <a:gd name="connsiteX72" fmla="*/ 4111347 w 9144000"/>
                <a:gd name="connsiteY72" fmla="*/ 1680745 h 6083134"/>
                <a:gd name="connsiteX73" fmla="*/ 4142855 w 9144000"/>
                <a:gd name="connsiteY73" fmla="*/ 1623734 h 6083134"/>
                <a:gd name="connsiteX74" fmla="*/ 4139354 w 9144000"/>
                <a:gd name="connsiteY74" fmla="*/ 1452700 h 6083134"/>
                <a:gd name="connsiteX75" fmla="*/ 4072836 w 9144000"/>
                <a:gd name="connsiteY75" fmla="*/ 1392521 h 6083134"/>
                <a:gd name="connsiteX76" fmla="*/ 3852275 w 9144000"/>
                <a:gd name="connsiteY76" fmla="*/ 1259494 h 6083134"/>
                <a:gd name="connsiteX77" fmla="*/ 3558194 w 9144000"/>
                <a:gd name="connsiteY77" fmla="*/ 1132802 h 6083134"/>
                <a:gd name="connsiteX78" fmla="*/ 3232605 w 9144000"/>
                <a:gd name="connsiteY78" fmla="*/ 1018779 h 6083134"/>
                <a:gd name="connsiteX79" fmla="*/ 2528911 w 9144000"/>
                <a:gd name="connsiteY79" fmla="*/ 825574 h 6083134"/>
                <a:gd name="connsiteX80" fmla="*/ 1030499 w 9144000"/>
                <a:gd name="connsiteY80" fmla="*/ 515179 h 6083134"/>
                <a:gd name="connsiteX81" fmla="*/ 0 w 9144000"/>
                <a:gd name="connsiteY81" fmla="*/ 348488 h 6083134"/>
                <a:gd name="connsiteX82" fmla="*/ 0 w 9144000"/>
                <a:gd name="connsiteY82"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94255 h 6083134"/>
                <a:gd name="connsiteX31" fmla="*/ 2528911 w 9144000"/>
                <a:gd name="connsiteY31" fmla="*/ 3399797 h 6083134"/>
                <a:gd name="connsiteX32" fmla="*/ 2563921 w 9144000"/>
                <a:gd name="connsiteY32" fmla="*/ 3470270 h 6083134"/>
                <a:gd name="connsiteX33" fmla="*/ 2640942 w 9144000"/>
                <a:gd name="connsiteY33" fmla="*/ 3558954 h 6083134"/>
                <a:gd name="connsiteX34" fmla="*/ 2977035 w 9144000"/>
                <a:gd name="connsiteY34" fmla="*/ 3787000 h 6083134"/>
                <a:gd name="connsiteX35" fmla="*/ 3491676 w 9144000"/>
                <a:gd name="connsiteY35" fmla="*/ 4018213 h 6083134"/>
                <a:gd name="connsiteX36" fmla="*/ 4104345 w 9144000"/>
                <a:gd name="connsiteY36" fmla="*/ 4230422 h 6083134"/>
                <a:gd name="connsiteX37" fmla="*/ 4769528 w 9144000"/>
                <a:gd name="connsiteY37" fmla="*/ 4414126 h 6083134"/>
                <a:gd name="connsiteX38" fmla="*/ 6183917 w 9144000"/>
                <a:gd name="connsiteY38" fmla="*/ 4727688 h 6083134"/>
                <a:gd name="connsiteX39" fmla="*/ 7661324 w 9144000"/>
                <a:gd name="connsiteY39" fmla="*/ 4977905 h 6083134"/>
                <a:gd name="connsiteX40" fmla="*/ 9144000 w 9144000"/>
                <a:gd name="connsiteY40" fmla="*/ 5180860 h 6083134"/>
                <a:gd name="connsiteX41" fmla="*/ 9144000 w 9144000"/>
                <a:gd name="connsiteY41" fmla="*/ 6083134 h 6083134"/>
                <a:gd name="connsiteX42" fmla="*/ 4375201 w 9144000"/>
                <a:gd name="connsiteY42" fmla="*/ 6083134 h 6083134"/>
                <a:gd name="connsiteX43" fmla="*/ 3764751 w 9144000"/>
                <a:gd name="connsiteY43" fmla="*/ 5874251 h 6083134"/>
                <a:gd name="connsiteX44" fmla="*/ 3001541 w 9144000"/>
                <a:gd name="connsiteY44" fmla="*/ 5582860 h 6083134"/>
                <a:gd name="connsiteX45" fmla="*/ 2252335 w 9144000"/>
                <a:gd name="connsiteY45" fmla="*/ 5234456 h 6083134"/>
                <a:gd name="connsiteX46" fmla="*/ 1524135 w 9144000"/>
                <a:gd name="connsiteY46" fmla="*/ 4797369 h 6083134"/>
                <a:gd name="connsiteX47" fmla="*/ 1181040 w 9144000"/>
                <a:gd name="connsiteY47" fmla="*/ 4521814 h 6083134"/>
                <a:gd name="connsiteX48" fmla="*/ 879957 w 9144000"/>
                <a:gd name="connsiteY48" fmla="*/ 4186080 h 6083134"/>
                <a:gd name="connsiteX49" fmla="*/ 673400 w 9144000"/>
                <a:gd name="connsiteY49" fmla="*/ 3774331 h 6083134"/>
                <a:gd name="connsiteX50" fmla="*/ 641892 w 9144000"/>
                <a:gd name="connsiteY50" fmla="*/ 3315072 h 6083134"/>
                <a:gd name="connsiteX51" fmla="*/ 645393 w 9144000"/>
                <a:gd name="connsiteY51" fmla="*/ 3286567 h 6083134"/>
                <a:gd name="connsiteX52" fmla="*/ 648456 w 9144000"/>
                <a:gd name="connsiteY52" fmla="*/ 3269938 h 6083134"/>
                <a:gd name="connsiteX53" fmla="*/ 652395 w 9144000"/>
                <a:gd name="connsiteY53" fmla="*/ 3254894 h 6083134"/>
                <a:gd name="connsiteX54" fmla="*/ 655458 w 9144000"/>
                <a:gd name="connsiteY54" fmla="*/ 3246579 h 6083134"/>
                <a:gd name="connsiteX55" fmla="*/ 655896 w 9144000"/>
                <a:gd name="connsiteY55" fmla="*/ 3238265 h 6083134"/>
                <a:gd name="connsiteX56" fmla="*/ 655896 w 9144000"/>
                <a:gd name="connsiteY56" fmla="*/ 3235890 h 6083134"/>
                <a:gd name="connsiteX57" fmla="*/ 658959 w 9144000"/>
                <a:gd name="connsiteY57" fmla="*/ 3230347 h 6083134"/>
                <a:gd name="connsiteX58" fmla="*/ 666398 w 9144000"/>
                <a:gd name="connsiteY58" fmla="*/ 3207384 h 6083134"/>
                <a:gd name="connsiteX59" fmla="*/ 694406 w 9144000"/>
                <a:gd name="connsiteY59" fmla="*/ 3115533 h 6083134"/>
                <a:gd name="connsiteX60" fmla="*/ 778429 w 9144000"/>
                <a:gd name="connsiteY60" fmla="*/ 2925494 h 6083134"/>
                <a:gd name="connsiteX61" fmla="*/ 1062007 w 9144000"/>
                <a:gd name="connsiteY61" fmla="*/ 2548585 h 6083134"/>
                <a:gd name="connsiteX62" fmla="*/ 1506630 w 9144000"/>
                <a:gd name="connsiteY62" fmla="*/ 2222354 h 6083134"/>
                <a:gd name="connsiteX63" fmla="*/ 2031774 w 9144000"/>
                <a:gd name="connsiteY63" fmla="*/ 2016479 h 6083134"/>
                <a:gd name="connsiteX64" fmla="*/ 2532412 w 9144000"/>
                <a:gd name="connsiteY64" fmla="*/ 1905623 h 6083134"/>
                <a:gd name="connsiteX65" fmla="*/ 2984036 w 9144000"/>
                <a:gd name="connsiteY65" fmla="*/ 1851779 h 6083134"/>
                <a:gd name="connsiteX66" fmla="*/ 3386647 w 9144000"/>
                <a:gd name="connsiteY66" fmla="*/ 1816939 h 6083134"/>
                <a:gd name="connsiteX67" fmla="*/ 3726241 w 9144000"/>
                <a:gd name="connsiteY67" fmla="*/ 1782099 h 6083134"/>
                <a:gd name="connsiteX68" fmla="*/ 3967807 w 9144000"/>
                <a:gd name="connsiteY68" fmla="*/ 1740924 h 6083134"/>
                <a:gd name="connsiteX69" fmla="*/ 4030824 w 9144000"/>
                <a:gd name="connsiteY69" fmla="*/ 1725087 h 6083134"/>
                <a:gd name="connsiteX70" fmla="*/ 4072836 w 9144000"/>
                <a:gd name="connsiteY70" fmla="*/ 1709251 h 6083134"/>
                <a:gd name="connsiteX71" fmla="*/ 4111347 w 9144000"/>
                <a:gd name="connsiteY71" fmla="*/ 1680745 h 6083134"/>
                <a:gd name="connsiteX72" fmla="*/ 4142855 w 9144000"/>
                <a:gd name="connsiteY72" fmla="*/ 1623734 h 6083134"/>
                <a:gd name="connsiteX73" fmla="*/ 4139354 w 9144000"/>
                <a:gd name="connsiteY73" fmla="*/ 1452700 h 6083134"/>
                <a:gd name="connsiteX74" fmla="*/ 4072836 w 9144000"/>
                <a:gd name="connsiteY74" fmla="*/ 1392521 h 6083134"/>
                <a:gd name="connsiteX75" fmla="*/ 3852275 w 9144000"/>
                <a:gd name="connsiteY75" fmla="*/ 1259494 h 6083134"/>
                <a:gd name="connsiteX76" fmla="*/ 3558194 w 9144000"/>
                <a:gd name="connsiteY76" fmla="*/ 1132802 h 6083134"/>
                <a:gd name="connsiteX77" fmla="*/ 3232605 w 9144000"/>
                <a:gd name="connsiteY77" fmla="*/ 1018779 h 6083134"/>
                <a:gd name="connsiteX78" fmla="*/ 2528911 w 9144000"/>
                <a:gd name="connsiteY78" fmla="*/ 825574 h 6083134"/>
                <a:gd name="connsiteX79" fmla="*/ 1030499 w 9144000"/>
                <a:gd name="connsiteY79" fmla="*/ 515179 h 6083134"/>
                <a:gd name="connsiteX80" fmla="*/ 0 w 9144000"/>
                <a:gd name="connsiteY80" fmla="*/ 348488 h 6083134"/>
                <a:gd name="connsiteX81" fmla="*/ 0 w 9144000"/>
                <a:gd name="connsiteY81"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28911 w 9144000"/>
                <a:gd name="connsiteY30" fmla="*/ 3399797 h 6083134"/>
                <a:gd name="connsiteX31" fmla="*/ 2563921 w 9144000"/>
                <a:gd name="connsiteY31" fmla="*/ 3470270 h 6083134"/>
                <a:gd name="connsiteX32" fmla="*/ 2640942 w 9144000"/>
                <a:gd name="connsiteY32" fmla="*/ 3558954 h 6083134"/>
                <a:gd name="connsiteX33" fmla="*/ 2977035 w 9144000"/>
                <a:gd name="connsiteY33" fmla="*/ 3787000 h 6083134"/>
                <a:gd name="connsiteX34" fmla="*/ 3491676 w 9144000"/>
                <a:gd name="connsiteY34" fmla="*/ 4018213 h 6083134"/>
                <a:gd name="connsiteX35" fmla="*/ 4104345 w 9144000"/>
                <a:gd name="connsiteY35" fmla="*/ 4230422 h 6083134"/>
                <a:gd name="connsiteX36" fmla="*/ 4769528 w 9144000"/>
                <a:gd name="connsiteY36" fmla="*/ 4414126 h 6083134"/>
                <a:gd name="connsiteX37" fmla="*/ 6183917 w 9144000"/>
                <a:gd name="connsiteY37" fmla="*/ 4727688 h 6083134"/>
                <a:gd name="connsiteX38" fmla="*/ 7661324 w 9144000"/>
                <a:gd name="connsiteY38" fmla="*/ 4977905 h 6083134"/>
                <a:gd name="connsiteX39" fmla="*/ 9144000 w 9144000"/>
                <a:gd name="connsiteY39" fmla="*/ 5180860 h 6083134"/>
                <a:gd name="connsiteX40" fmla="*/ 9144000 w 9144000"/>
                <a:gd name="connsiteY40" fmla="*/ 6083134 h 6083134"/>
                <a:gd name="connsiteX41" fmla="*/ 4375201 w 9144000"/>
                <a:gd name="connsiteY41" fmla="*/ 6083134 h 6083134"/>
                <a:gd name="connsiteX42" fmla="*/ 3764751 w 9144000"/>
                <a:gd name="connsiteY42" fmla="*/ 5874251 h 6083134"/>
                <a:gd name="connsiteX43" fmla="*/ 3001541 w 9144000"/>
                <a:gd name="connsiteY43" fmla="*/ 5582860 h 6083134"/>
                <a:gd name="connsiteX44" fmla="*/ 2252335 w 9144000"/>
                <a:gd name="connsiteY44" fmla="*/ 5234456 h 6083134"/>
                <a:gd name="connsiteX45" fmla="*/ 1524135 w 9144000"/>
                <a:gd name="connsiteY45" fmla="*/ 4797369 h 6083134"/>
                <a:gd name="connsiteX46" fmla="*/ 1181040 w 9144000"/>
                <a:gd name="connsiteY46" fmla="*/ 4521814 h 6083134"/>
                <a:gd name="connsiteX47" fmla="*/ 879957 w 9144000"/>
                <a:gd name="connsiteY47" fmla="*/ 4186080 h 6083134"/>
                <a:gd name="connsiteX48" fmla="*/ 673400 w 9144000"/>
                <a:gd name="connsiteY48" fmla="*/ 3774331 h 6083134"/>
                <a:gd name="connsiteX49" fmla="*/ 641892 w 9144000"/>
                <a:gd name="connsiteY49" fmla="*/ 3315072 h 6083134"/>
                <a:gd name="connsiteX50" fmla="*/ 645393 w 9144000"/>
                <a:gd name="connsiteY50" fmla="*/ 3286567 h 6083134"/>
                <a:gd name="connsiteX51" fmla="*/ 648456 w 9144000"/>
                <a:gd name="connsiteY51" fmla="*/ 3269938 h 6083134"/>
                <a:gd name="connsiteX52" fmla="*/ 652395 w 9144000"/>
                <a:gd name="connsiteY52" fmla="*/ 3254894 h 6083134"/>
                <a:gd name="connsiteX53" fmla="*/ 655458 w 9144000"/>
                <a:gd name="connsiteY53" fmla="*/ 3246579 h 6083134"/>
                <a:gd name="connsiteX54" fmla="*/ 655896 w 9144000"/>
                <a:gd name="connsiteY54" fmla="*/ 3238265 h 6083134"/>
                <a:gd name="connsiteX55" fmla="*/ 655896 w 9144000"/>
                <a:gd name="connsiteY55" fmla="*/ 3235890 h 6083134"/>
                <a:gd name="connsiteX56" fmla="*/ 658959 w 9144000"/>
                <a:gd name="connsiteY56" fmla="*/ 3230347 h 6083134"/>
                <a:gd name="connsiteX57" fmla="*/ 666398 w 9144000"/>
                <a:gd name="connsiteY57" fmla="*/ 3207384 h 6083134"/>
                <a:gd name="connsiteX58" fmla="*/ 694406 w 9144000"/>
                <a:gd name="connsiteY58" fmla="*/ 3115533 h 6083134"/>
                <a:gd name="connsiteX59" fmla="*/ 778429 w 9144000"/>
                <a:gd name="connsiteY59" fmla="*/ 2925494 h 6083134"/>
                <a:gd name="connsiteX60" fmla="*/ 1062007 w 9144000"/>
                <a:gd name="connsiteY60" fmla="*/ 2548585 h 6083134"/>
                <a:gd name="connsiteX61" fmla="*/ 1506630 w 9144000"/>
                <a:gd name="connsiteY61" fmla="*/ 2222354 h 6083134"/>
                <a:gd name="connsiteX62" fmla="*/ 2031774 w 9144000"/>
                <a:gd name="connsiteY62" fmla="*/ 2016479 h 6083134"/>
                <a:gd name="connsiteX63" fmla="*/ 2532412 w 9144000"/>
                <a:gd name="connsiteY63" fmla="*/ 1905623 h 6083134"/>
                <a:gd name="connsiteX64" fmla="*/ 2984036 w 9144000"/>
                <a:gd name="connsiteY64" fmla="*/ 1851779 h 6083134"/>
                <a:gd name="connsiteX65" fmla="*/ 3386647 w 9144000"/>
                <a:gd name="connsiteY65" fmla="*/ 1816939 h 6083134"/>
                <a:gd name="connsiteX66" fmla="*/ 3726241 w 9144000"/>
                <a:gd name="connsiteY66" fmla="*/ 1782099 h 6083134"/>
                <a:gd name="connsiteX67" fmla="*/ 3967807 w 9144000"/>
                <a:gd name="connsiteY67" fmla="*/ 1740924 h 6083134"/>
                <a:gd name="connsiteX68" fmla="*/ 4030824 w 9144000"/>
                <a:gd name="connsiteY68" fmla="*/ 1725087 h 6083134"/>
                <a:gd name="connsiteX69" fmla="*/ 4072836 w 9144000"/>
                <a:gd name="connsiteY69" fmla="*/ 1709251 h 6083134"/>
                <a:gd name="connsiteX70" fmla="*/ 4111347 w 9144000"/>
                <a:gd name="connsiteY70" fmla="*/ 1680745 h 6083134"/>
                <a:gd name="connsiteX71" fmla="*/ 4142855 w 9144000"/>
                <a:gd name="connsiteY71" fmla="*/ 1623734 h 6083134"/>
                <a:gd name="connsiteX72" fmla="*/ 4139354 w 9144000"/>
                <a:gd name="connsiteY72" fmla="*/ 1452700 h 6083134"/>
                <a:gd name="connsiteX73" fmla="*/ 4072836 w 9144000"/>
                <a:gd name="connsiteY73" fmla="*/ 1392521 h 6083134"/>
                <a:gd name="connsiteX74" fmla="*/ 3852275 w 9144000"/>
                <a:gd name="connsiteY74" fmla="*/ 1259494 h 6083134"/>
                <a:gd name="connsiteX75" fmla="*/ 3558194 w 9144000"/>
                <a:gd name="connsiteY75" fmla="*/ 1132802 h 6083134"/>
                <a:gd name="connsiteX76" fmla="*/ 3232605 w 9144000"/>
                <a:gd name="connsiteY76" fmla="*/ 1018779 h 6083134"/>
                <a:gd name="connsiteX77" fmla="*/ 2528911 w 9144000"/>
                <a:gd name="connsiteY77" fmla="*/ 825574 h 6083134"/>
                <a:gd name="connsiteX78" fmla="*/ 1030499 w 9144000"/>
                <a:gd name="connsiteY78" fmla="*/ 515179 h 6083134"/>
                <a:gd name="connsiteX79" fmla="*/ 0 w 9144000"/>
                <a:gd name="connsiteY79" fmla="*/ 348488 h 6083134"/>
                <a:gd name="connsiteX80" fmla="*/ 0 w 9144000"/>
                <a:gd name="connsiteY80"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63921 w 9144000"/>
                <a:gd name="connsiteY30" fmla="*/ 3470270 h 6083134"/>
                <a:gd name="connsiteX31" fmla="*/ 2640942 w 9144000"/>
                <a:gd name="connsiteY31" fmla="*/ 3558954 h 6083134"/>
                <a:gd name="connsiteX32" fmla="*/ 2977035 w 9144000"/>
                <a:gd name="connsiteY32" fmla="*/ 3787000 h 6083134"/>
                <a:gd name="connsiteX33" fmla="*/ 3491676 w 9144000"/>
                <a:gd name="connsiteY33" fmla="*/ 4018213 h 6083134"/>
                <a:gd name="connsiteX34" fmla="*/ 4104345 w 9144000"/>
                <a:gd name="connsiteY34" fmla="*/ 4230422 h 6083134"/>
                <a:gd name="connsiteX35" fmla="*/ 4769528 w 9144000"/>
                <a:gd name="connsiteY35" fmla="*/ 4414126 h 6083134"/>
                <a:gd name="connsiteX36" fmla="*/ 6183917 w 9144000"/>
                <a:gd name="connsiteY36" fmla="*/ 4727688 h 6083134"/>
                <a:gd name="connsiteX37" fmla="*/ 7661324 w 9144000"/>
                <a:gd name="connsiteY37" fmla="*/ 4977905 h 6083134"/>
                <a:gd name="connsiteX38" fmla="*/ 9144000 w 9144000"/>
                <a:gd name="connsiteY38" fmla="*/ 5180860 h 6083134"/>
                <a:gd name="connsiteX39" fmla="*/ 9144000 w 9144000"/>
                <a:gd name="connsiteY39" fmla="*/ 6083134 h 6083134"/>
                <a:gd name="connsiteX40" fmla="*/ 4375201 w 9144000"/>
                <a:gd name="connsiteY40" fmla="*/ 6083134 h 6083134"/>
                <a:gd name="connsiteX41" fmla="*/ 3764751 w 9144000"/>
                <a:gd name="connsiteY41" fmla="*/ 5874251 h 6083134"/>
                <a:gd name="connsiteX42" fmla="*/ 3001541 w 9144000"/>
                <a:gd name="connsiteY42" fmla="*/ 5582860 h 6083134"/>
                <a:gd name="connsiteX43" fmla="*/ 2252335 w 9144000"/>
                <a:gd name="connsiteY43" fmla="*/ 5234456 h 6083134"/>
                <a:gd name="connsiteX44" fmla="*/ 1524135 w 9144000"/>
                <a:gd name="connsiteY44" fmla="*/ 4797369 h 6083134"/>
                <a:gd name="connsiteX45" fmla="*/ 1181040 w 9144000"/>
                <a:gd name="connsiteY45" fmla="*/ 4521814 h 6083134"/>
                <a:gd name="connsiteX46" fmla="*/ 879957 w 9144000"/>
                <a:gd name="connsiteY46" fmla="*/ 4186080 h 6083134"/>
                <a:gd name="connsiteX47" fmla="*/ 673400 w 9144000"/>
                <a:gd name="connsiteY47" fmla="*/ 3774331 h 6083134"/>
                <a:gd name="connsiteX48" fmla="*/ 641892 w 9144000"/>
                <a:gd name="connsiteY48" fmla="*/ 3315072 h 6083134"/>
                <a:gd name="connsiteX49" fmla="*/ 645393 w 9144000"/>
                <a:gd name="connsiteY49" fmla="*/ 3286567 h 6083134"/>
                <a:gd name="connsiteX50" fmla="*/ 648456 w 9144000"/>
                <a:gd name="connsiteY50" fmla="*/ 3269938 h 6083134"/>
                <a:gd name="connsiteX51" fmla="*/ 652395 w 9144000"/>
                <a:gd name="connsiteY51" fmla="*/ 3254894 h 6083134"/>
                <a:gd name="connsiteX52" fmla="*/ 655458 w 9144000"/>
                <a:gd name="connsiteY52" fmla="*/ 3246579 h 6083134"/>
                <a:gd name="connsiteX53" fmla="*/ 655896 w 9144000"/>
                <a:gd name="connsiteY53" fmla="*/ 3238265 h 6083134"/>
                <a:gd name="connsiteX54" fmla="*/ 655896 w 9144000"/>
                <a:gd name="connsiteY54" fmla="*/ 3235890 h 6083134"/>
                <a:gd name="connsiteX55" fmla="*/ 658959 w 9144000"/>
                <a:gd name="connsiteY55" fmla="*/ 3230347 h 6083134"/>
                <a:gd name="connsiteX56" fmla="*/ 666398 w 9144000"/>
                <a:gd name="connsiteY56" fmla="*/ 3207384 h 6083134"/>
                <a:gd name="connsiteX57" fmla="*/ 694406 w 9144000"/>
                <a:gd name="connsiteY57" fmla="*/ 3115533 h 6083134"/>
                <a:gd name="connsiteX58" fmla="*/ 778429 w 9144000"/>
                <a:gd name="connsiteY58" fmla="*/ 2925494 h 6083134"/>
                <a:gd name="connsiteX59" fmla="*/ 1062007 w 9144000"/>
                <a:gd name="connsiteY59" fmla="*/ 2548585 h 6083134"/>
                <a:gd name="connsiteX60" fmla="*/ 1506630 w 9144000"/>
                <a:gd name="connsiteY60" fmla="*/ 2222354 h 6083134"/>
                <a:gd name="connsiteX61" fmla="*/ 2031774 w 9144000"/>
                <a:gd name="connsiteY61" fmla="*/ 2016479 h 6083134"/>
                <a:gd name="connsiteX62" fmla="*/ 2532412 w 9144000"/>
                <a:gd name="connsiteY62" fmla="*/ 1905623 h 6083134"/>
                <a:gd name="connsiteX63" fmla="*/ 2984036 w 9144000"/>
                <a:gd name="connsiteY63" fmla="*/ 1851779 h 6083134"/>
                <a:gd name="connsiteX64" fmla="*/ 3386647 w 9144000"/>
                <a:gd name="connsiteY64" fmla="*/ 1816939 h 6083134"/>
                <a:gd name="connsiteX65" fmla="*/ 3726241 w 9144000"/>
                <a:gd name="connsiteY65" fmla="*/ 1782099 h 6083134"/>
                <a:gd name="connsiteX66" fmla="*/ 3967807 w 9144000"/>
                <a:gd name="connsiteY66" fmla="*/ 1740924 h 6083134"/>
                <a:gd name="connsiteX67" fmla="*/ 4030824 w 9144000"/>
                <a:gd name="connsiteY67" fmla="*/ 1725087 h 6083134"/>
                <a:gd name="connsiteX68" fmla="*/ 4072836 w 9144000"/>
                <a:gd name="connsiteY68" fmla="*/ 1709251 h 6083134"/>
                <a:gd name="connsiteX69" fmla="*/ 4111347 w 9144000"/>
                <a:gd name="connsiteY69" fmla="*/ 1680745 h 6083134"/>
                <a:gd name="connsiteX70" fmla="*/ 4142855 w 9144000"/>
                <a:gd name="connsiteY70" fmla="*/ 1623734 h 6083134"/>
                <a:gd name="connsiteX71" fmla="*/ 4139354 w 9144000"/>
                <a:gd name="connsiteY71" fmla="*/ 1452700 h 6083134"/>
                <a:gd name="connsiteX72" fmla="*/ 4072836 w 9144000"/>
                <a:gd name="connsiteY72" fmla="*/ 1392521 h 6083134"/>
                <a:gd name="connsiteX73" fmla="*/ 3852275 w 9144000"/>
                <a:gd name="connsiteY73" fmla="*/ 1259494 h 6083134"/>
                <a:gd name="connsiteX74" fmla="*/ 3558194 w 9144000"/>
                <a:gd name="connsiteY74" fmla="*/ 1132802 h 6083134"/>
                <a:gd name="connsiteX75" fmla="*/ 3232605 w 9144000"/>
                <a:gd name="connsiteY75" fmla="*/ 1018779 h 6083134"/>
                <a:gd name="connsiteX76" fmla="*/ 2528911 w 9144000"/>
                <a:gd name="connsiteY76" fmla="*/ 825574 h 6083134"/>
                <a:gd name="connsiteX77" fmla="*/ 1030499 w 9144000"/>
                <a:gd name="connsiteY77" fmla="*/ 515179 h 6083134"/>
                <a:gd name="connsiteX78" fmla="*/ 0 w 9144000"/>
                <a:gd name="connsiteY78" fmla="*/ 348488 h 6083134"/>
                <a:gd name="connsiteX79" fmla="*/ 0 w 9144000"/>
                <a:gd name="connsiteY79"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44000" h="6083134">
                  <a:moveTo>
                    <a:pt x="0" y="0"/>
                  </a:moveTo>
                  <a:cubicBezTo>
                    <a:pt x="386744" y="30675"/>
                    <a:pt x="773389" y="66040"/>
                    <a:pt x="1160034" y="109764"/>
                  </a:cubicBezTo>
                  <a:cubicBezTo>
                    <a:pt x="1692181" y="166775"/>
                    <a:pt x="2224327" y="236456"/>
                    <a:pt x="2756474" y="328308"/>
                  </a:cubicBezTo>
                  <a:cubicBezTo>
                    <a:pt x="3022547" y="372650"/>
                    <a:pt x="3288620" y="426494"/>
                    <a:pt x="3554693" y="489840"/>
                  </a:cubicBezTo>
                  <a:cubicBezTo>
                    <a:pt x="3691231" y="521513"/>
                    <a:pt x="3824268" y="556353"/>
                    <a:pt x="3957304" y="597528"/>
                  </a:cubicBezTo>
                  <a:cubicBezTo>
                    <a:pt x="4090341" y="635536"/>
                    <a:pt x="4226878" y="679878"/>
                    <a:pt x="4359915" y="733722"/>
                  </a:cubicBezTo>
                  <a:cubicBezTo>
                    <a:pt x="4492952" y="787566"/>
                    <a:pt x="4629489" y="850912"/>
                    <a:pt x="4762526" y="933262"/>
                  </a:cubicBezTo>
                  <a:cubicBezTo>
                    <a:pt x="4825543" y="974437"/>
                    <a:pt x="4892062" y="1021947"/>
                    <a:pt x="4951578" y="1075791"/>
                  </a:cubicBezTo>
                  <a:cubicBezTo>
                    <a:pt x="5014595" y="1129635"/>
                    <a:pt x="5070611" y="1196148"/>
                    <a:pt x="5112622" y="1268996"/>
                  </a:cubicBezTo>
                  <a:cubicBezTo>
                    <a:pt x="5133628" y="1303836"/>
                    <a:pt x="5151133" y="1345011"/>
                    <a:pt x="5165137" y="1383019"/>
                  </a:cubicBezTo>
                  <a:cubicBezTo>
                    <a:pt x="5172139" y="1405190"/>
                    <a:pt x="5175640" y="1424194"/>
                    <a:pt x="5182642" y="1446365"/>
                  </a:cubicBezTo>
                  <a:lnTo>
                    <a:pt x="5182642" y="1452700"/>
                  </a:lnTo>
                  <a:lnTo>
                    <a:pt x="5185705" y="1464181"/>
                  </a:lnTo>
                  <a:lnTo>
                    <a:pt x="5189643" y="1490707"/>
                  </a:lnTo>
                  <a:cubicBezTo>
                    <a:pt x="5203647" y="1547719"/>
                    <a:pt x="5210649" y="1607897"/>
                    <a:pt x="5210649" y="1671243"/>
                  </a:cubicBezTo>
                  <a:cubicBezTo>
                    <a:pt x="5210649" y="1737757"/>
                    <a:pt x="5200146" y="1807437"/>
                    <a:pt x="5179141" y="1877118"/>
                  </a:cubicBezTo>
                  <a:cubicBezTo>
                    <a:pt x="5154634" y="1949966"/>
                    <a:pt x="5119624" y="2025981"/>
                    <a:pt x="5063609" y="2095662"/>
                  </a:cubicBezTo>
                  <a:cubicBezTo>
                    <a:pt x="5011094" y="2168509"/>
                    <a:pt x="4937574" y="2235023"/>
                    <a:pt x="4860553" y="2292034"/>
                  </a:cubicBezTo>
                  <a:cubicBezTo>
                    <a:pt x="4780031" y="2349046"/>
                    <a:pt x="4696008" y="2396555"/>
                    <a:pt x="4608483" y="2437730"/>
                  </a:cubicBezTo>
                  <a:cubicBezTo>
                    <a:pt x="4524460" y="2478905"/>
                    <a:pt x="4440437" y="2510578"/>
                    <a:pt x="4356414" y="2539084"/>
                  </a:cubicBezTo>
                  <a:cubicBezTo>
                    <a:pt x="4275892" y="2567589"/>
                    <a:pt x="4195370" y="2589760"/>
                    <a:pt x="4118349" y="2611932"/>
                  </a:cubicBezTo>
                  <a:cubicBezTo>
                    <a:pt x="3967807" y="2653106"/>
                    <a:pt x="3824268" y="2684779"/>
                    <a:pt x="3687730" y="2713285"/>
                  </a:cubicBezTo>
                  <a:cubicBezTo>
                    <a:pt x="3554693" y="2741791"/>
                    <a:pt x="3428659" y="2767129"/>
                    <a:pt x="3313127" y="2795635"/>
                  </a:cubicBezTo>
                  <a:cubicBezTo>
                    <a:pt x="3194094" y="2820973"/>
                    <a:pt x="3089065" y="2849479"/>
                    <a:pt x="2994539" y="2877985"/>
                  </a:cubicBezTo>
                  <a:cubicBezTo>
                    <a:pt x="2900013" y="2906490"/>
                    <a:pt x="2819491" y="2938163"/>
                    <a:pt x="2756474" y="2969836"/>
                  </a:cubicBezTo>
                  <a:cubicBezTo>
                    <a:pt x="2693456" y="3001509"/>
                    <a:pt x="2647944" y="3030015"/>
                    <a:pt x="2619936" y="3061688"/>
                  </a:cubicBezTo>
                  <a:cubicBezTo>
                    <a:pt x="2588428" y="3090194"/>
                    <a:pt x="2574424" y="3115532"/>
                    <a:pt x="2560420" y="3147205"/>
                  </a:cubicBezTo>
                  <a:cubicBezTo>
                    <a:pt x="2546416" y="3178878"/>
                    <a:pt x="2535913" y="3216886"/>
                    <a:pt x="2528911" y="3261228"/>
                  </a:cubicBezTo>
                  <a:cubicBezTo>
                    <a:pt x="2528911" y="3283399"/>
                    <a:pt x="2525908" y="3295885"/>
                    <a:pt x="2525410" y="3330909"/>
                  </a:cubicBezTo>
                  <a:cubicBezTo>
                    <a:pt x="2524912" y="3365933"/>
                    <a:pt x="2537749" y="3435246"/>
                    <a:pt x="2563921" y="3470270"/>
                  </a:cubicBezTo>
                  <a:cubicBezTo>
                    <a:pt x="2590093" y="3505294"/>
                    <a:pt x="2605932" y="3524114"/>
                    <a:pt x="2640942" y="3558954"/>
                  </a:cubicBezTo>
                  <a:cubicBezTo>
                    <a:pt x="2710961" y="3625468"/>
                    <a:pt x="2829994" y="3707817"/>
                    <a:pt x="2977035" y="3787000"/>
                  </a:cubicBezTo>
                  <a:cubicBezTo>
                    <a:pt x="3124075" y="3866183"/>
                    <a:pt x="3302624" y="3945365"/>
                    <a:pt x="3491676" y="4018213"/>
                  </a:cubicBezTo>
                  <a:cubicBezTo>
                    <a:pt x="3684229" y="4094228"/>
                    <a:pt x="3890786" y="4163909"/>
                    <a:pt x="4104345" y="4230422"/>
                  </a:cubicBezTo>
                  <a:cubicBezTo>
                    <a:pt x="4317903" y="4293768"/>
                    <a:pt x="4541965" y="4357114"/>
                    <a:pt x="4769528" y="4414126"/>
                  </a:cubicBezTo>
                  <a:cubicBezTo>
                    <a:pt x="5224653" y="4531316"/>
                    <a:pt x="5700784" y="4635837"/>
                    <a:pt x="6183917" y="4727688"/>
                  </a:cubicBezTo>
                  <a:cubicBezTo>
                    <a:pt x="6670551" y="4819540"/>
                    <a:pt x="7164187" y="4905057"/>
                    <a:pt x="7661324" y="4977905"/>
                  </a:cubicBezTo>
                  <a:cubicBezTo>
                    <a:pt x="8150979" y="5052776"/>
                    <a:pt x="8647427" y="5121502"/>
                    <a:pt x="9144000" y="5180860"/>
                  </a:cubicBezTo>
                  <a:lnTo>
                    <a:pt x="9144000" y="6083134"/>
                  </a:lnTo>
                  <a:lnTo>
                    <a:pt x="4375201" y="6083134"/>
                  </a:lnTo>
                  <a:cubicBezTo>
                    <a:pt x="4170572" y="6017183"/>
                    <a:pt x="3967105" y="5947479"/>
                    <a:pt x="3764751" y="5874251"/>
                  </a:cubicBezTo>
                  <a:cubicBezTo>
                    <a:pt x="3509181" y="5785567"/>
                    <a:pt x="3253610" y="5687380"/>
                    <a:pt x="3001541" y="5582860"/>
                  </a:cubicBezTo>
                  <a:cubicBezTo>
                    <a:pt x="2749472" y="5475171"/>
                    <a:pt x="2500903" y="5361149"/>
                    <a:pt x="2252335" y="5234456"/>
                  </a:cubicBezTo>
                  <a:cubicBezTo>
                    <a:pt x="2003767" y="5107764"/>
                    <a:pt x="1758699" y="4965236"/>
                    <a:pt x="1524135" y="4797369"/>
                  </a:cubicBezTo>
                  <a:cubicBezTo>
                    <a:pt x="1405102" y="4715019"/>
                    <a:pt x="1289570" y="4623167"/>
                    <a:pt x="1181040" y="4521814"/>
                  </a:cubicBezTo>
                  <a:cubicBezTo>
                    <a:pt x="1072510" y="4420460"/>
                    <a:pt x="970982" y="4309605"/>
                    <a:pt x="879957" y="4186080"/>
                  </a:cubicBezTo>
                  <a:cubicBezTo>
                    <a:pt x="792433" y="4059388"/>
                    <a:pt x="718913" y="3923194"/>
                    <a:pt x="673400" y="3774331"/>
                  </a:cubicBezTo>
                  <a:cubicBezTo>
                    <a:pt x="627888" y="3625468"/>
                    <a:pt x="617385" y="3467103"/>
                    <a:pt x="641892" y="3315072"/>
                  </a:cubicBezTo>
                  <a:lnTo>
                    <a:pt x="645393" y="3286567"/>
                  </a:lnTo>
                  <a:lnTo>
                    <a:pt x="648456" y="3269938"/>
                  </a:lnTo>
                  <a:cubicBezTo>
                    <a:pt x="652395" y="3264395"/>
                    <a:pt x="652395" y="3254894"/>
                    <a:pt x="652395" y="3254894"/>
                  </a:cubicBezTo>
                  <a:lnTo>
                    <a:pt x="655458" y="3246579"/>
                  </a:lnTo>
                  <a:lnTo>
                    <a:pt x="655896" y="3238265"/>
                  </a:lnTo>
                  <a:lnTo>
                    <a:pt x="655896" y="3235890"/>
                  </a:lnTo>
                  <a:lnTo>
                    <a:pt x="658959" y="3230347"/>
                  </a:lnTo>
                  <a:lnTo>
                    <a:pt x="666398" y="3207384"/>
                  </a:lnTo>
                  <a:cubicBezTo>
                    <a:pt x="673400" y="3178878"/>
                    <a:pt x="683903" y="3147205"/>
                    <a:pt x="694406" y="3115533"/>
                  </a:cubicBezTo>
                  <a:cubicBezTo>
                    <a:pt x="718913" y="3052186"/>
                    <a:pt x="746921" y="2988840"/>
                    <a:pt x="778429" y="2925494"/>
                  </a:cubicBezTo>
                  <a:cubicBezTo>
                    <a:pt x="844948" y="2798802"/>
                    <a:pt x="939474" y="2668943"/>
                    <a:pt x="1062007" y="2548585"/>
                  </a:cubicBezTo>
                  <a:cubicBezTo>
                    <a:pt x="1184541" y="2425061"/>
                    <a:pt x="1338583" y="2314205"/>
                    <a:pt x="1506630" y="2222354"/>
                  </a:cubicBezTo>
                  <a:cubicBezTo>
                    <a:pt x="1678177" y="2133669"/>
                    <a:pt x="1856726" y="2067156"/>
                    <a:pt x="2031774" y="2016479"/>
                  </a:cubicBezTo>
                  <a:cubicBezTo>
                    <a:pt x="2203322" y="1965802"/>
                    <a:pt x="2371368" y="1930962"/>
                    <a:pt x="2532412" y="1905623"/>
                  </a:cubicBezTo>
                  <a:cubicBezTo>
                    <a:pt x="2689956" y="1880285"/>
                    <a:pt x="2840497" y="1864449"/>
                    <a:pt x="2984036" y="1851779"/>
                  </a:cubicBezTo>
                  <a:cubicBezTo>
                    <a:pt x="3127576" y="1835943"/>
                    <a:pt x="3260612" y="1826441"/>
                    <a:pt x="3386647" y="1816939"/>
                  </a:cubicBezTo>
                  <a:cubicBezTo>
                    <a:pt x="3512682" y="1804270"/>
                    <a:pt x="3628214" y="1794768"/>
                    <a:pt x="3726241" y="1782099"/>
                  </a:cubicBezTo>
                  <a:cubicBezTo>
                    <a:pt x="3827769" y="1769430"/>
                    <a:pt x="3911792" y="1756760"/>
                    <a:pt x="3967807" y="1740924"/>
                  </a:cubicBezTo>
                  <a:cubicBezTo>
                    <a:pt x="3995815" y="1734589"/>
                    <a:pt x="4016821" y="1728255"/>
                    <a:pt x="4030824" y="1725087"/>
                  </a:cubicBezTo>
                  <a:cubicBezTo>
                    <a:pt x="4048329" y="1718753"/>
                    <a:pt x="4058832" y="1715586"/>
                    <a:pt x="4072836" y="1709251"/>
                  </a:cubicBezTo>
                  <a:cubicBezTo>
                    <a:pt x="4083339" y="1702916"/>
                    <a:pt x="4097343" y="1696582"/>
                    <a:pt x="4111347" y="1680745"/>
                  </a:cubicBezTo>
                  <a:cubicBezTo>
                    <a:pt x="4121849" y="1668076"/>
                    <a:pt x="4132352" y="1645905"/>
                    <a:pt x="4142855" y="1623734"/>
                  </a:cubicBezTo>
                  <a:cubicBezTo>
                    <a:pt x="4168478" y="1576202"/>
                    <a:pt x="4173884" y="1508380"/>
                    <a:pt x="4139354" y="1452700"/>
                  </a:cubicBezTo>
                  <a:cubicBezTo>
                    <a:pt x="4125350" y="1436863"/>
                    <a:pt x="4100844" y="1414692"/>
                    <a:pt x="4072836" y="1392521"/>
                  </a:cubicBezTo>
                  <a:cubicBezTo>
                    <a:pt x="4016821" y="1348179"/>
                    <a:pt x="3939799" y="1300669"/>
                    <a:pt x="3852275" y="1259494"/>
                  </a:cubicBezTo>
                  <a:cubicBezTo>
                    <a:pt x="3761250" y="1215152"/>
                    <a:pt x="3663223" y="1173977"/>
                    <a:pt x="3558194" y="1132802"/>
                  </a:cubicBezTo>
                  <a:cubicBezTo>
                    <a:pt x="3456666" y="1091627"/>
                    <a:pt x="3344636" y="1056787"/>
                    <a:pt x="3232605" y="1018779"/>
                  </a:cubicBezTo>
                  <a:cubicBezTo>
                    <a:pt x="3008543" y="949099"/>
                    <a:pt x="2770478" y="885753"/>
                    <a:pt x="2528911" y="825574"/>
                  </a:cubicBezTo>
                  <a:cubicBezTo>
                    <a:pt x="2042277" y="705217"/>
                    <a:pt x="1538138" y="607030"/>
                    <a:pt x="1030499" y="515179"/>
                  </a:cubicBezTo>
                  <a:cubicBezTo>
                    <a:pt x="689847" y="455667"/>
                    <a:pt x="346041" y="400434"/>
                    <a:pt x="0" y="348488"/>
                  </a:cubicBezTo>
                  <a:lnTo>
                    <a:pt x="0" y="0"/>
                  </a:lnTo>
                  <a:close/>
                </a:path>
              </a:pathLst>
            </a:custGeom>
            <a:solidFill>
              <a:schemeClr val="bg1">
                <a:lumMod val="85000"/>
              </a:schemeClr>
            </a:solidFill>
            <a:ln w="38100">
              <a:solidFill>
                <a:schemeClr val="tx1">
                  <a:lumMod val="85000"/>
                  <a:lumOff val="15000"/>
                </a:schemeClr>
              </a:solidFill>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1" y="796010"/>
              <a:ext cx="9143999" cy="6061990"/>
            </a:xfrm>
            <a:custGeom>
              <a:avLst/>
              <a:gdLst>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7011 w 9143999"/>
                <a:gd name="connsiteY33" fmla="*/ 3362035 h 6061990"/>
                <a:gd name="connsiteX34" fmla="*/ 2406574 w 9143999"/>
                <a:gd name="connsiteY34" fmla="*/ 3366390 h 6061990"/>
                <a:gd name="connsiteX35" fmla="*/ 2410075 w 9143999"/>
                <a:gd name="connsiteY35" fmla="*/ 3371932 h 6061990"/>
                <a:gd name="connsiteX36" fmla="*/ 2445086 w 9143999"/>
                <a:gd name="connsiteY36" fmla="*/ 3470900 h 6061990"/>
                <a:gd name="connsiteX37" fmla="*/ 2529111 w 9143999"/>
                <a:gd name="connsiteY37" fmla="*/ 3575409 h 6061990"/>
                <a:gd name="connsiteX38" fmla="*/ 2886218 w 9143999"/>
                <a:gd name="connsiteY38" fmla="*/ 3828766 h 6061990"/>
                <a:gd name="connsiteX39" fmla="*/ 3414877 w 9143999"/>
                <a:gd name="connsiteY39" fmla="*/ 4075790 h 6061990"/>
                <a:gd name="connsiteX40" fmla="*/ 4034564 w 9143999"/>
                <a:gd name="connsiteY40" fmla="*/ 4294310 h 6061990"/>
                <a:gd name="connsiteX41" fmla="*/ 4706767 w 9143999"/>
                <a:gd name="connsiteY41" fmla="*/ 4487495 h 6061990"/>
                <a:gd name="connsiteX42" fmla="*/ 6128195 w 9143999"/>
                <a:gd name="connsiteY42" fmla="*/ 4810525 h 6061990"/>
                <a:gd name="connsiteX43" fmla="*/ 7609141 w 9143999"/>
                <a:gd name="connsiteY43" fmla="*/ 5070216 h 6061990"/>
                <a:gd name="connsiteX44" fmla="*/ 9118095 w 9143999"/>
                <a:gd name="connsiteY44" fmla="*/ 5285570 h 6061990"/>
                <a:gd name="connsiteX45" fmla="*/ 9143999 w 9143999"/>
                <a:gd name="connsiteY45" fmla="*/ 5288702 h 6061990"/>
                <a:gd name="connsiteX46" fmla="*/ 9143999 w 9143999"/>
                <a:gd name="connsiteY46" fmla="*/ 6061990 h 6061990"/>
                <a:gd name="connsiteX47" fmla="*/ 4752032 w 9143999"/>
                <a:gd name="connsiteY47" fmla="*/ 6061990 h 6061990"/>
                <a:gd name="connsiteX48" fmla="*/ 3828002 w 9143999"/>
                <a:gd name="connsiteY48" fmla="*/ 5760614 h 6061990"/>
                <a:gd name="connsiteX49" fmla="*/ 3071774 w 9143999"/>
                <a:gd name="connsiteY49" fmla="*/ 5475587 h 6061990"/>
                <a:gd name="connsiteX50" fmla="*/ 2329551 w 9143999"/>
                <a:gd name="connsiteY50" fmla="*/ 5136722 h 6061990"/>
                <a:gd name="connsiteX51" fmla="*/ 1615336 w 9143999"/>
                <a:gd name="connsiteY51" fmla="*/ 4712349 h 6061990"/>
                <a:gd name="connsiteX52" fmla="*/ 1282736 w 9143999"/>
                <a:gd name="connsiteY52" fmla="*/ 4446324 h 6061990"/>
                <a:gd name="connsiteX53" fmla="*/ 992148 w 9143999"/>
                <a:gd name="connsiteY53" fmla="*/ 4123294 h 6061990"/>
                <a:gd name="connsiteX54" fmla="*/ 792588 w 9143999"/>
                <a:gd name="connsiteY54" fmla="*/ 3733758 h 6061990"/>
                <a:gd name="connsiteX55" fmla="*/ 761078 w 9143999"/>
                <a:gd name="connsiteY55" fmla="*/ 3296717 h 6061990"/>
                <a:gd name="connsiteX56" fmla="*/ 764579 w 9143999"/>
                <a:gd name="connsiteY56" fmla="*/ 3271381 h 6061990"/>
                <a:gd name="connsiteX57" fmla="*/ 767643 w 9143999"/>
                <a:gd name="connsiteY57" fmla="*/ 3257526 h 6061990"/>
                <a:gd name="connsiteX58" fmla="*/ 771582 w 9143999"/>
                <a:gd name="connsiteY58" fmla="*/ 3242878 h 6061990"/>
                <a:gd name="connsiteX59" fmla="*/ 774645 w 9143999"/>
                <a:gd name="connsiteY59" fmla="*/ 3234565 h 6061990"/>
                <a:gd name="connsiteX60" fmla="*/ 775083 w 9143999"/>
                <a:gd name="connsiteY60" fmla="*/ 3226251 h 6061990"/>
                <a:gd name="connsiteX61" fmla="*/ 775083 w 9143999"/>
                <a:gd name="connsiteY61" fmla="*/ 3223876 h 6061990"/>
                <a:gd name="connsiteX62" fmla="*/ 778146 w 9143999"/>
                <a:gd name="connsiteY62" fmla="*/ 3218334 h 6061990"/>
                <a:gd name="connsiteX63" fmla="*/ 782085 w 9143999"/>
                <a:gd name="connsiteY63" fmla="*/ 3195374 h 6061990"/>
                <a:gd name="connsiteX64" fmla="*/ 813594 w 9143999"/>
                <a:gd name="connsiteY64" fmla="*/ 3106699 h 6061990"/>
                <a:gd name="connsiteX65" fmla="*/ 890617 w 9143999"/>
                <a:gd name="connsiteY65" fmla="*/ 2926182 h 6061990"/>
                <a:gd name="connsiteX66" fmla="*/ 1156698 w 9143999"/>
                <a:gd name="connsiteY66" fmla="*/ 2565148 h 6061990"/>
                <a:gd name="connsiteX67" fmla="*/ 1576824 w 9143999"/>
                <a:gd name="connsiteY67" fmla="*/ 2254786 h 6061990"/>
                <a:gd name="connsiteX68" fmla="*/ 2077475 w 9143999"/>
                <a:gd name="connsiteY68" fmla="*/ 2055267 h 6061990"/>
                <a:gd name="connsiteX69" fmla="*/ 2560620 w 9143999"/>
                <a:gd name="connsiteY69" fmla="*/ 1947590 h 6061990"/>
                <a:gd name="connsiteX70" fmla="*/ 3005254 w 9143999"/>
                <a:gd name="connsiteY70" fmla="*/ 1890585 h 6061990"/>
                <a:gd name="connsiteX71" fmla="*/ 3404374 w 9143999"/>
                <a:gd name="connsiteY71" fmla="*/ 1852581 h 6061990"/>
                <a:gd name="connsiteX72" fmla="*/ 3754480 w 9143999"/>
                <a:gd name="connsiteY72" fmla="*/ 1814578 h 6061990"/>
                <a:gd name="connsiteX73" fmla="*/ 4006556 w 9143999"/>
                <a:gd name="connsiteY73" fmla="*/ 1763907 h 6061990"/>
                <a:gd name="connsiteX74" fmla="*/ 4083579 w 9143999"/>
                <a:gd name="connsiteY74" fmla="*/ 1738571 h 6061990"/>
                <a:gd name="connsiteX75" fmla="*/ 4136095 w 9143999"/>
                <a:gd name="connsiteY75" fmla="*/ 1713235 h 6061990"/>
                <a:gd name="connsiteX76" fmla="*/ 4178107 w 9143999"/>
                <a:gd name="connsiteY76" fmla="*/ 1672065 h 6061990"/>
                <a:gd name="connsiteX77" fmla="*/ 4209617 w 9143999"/>
                <a:gd name="connsiteY77" fmla="*/ 1605558 h 6061990"/>
                <a:gd name="connsiteX78" fmla="*/ 4227122 w 9143999"/>
                <a:gd name="connsiteY78" fmla="*/ 1513716 h 6061990"/>
                <a:gd name="connsiteX79" fmla="*/ 4227122 w 9143999"/>
                <a:gd name="connsiteY79" fmla="*/ 1505403 h 6061990"/>
                <a:gd name="connsiteX80" fmla="*/ 4227122 w 9143999"/>
                <a:gd name="connsiteY80" fmla="*/ 1495902 h 6061990"/>
                <a:gd name="connsiteX81" fmla="*/ 4227122 w 9143999"/>
                <a:gd name="connsiteY81" fmla="*/ 1482047 h 6061990"/>
                <a:gd name="connsiteX82" fmla="*/ 4223621 w 9143999"/>
                <a:gd name="connsiteY82" fmla="*/ 1463045 h 6061990"/>
                <a:gd name="connsiteX83" fmla="*/ 4192112 w 9143999"/>
                <a:gd name="connsiteY83" fmla="*/ 1409207 h 6061990"/>
                <a:gd name="connsiteX84" fmla="*/ 4118589 w 9143999"/>
                <a:gd name="connsiteY84" fmla="*/ 1342700 h 6061990"/>
                <a:gd name="connsiteX85" fmla="*/ 3884019 w 9143999"/>
                <a:gd name="connsiteY85" fmla="*/ 1203354 h 6061990"/>
                <a:gd name="connsiteX86" fmla="*/ 3582928 w 9143999"/>
                <a:gd name="connsiteY86" fmla="*/ 1076675 h 6061990"/>
                <a:gd name="connsiteX87" fmla="*/ 3253829 w 9143999"/>
                <a:gd name="connsiteY87" fmla="*/ 965832 h 6061990"/>
                <a:gd name="connsiteX88" fmla="*/ 2543115 w 9143999"/>
                <a:gd name="connsiteY88" fmla="*/ 772647 h 6061990"/>
                <a:gd name="connsiteX89" fmla="*/ 1041163 w 9143999"/>
                <a:gd name="connsiteY89" fmla="*/ 468619 h 6061990"/>
                <a:gd name="connsiteX90" fmla="*/ 0 w 9143999"/>
                <a:gd name="connsiteY90" fmla="*/ 304674 h 6061990"/>
                <a:gd name="connsiteX91" fmla="*/ 0 w 9143999"/>
                <a:gd name="connsiteY91"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6574 w 9143999"/>
                <a:gd name="connsiteY33" fmla="*/ 3366390 h 6061990"/>
                <a:gd name="connsiteX34" fmla="*/ 2410075 w 9143999"/>
                <a:gd name="connsiteY34" fmla="*/ 3371932 h 6061990"/>
                <a:gd name="connsiteX35" fmla="*/ 2445086 w 9143999"/>
                <a:gd name="connsiteY35" fmla="*/ 3470900 h 6061990"/>
                <a:gd name="connsiteX36" fmla="*/ 2529111 w 9143999"/>
                <a:gd name="connsiteY36" fmla="*/ 3575409 h 6061990"/>
                <a:gd name="connsiteX37" fmla="*/ 2886218 w 9143999"/>
                <a:gd name="connsiteY37" fmla="*/ 3828766 h 6061990"/>
                <a:gd name="connsiteX38" fmla="*/ 3414877 w 9143999"/>
                <a:gd name="connsiteY38" fmla="*/ 4075790 h 6061990"/>
                <a:gd name="connsiteX39" fmla="*/ 4034564 w 9143999"/>
                <a:gd name="connsiteY39" fmla="*/ 4294310 h 6061990"/>
                <a:gd name="connsiteX40" fmla="*/ 4706767 w 9143999"/>
                <a:gd name="connsiteY40" fmla="*/ 4487495 h 6061990"/>
                <a:gd name="connsiteX41" fmla="*/ 6128195 w 9143999"/>
                <a:gd name="connsiteY41" fmla="*/ 4810525 h 6061990"/>
                <a:gd name="connsiteX42" fmla="*/ 7609141 w 9143999"/>
                <a:gd name="connsiteY42" fmla="*/ 5070216 h 6061990"/>
                <a:gd name="connsiteX43" fmla="*/ 9118095 w 9143999"/>
                <a:gd name="connsiteY43" fmla="*/ 5285570 h 6061990"/>
                <a:gd name="connsiteX44" fmla="*/ 9143999 w 9143999"/>
                <a:gd name="connsiteY44" fmla="*/ 5288702 h 6061990"/>
                <a:gd name="connsiteX45" fmla="*/ 9143999 w 9143999"/>
                <a:gd name="connsiteY45" fmla="*/ 6061990 h 6061990"/>
                <a:gd name="connsiteX46" fmla="*/ 4752032 w 9143999"/>
                <a:gd name="connsiteY46" fmla="*/ 6061990 h 6061990"/>
                <a:gd name="connsiteX47" fmla="*/ 3828002 w 9143999"/>
                <a:gd name="connsiteY47" fmla="*/ 5760614 h 6061990"/>
                <a:gd name="connsiteX48" fmla="*/ 3071774 w 9143999"/>
                <a:gd name="connsiteY48" fmla="*/ 5475587 h 6061990"/>
                <a:gd name="connsiteX49" fmla="*/ 2329551 w 9143999"/>
                <a:gd name="connsiteY49" fmla="*/ 5136722 h 6061990"/>
                <a:gd name="connsiteX50" fmla="*/ 1615336 w 9143999"/>
                <a:gd name="connsiteY50" fmla="*/ 4712349 h 6061990"/>
                <a:gd name="connsiteX51" fmla="*/ 1282736 w 9143999"/>
                <a:gd name="connsiteY51" fmla="*/ 4446324 h 6061990"/>
                <a:gd name="connsiteX52" fmla="*/ 992148 w 9143999"/>
                <a:gd name="connsiteY52" fmla="*/ 4123294 h 6061990"/>
                <a:gd name="connsiteX53" fmla="*/ 792588 w 9143999"/>
                <a:gd name="connsiteY53" fmla="*/ 3733758 h 6061990"/>
                <a:gd name="connsiteX54" fmla="*/ 761078 w 9143999"/>
                <a:gd name="connsiteY54" fmla="*/ 3296717 h 6061990"/>
                <a:gd name="connsiteX55" fmla="*/ 764579 w 9143999"/>
                <a:gd name="connsiteY55" fmla="*/ 3271381 h 6061990"/>
                <a:gd name="connsiteX56" fmla="*/ 767643 w 9143999"/>
                <a:gd name="connsiteY56" fmla="*/ 3257526 h 6061990"/>
                <a:gd name="connsiteX57" fmla="*/ 771582 w 9143999"/>
                <a:gd name="connsiteY57" fmla="*/ 3242878 h 6061990"/>
                <a:gd name="connsiteX58" fmla="*/ 774645 w 9143999"/>
                <a:gd name="connsiteY58" fmla="*/ 3234565 h 6061990"/>
                <a:gd name="connsiteX59" fmla="*/ 775083 w 9143999"/>
                <a:gd name="connsiteY59" fmla="*/ 3226251 h 6061990"/>
                <a:gd name="connsiteX60" fmla="*/ 775083 w 9143999"/>
                <a:gd name="connsiteY60" fmla="*/ 3223876 h 6061990"/>
                <a:gd name="connsiteX61" fmla="*/ 778146 w 9143999"/>
                <a:gd name="connsiteY61" fmla="*/ 3218334 h 6061990"/>
                <a:gd name="connsiteX62" fmla="*/ 782085 w 9143999"/>
                <a:gd name="connsiteY62" fmla="*/ 3195374 h 6061990"/>
                <a:gd name="connsiteX63" fmla="*/ 813594 w 9143999"/>
                <a:gd name="connsiteY63" fmla="*/ 3106699 h 6061990"/>
                <a:gd name="connsiteX64" fmla="*/ 890617 w 9143999"/>
                <a:gd name="connsiteY64" fmla="*/ 2926182 h 6061990"/>
                <a:gd name="connsiteX65" fmla="*/ 1156698 w 9143999"/>
                <a:gd name="connsiteY65" fmla="*/ 2565148 h 6061990"/>
                <a:gd name="connsiteX66" fmla="*/ 1576824 w 9143999"/>
                <a:gd name="connsiteY66" fmla="*/ 2254786 h 6061990"/>
                <a:gd name="connsiteX67" fmla="*/ 2077475 w 9143999"/>
                <a:gd name="connsiteY67" fmla="*/ 2055267 h 6061990"/>
                <a:gd name="connsiteX68" fmla="*/ 2560620 w 9143999"/>
                <a:gd name="connsiteY68" fmla="*/ 1947590 h 6061990"/>
                <a:gd name="connsiteX69" fmla="*/ 3005254 w 9143999"/>
                <a:gd name="connsiteY69" fmla="*/ 1890585 h 6061990"/>
                <a:gd name="connsiteX70" fmla="*/ 3404374 w 9143999"/>
                <a:gd name="connsiteY70" fmla="*/ 1852581 h 6061990"/>
                <a:gd name="connsiteX71" fmla="*/ 3754480 w 9143999"/>
                <a:gd name="connsiteY71" fmla="*/ 1814578 h 6061990"/>
                <a:gd name="connsiteX72" fmla="*/ 4006556 w 9143999"/>
                <a:gd name="connsiteY72" fmla="*/ 1763907 h 6061990"/>
                <a:gd name="connsiteX73" fmla="*/ 4083579 w 9143999"/>
                <a:gd name="connsiteY73" fmla="*/ 1738571 h 6061990"/>
                <a:gd name="connsiteX74" fmla="*/ 4136095 w 9143999"/>
                <a:gd name="connsiteY74" fmla="*/ 1713235 h 6061990"/>
                <a:gd name="connsiteX75" fmla="*/ 4178107 w 9143999"/>
                <a:gd name="connsiteY75" fmla="*/ 1672065 h 6061990"/>
                <a:gd name="connsiteX76" fmla="*/ 4209617 w 9143999"/>
                <a:gd name="connsiteY76" fmla="*/ 1605558 h 6061990"/>
                <a:gd name="connsiteX77" fmla="*/ 4227122 w 9143999"/>
                <a:gd name="connsiteY77" fmla="*/ 1513716 h 6061990"/>
                <a:gd name="connsiteX78" fmla="*/ 4227122 w 9143999"/>
                <a:gd name="connsiteY78" fmla="*/ 1505403 h 6061990"/>
                <a:gd name="connsiteX79" fmla="*/ 4227122 w 9143999"/>
                <a:gd name="connsiteY79" fmla="*/ 1495902 h 6061990"/>
                <a:gd name="connsiteX80" fmla="*/ 4227122 w 9143999"/>
                <a:gd name="connsiteY80" fmla="*/ 1482047 h 6061990"/>
                <a:gd name="connsiteX81" fmla="*/ 4223621 w 9143999"/>
                <a:gd name="connsiteY81" fmla="*/ 1463045 h 6061990"/>
                <a:gd name="connsiteX82" fmla="*/ 4192112 w 9143999"/>
                <a:gd name="connsiteY82" fmla="*/ 1409207 h 6061990"/>
                <a:gd name="connsiteX83" fmla="*/ 4118589 w 9143999"/>
                <a:gd name="connsiteY83" fmla="*/ 1342700 h 6061990"/>
                <a:gd name="connsiteX84" fmla="*/ 3884019 w 9143999"/>
                <a:gd name="connsiteY84" fmla="*/ 1203354 h 6061990"/>
                <a:gd name="connsiteX85" fmla="*/ 3582928 w 9143999"/>
                <a:gd name="connsiteY85" fmla="*/ 1076675 h 6061990"/>
                <a:gd name="connsiteX86" fmla="*/ 3253829 w 9143999"/>
                <a:gd name="connsiteY86" fmla="*/ 965832 h 6061990"/>
                <a:gd name="connsiteX87" fmla="*/ 2543115 w 9143999"/>
                <a:gd name="connsiteY87" fmla="*/ 772647 h 6061990"/>
                <a:gd name="connsiteX88" fmla="*/ 1041163 w 9143999"/>
                <a:gd name="connsiteY88" fmla="*/ 468619 h 6061990"/>
                <a:gd name="connsiteX89" fmla="*/ 0 w 9143999"/>
                <a:gd name="connsiteY89" fmla="*/ 304674 h 6061990"/>
                <a:gd name="connsiteX90" fmla="*/ 0 w 9143999"/>
                <a:gd name="connsiteY90"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6574 w 9143999"/>
                <a:gd name="connsiteY32" fmla="*/ 3366390 h 6061990"/>
                <a:gd name="connsiteX33" fmla="*/ 2410075 w 9143999"/>
                <a:gd name="connsiteY33" fmla="*/ 3371932 h 6061990"/>
                <a:gd name="connsiteX34" fmla="*/ 2445086 w 9143999"/>
                <a:gd name="connsiteY34" fmla="*/ 3470900 h 6061990"/>
                <a:gd name="connsiteX35" fmla="*/ 2529111 w 9143999"/>
                <a:gd name="connsiteY35" fmla="*/ 3575409 h 6061990"/>
                <a:gd name="connsiteX36" fmla="*/ 2886218 w 9143999"/>
                <a:gd name="connsiteY36" fmla="*/ 3828766 h 6061990"/>
                <a:gd name="connsiteX37" fmla="*/ 3414877 w 9143999"/>
                <a:gd name="connsiteY37" fmla="*/ 4075790 h 6061990"/>
                <a:gd name="connsiteX38" fmla="*/ 4034564 w 9143999"/>
                <a:gd name="connsiteY38" fmla="*/ 4294310 h 6061990"/>
                <a:gd name="connsiteX39" fmla="*/ 4706767 w 9143999"/>
                <a:gd name="connsiteY39" fmla="*/ 4487495 h 6061990"/>
                <a:gd name="connsiteX40" fmla="*/ 6128195 w 9143999"/>
                <a:gd name="connsiteY40" fmla="*/ 4810525 h 6061990"/>
                <a:gd name="connsiteX41" fmla="*/ 7609141 w 9143999"/>
                <a:gd name="connsiteY41" fmla="*/ 5070216 h 6061990"/>
                <a:gd name="connsiteX42" fmla="*/ 9118095 w 9143999"/>
                <a:gd name="connsiteY42" fmla="*/ 5285570 h 6061990"/>
                <a:gd name="connsiteX43" fmla="*/ 9143999 w 9143999"/>
                <a:gd name="connsiteY43" fmla="*/ 5288702 h 6061990"/>
                <a:gd name="connsiteX44" fmla="*/ 9143999 w 9143999"/>
                <a:gd name="connsiteY44" fmla="*/ 6061990 h 6061990"/>
                <a:gd name="connsiteX45" fmla="*/ 4752032 w 9143999"/>
                <a:gd name="connsiteY45" fmla="*/ 6061990 h 6061990"/>
                <a:gd name="connsiteX46" fmla="*/ 3828002 w 9143999"/>
                <a:gd name="connsiteY46" fmla="*/ 5760614 h 6061990"/>
                <a:gd name="connsiteX47" fmla="*/ 3071774 w 9143999"/>
                <a:gd name="connsiteY47" fmla="*/ 5475587 h 6061990"/>
                <a:gd name="connsiteX48" fmla="*/ 2329551 w 9143999"/>
                <a:gd name="connsiteY48" fmla="*/ 5136722 h 6061990"/>
                <a:gd name="connsiteX49" fmla="*/ 1615336 w 9143999"/>
                <a:gd name="connsiteY49" fmla="*/ 4712349 h 6061990"/>
                <a:gd name="connsiteX50" fmla="*/ 1282736 w 9143999"/>
                <a:gd name="connsiteY50" fmla="*/ 4446324 h 6061990"/>
                <a:gd name="connsiteX51" fmla="*/ 992148 w 9143999"/>
                <a:gd name="connsiteY51" fmla="*/ 4123294 h 6061990"/>
                <a:gd name="connsiteX52" fmla="*/ 792588 w 9143999"/>
                <a:gd name="connsiteY52" fmla="*/ 3733758 h 6061990"/>
                <a:gd name="connsiteX53" fmla="*/ 761078 w 9143999"/>
                <a:gd name="connsiteY53" fmla="*/ 3296717 h 6061990"/>
                <a:gd name="connsiteX54" fmla="*/ 764579 w 9143999"/>
                <a:gd name="connsiteY54" fmla="*/ 3271381 h 6061990"/>
                <a:gd name="connsiteX55" fmla="*/ 767643 w 9143999"/>
                <a:gd name="connsiteY55" fmla="*/ 3257526 h 6061990"/>
                <a:gd name="connsiteX56" fmla="*/ 771582 w 9143999"/>
                <a:gd name="connsiteY56" fmla="*/ 3242878 h 6061990"/>
                <a:gd name="connsiteX57" fmla="*/ 774645 w 9143999"/>
                <a:gd name="connsiteY57" fmla="*/ 3234565 h 6061990"/>
                <a:gd name="connsiteX58" fmla="*/ 775083 w 9143999"/>
                <a:gd name="connsiteY58" fmla="*/ 3226251 h 6061990"/>
                <a:gd name="connsiteX59" fmla="*/ 775083 w 9143999"/>
                <a:gd name="connsiteY59" fmla="*/ 3223876 h 6061990"/>
                <a:gd name="connsiteX60" fmla="*/ 778146 w 9143999"/>
                <a:gd name="connsiteY60" fmla="*/ 3218334 h 6061990"/>
                <a:gd name="connsiteX61" fmla="*/ 782085 w 9143999"/>
                <a:gd name="connsiteY61" fmla="*/ 3195374 h 6061990"/>
                <a:gd name="connsiteX62" fmla="*/ 813594 w 9143999"/>
                <a:gd name="connsiteY62" fmla="*/ 3106699 h 6061990"/>
                <a:gd name="connsiteX63" fmla="*/ 890617 w 9143999"/>
                <a:gd name="connsiteY63" fmla="*/ 2926182 h 6061990"/>
                <a:gd name="connsiteX64" fmla="*/ 1156698 w 9143999"/>
                <a:gd name="connsiteY64" fmla="*/ 2565148 h 6061990"/>
                <a:gd name="connsiteX65" fmla="*/ 1576824 w 9143999"/>
                <a:gd name="connsiteY65" fmla="*/ 2254786 h 6061990"/>
                <a:gd name="connsiteX66" fmla="*/ 2077475 w 9143999"/>
                <a:gd name="connsiteY66" fmla="*/ 2055267 h 6061990"/>
                <a:gd name="connsiteX67" fmla="*/ 2560620 w 9143999"/>
                <a:gd name="connsiteY67" fmla="*/ 1947590 h 6061990"/>
                <a:gd name="connsiteX68" fmla="*/ 3005254 w 9143999"/>
                <a:gd name="connsiteY68" fmla="*/ 1890585 h 6061990"/>
                <a:gd name="connsiteX69" fmla="*/ 3404374 w 9143999"/>
                <a:gd name="connsiteY69" fmla="*/ 1852581 h 6061990"/>
                <a:gd name="connsiteX70" fmla="*/ 3754480 w 9143999"/>
                <a:gd name="connsiteY70" fmla="*/ 1814578 h 6061990"/>
                <a:gd name="connsiteX71" fmla="*/ 4006556 w 9143999"/>
                <a:gd name="connsiteY71" fmla="*/ 1763907 h 6061990"/>
                <a:gd name="connsiteX72" fmla="*/ 4083579 w 9143999"/>
                <a:gd name="connsiteY72" fmla="*/ 1738571 h 6061990"/>
                <a:gd name="connsiteX73" fmla="*/ 4136095 w 9143999"/>
                <a:gd name="connsiteY73" fmla="*/ 1713235 h 6061990"/>
                <a:gd name="connsiteX74" fmla="*/ 4178107 w 9143999"/>
                <a:gd name="connsiteY74" fmla="*/ 1672065 h 6061990"/>
                <a:gd name="connsiteX75" fmla="*/ 4209617 w 9143999"/>
                <a:gd name="connsiteY75" fmla="*/ 1605558 h 6061990"/>
                <a:gd name="connsiteX76" fmla="*/ 4227122 w 9143999"/>
                <a:gd name="connsiteY76" fmla="*/ 1513716 h 6061990"/>
                <a:gd name="connsiteX77" fmla="*/ 4227122 w 9143999"/>
                <a:gd name="connsiteY77" fmla="*/ 1505403 h 6061990"/>
                <a:gd name="connsiteX78" fmla="*/ 4227122 w 9143999"/>
                <a:gd name="connsiteY78" fmla="*/ 1495902 h 6061990"/>
                <a:gd name="connsiteX79" fmla="*/ 4227122 w 9143999"/>
                <a:gd name="connsiteY79" fmla="*/ 1482047 h 6061990"/>
                <a:gd name="connsiteX80" fmla="*/ 4223621 w 9143999"/>
                <a:gd name="connsiteY80" fmla="*/ 1463045 h 6061990"/>
                <a:gd name="connsiteX81" fmla="*/ 4192112 w 9143999"/>
                <a:gd name="connsiteY81" fmla="*/ 1409207 h 6061990"/>
                <a:gd name="connsiteX82" fmla="*/ 4118589 w 9143999"/>
                <a:gd name="connsiteY82" fmla="*/ 1342700 h 6061990"/>
                <a:gd name="connsiteX83" fmla="*/ 3884019 w 9143999"/>
                <a:gd name="connsiteY83" fmla="*/ 1203354 h 6061990"/>
                <a:gd name="connsiteX84" fmla="*/ 3582928 w 9143999"/>
                <a:gd name="connsiteY84" fmla="*/ 1076675 h 6061990"/>
                <a:gd name="connsiteX85" fmla="*/ 3253829 w 9143999"/>
                <a:gd name="connsiteY85" fmla="*/ 965832 h 6061990"/>
                <a:gd name="connsiteX86" fmla="*/ 2543115 w 9143999"/>
                <a:gd name="connsiteY86" fmla="*/ 772647 h 6061990"/>
                <a:gd name="connsiteX87" fmla="*/ 1041163 w 9143999"/>
                <a:gd name="connsiteY87" fmla="*/ 468619 h 6061990"/>
                <a:gd name="connsiteX88" fmla="*/ 0 w 9143999"/>
                <a:gd name="connsiteY88" fmla="*/ 304674 h 6061990"/>
                <a:gd name="connsiteX89" fmla="*/ 0 w 9143999"/>
                <a:gd name="connsiteY89"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66390 h 6061990"/>
                <a:gd name="connsiteX32" fmla="*/ 2410075 w 9143999"/>
                <a:gd name="connsiteY32" fmla="*/ 3371932 h 6061990"/>
                <a:gd name="connsiteX33" fmla="*/ 2445086 w 9143999"/>
                <a:gd name="connsiteY33" fmla="*/ 3470900 h 6061990"/>
                <a:gd name="connsiteX34" fmla="*/ 2529111 w 9143999"/>
                <a:gd name="connsiteY34" fmla="*/ 3575409 h 6061990"/>
                <a:gd name="connsiteX35" fmla="*/ 2886218 w 9143999"/>
                <a:gd name="connsiteY35" fmla="*/ 3828766 h 6061990"/>
                <a:gd name="connsiteX36" fmla="*/ 3414877 w 9143999"/>
                <a:gd name="connsiteY36" fmla="*/ 4075790 h 6061990"/>
                <a:gd name="connsiteX37" fmla="*/ 4034564 w 9143999"/>
                <a:gd name="connsiteY37" fmla="*/ 4294310 h 6061990"/>
                <a:gd name="connsiteX38" fmla="*/ 4706767 w 9143999"/>
                <a:gd name="connsiteY38" fmla="*/ 4487495 h 6061990"/>
                <a:gd name="connsiteX39" fmla="*/ 6128195 w 9143999"/>
                <a:gd name="connsiteY39" fmla="*/ 4810525 h 6061990"/>
                <a:gd name="connsiteX40" fmla="*/ 7609141 w 9143999"/>
                <a:gd name="connsiteY40" fmla="*/ 5070216 h 6061990"/>
                <a:gd name="connsiteX41" fmla="*/ 9118095 w 9143999"/>
                <a:gd name="connsiteY41" fmla="*/ 5285570 h 6061990"/>
                <a:gd name="connsiteX42" fmla="*/ 9143999 w 9143999"/>
                <a:gd name="connsiteY42" fmla="*/ 5288702 h 6061990"/>
                <a:gd name="connsiteX43" fmla="*/ 9143999 w 9143999"/>
                <a:gd name="connsiteY43" fmla="*/ 6061990 h 6061990"/>
                <a:gd name="connsiteX44" fmla="*/ 4752032 w 9143999"/>
                <a:gd name="connsiteY44" fmla="*/ 6061990 h 6061990"/>
                <a:gd name="connsiteX45" fmla="*/ 3828002 w 9143999"/>
                <a:gd name="connsiteY45" fmla="*/ 5760614 h 6061990"/>
                <a:gd name="connsiteX46" fmla="*/ 3071774 w 9143999"/>
                <a:gd name="connsiteY46" fmla="*/ 5475587 h 6061990"/>
                <a:gd name="connsiteX47" fmla="*/ 2329551 w 9143999"/>
                <a:gd name="connsiteY47" fmla="*/ 5136722 h 6061990"/>
                <a:gd name="connsiteX48" fmla="*/ 1615336 w 9143999"/>
                <a:gd name="connsiteY48" fmla="*/ 4712349 h 6061990"/>
                <a:gd name="connsiteX49" fmla="*/ 1282736 w 9143999"/>
                <a:gd name="connsiteY49" fmla="*/ 4446324 h 6061990"/>
                <a:gd name="connsiteX50" fmla="*/ 992148 w 9143999"/>
                <a:gd name="connsiteY50" fmla="*/ 4123294 h 6061990"/>
                <a:gd name="connsiteX51" fmla="*/ 792588 w 9143999"/>
                <a:gd name="connsiteY51" fmla="*/ 3733758 h 6061990"/>
                <a:gd name="connsiteX52" fmla="*/ 761078 w 9143999"/>
                <a:gd name="connsiteY52" fmla="*/ 3296717 h 6061990"/>
                <a:gd name="connsiteX53" fmla="*/ 764579 w 9143999"/>
                <a:gd name="connsiteY53" fmla="*/ 3271381 h 6061990"/>
                <a:gd name="connsiteX54" fmla="*/ 767643 w 9143999"/>
                <a:gd name="connsiteY54" fmla="*/ 3257526 h 6061990"/>
                <a:gd name="connsiteX55" fmla="*/ 771582 w 9143999"/>
                <a:gd name="connsiteY55" fmla="*/ 3242878 h 6061990"/>
                <a:gd name="connsiteX56" fmla="*/ 774645 w 9143999"/>
                <a:gd name="connsiteY56" fmla="*/ 3234565 h 6061990"/>
                <a:gd name="connsiteX57" fmla="*/ 775083 w 9143999"/>
                <a:gd name="connsiteY57" fmla="*/ 3226251 h 6061990"/>
                <a:gd name="connsiteX58" fmla="*/ 775083 w 9143999"/>
                <a:gd name="connsiteY58" fmla="*/ 3223876 h 6061990"/>
                <a:gd name="connsiteX59" fmla="*/ 778146 w 9143999"/>
                <a:gd name="connsiteY59" fmla="*/ 3218334 h 6061990"/>
                <a:gd name="connsiteX60" fmla="*/ 782085 w 9143999"/>
                <a:gd name="connsiteY60" fmla="*/ 3195374 h 6061990"/>
                <a:gd name="connsiteX61" fmla="*/ 813594 w 9143999"/>
                <a:gd name="connsiteY61" fmla="*/ 3106699 h 6061990"/>
                <a:gd name="connsiteX62" fmla="*/ 890617 w 9143999"/>
                <a:gd name="connsiteY62" fmla="*/ 2926182 h 6061990"/>
                <a:gd name="connsiteX63" fmla="*/ 1156698 w 9143999"/>
                <a:gd name="connsiteY63" fmla="*/ 2565148 h 6061990"/>
                <a:gd name="connsiteX64" fmla="*/ 1576824 w 9143999"/>
                <a:gd name="connsiteY64" fmla="*/ 2254786 h 6061990"/>
                <a:gd name="connsiteX65" fmla="*/ 2077475 w 9143999"/>
                <a:gd name="connsiteY65" fmla="*/ 2055267 h 6061990"/>
                <a:gd name="connsiteX66" fmla="*/ 2560620 w 9143999"/>
                <a:gd name="connsiteY66" fmla="*/ 1947590 h 6061990"/>
                <a:gd name="connsiteX67" fmla="*/ 3005254 w 9143999"/>
                <a:gd name="connsiteY67" fmla="*/ 1890585 h 6061990"/>
                <a:gd name="connsiteX68" fmla="*/ 3404374 w 9143999"/>
                <a:gd name="connsiteY68" fmla="*/ 1852581 h 6061990"/>
                <a:gd name="connsiteX69" fmla="*/ 3754480 w 9143999"/>
                <a:gd name="connsiteY69" fmla="*/ 1814578 h 6061990"/>
                <a:gd name="connsiteX70" fmla="*/ 4006556 w 9143999"/>
                <a:gd name="connsiteY70" fmla="*/ 1763907 h 6061990"/>
                <a:gd name="connsiteX71" fmla="*/ 4083579 w 9143999"/>
                <a:gd name="connsiteY71" fmla="*/ 1738571 h 6061990"/>
                <a:gd name="connsiteX72" fmla="*/ 4136095 w 9143999"/>
                <a:gd name="connsiteY72" fmla="*/ 1713235 h 6061990"/>
                <a:gd name="connsiteX73" fmla="*/ 4178107 w 9143999"/>
                <a:gd name="connsiteY73" fmla="*/ 1672065 h 6061990"/>
                <a:gd name="connsiteX74" fmla="*/ 4209617 w 9143999"/>
                <a:gd name="connsiteY74" fmla="*/ 1605558 h 6061990"/>
                <a:gd name="connsiteX75" fmla="*/ 4227122 w 9143999"/>
                <a:gd name="connsiteY75" fmla="*/ 1513716 h 6061990"/>
                <a:gd name="connsiteX76" fmla="*/ 4227122 w 9143999"/>
                <a:gd name="connsiteY76" fmla="*/ 1505403 h 6061990"/>
                <a:gd name="connsiteX77" fmla="*/ 4227122 w 9143999"/>
                <a:gd name="connsiteY77" fmla="*/ 1495902 h 6061990"/>
                <a:gd name="connsiteX78" fmla="*/ 4227122 w 9143999"/>
                <a:gd name="connsiteY78" fmla="*/ 1482047 h 6061990"/>
                <a:gd name="connsiteX79" fmla="*/ 4223621 w 9143999"/>
                <a:gd name="connsiteY79" fmla="*/ 1463045 h 6061990"/>
                <a:gd name="connsiteX80" fmla="*/ 4192112 w 9143999"/>
                <a:gd name="connsiteY80" fmla="*/ 1409207 h 6061990"/>
                <a:gd name="connsiteX81" fmla="*/ 4118589 w 9143999"/>
                <a:gd name="connsiteY81" fmla="*/ 1342700 h 6061990"/>
                <a:gd name="connsiteX82" fmla="*/ 3884019 w 9143999"/>
                <a:gd name="connsiteY82" fmla="*/ 1203354 h 6061990"/>
                <a:gd name="connsiteX83" fmla="*/ 3582928 w 9143999"/>
                <a:gd name="connsiteY83" fmla="*/ 1076675 h 6061990"/>
                <a:gd name="connsiteX84" fmla="*/ 3253829 w 9143999"/>
                <a:gd name="connsiteY84" fmla="*/ 965832 h 6061990"/>
                <a:gd name="connsiteX85" fmla="*/ 2543115 w 9143999"/>
                <a:gd name="connsiteY85" fmla="*/ 772647 h 6061990"/>
                <a:gd name="connsiteX86" fmla="*/ 1041163 w 9143999"/>
                <a:gd name="connsiteY86" fmla="*/ 468619 h 6061990"/>
                <a:gd name="connsiteX87" fmla="*/ 0 w 9143999"/>
                <a:gd name="connsiteY87" fmla="*/ 304674 h 6061990"/>
                <a:gd name="connsiteX88" fmla="*/ 0 w 9143999"/>
                <a:gd name="connsiteY88"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10075 w 9143999"/>
                <a:gd name="connsiteY31" fmla="*/ 3371932 h 6061990"/>
                <a:gd name="connsiteX32" fmla="*/ 2445086 w 9143999"/>
                <a:gd name="connsiteY32" fmla="*/ 3470900 h 6061990"/>
                <a:gd name="connsiteX33" fmla="*/ 2529111 w 9143999"/>
                <a:gd name="connsiteY33" fmla="*/ 3575409 h 6061990"/>
                <a:gd name="connsiteX34" fmla="*/ 2886218 w 9143999"/>
                <a:gd name="connsiteY34" fmla="*/ 3828766 h 6061990"/>
                <a:gd name="connsiteX35" fmla="*/ 3414877 w 9143999"/>
                <a:gd name="connsiteY35" fmla="*/ 4075790 h 6061990"/>
                <a:gd name="connsiteX36" fmla="*/ 4034564 w 9143999"/>
                <a:gd name="connsiteY36" fmla="*/ 4294310 h 6061990"/>
                <a:gd name="connsiteX37" fmla="*/ 4706767 w 9143999"/>
                <a:gd name="connsiteY37" fmla="*/ 4487495 h 6061990"/>
                <a:gd name="connsiteX38" fmla="*/ 6128195 w 9143999"/>
                <a:gd name="connsiteY38" fmla="*/ 4810525 h 6061990"/>
                <a:gd name="connsiteX39" fmla="*/ 7609141 w 9143999"/>
                <a:gd name="connsiteY39" fmla="*/ 5070216 h 6061990"/>
                <a:gd name="connsiteX40" fmla="*/ 9118095 w 9143999"/>
                <a:gd name="connsiteY40" fmla="*/ 5285570 h 6061990"/>
                <a:gd name="connsiteX41" fmla="*/ 9143999 w 9143999"/>
                <a:gd name="connsiteY41" fmla="*/ 5288702 h 6061990"/>
                <a:gd name="connsiteX42" fmla="*/ 9143999 w 9143999"/>
                <a:gd name="connsiteY42" fmla="*/ 6061990 h 6061990"/>
                <a:gd name="connsiteX43" fmla="*/ 4752032 w 9143999"/>
                <a:gd name="connsiteY43" fmla="*/ 6061990 h 6061990"/>
                <a:gd name="connsiteX44" fmla="*/ 3828002 w 9143999"/>
                <a:gd name="connsiteY44" fmla="*/ 5760614 h 6061990"/>
                <a:gd name="connsiteX45" fmla="*/ 3071774 w 9143999"/>
                <a:gd name="connsiteY45" fmla="*/ 5475587 h 6061990"/>
                <a:gd name="connsiteX46" fmla="*/ 2329551 w 9143999"/>
                <a:gd name="connsiteY46" fmla="*/ 5136722 h 6061990"/>
                <a:gd name="connsiteX47" fmla="*/ 1615336 w 9143999"/>
                <a:gd name="connsiteY47" fmla="*/ 4712349 h 6061990"/>
                <a:gd name="connsiteX48" fmla="*/ 1282736 w 9143999"/>
                <a:gd name="connsiteY48" fmla="*/ 4446324 h 6061990"/>
                <a:gd name="connsiteX49" fmla="*/ 992148 w 9143999"/>
                <a:gd name="connsiteY49" fmla="*/ 4123294 h 6061990"/>
                <a:gd name="connsiteX50" fmla="*/ 792588 w 9143999"/>
                <a:gd name="connsiteY50" fmla="*/ 3733758 h 6061990"/>
                <a:gd name="connsiteX51" fmla="*/ 761078 w 9143999"/>
                <a:gd name="connsiteY51" fmla="*/ 3296717 h 6061990"/>
                <a:gd name="connsiteX52" fmla="*/ 764579 w 9143999"/>
                <a:gd name="connsiteY52" fmla="*/ 3271381 h 6061990"/>
                <a:gd name="connsiteX53" fmla="*/ 767643 w 9143999"/>
                <a:gd name="connsiteY53" fmla="*/ 3257526 h 6061990"/>
                <a:gd name="connsiteX54" fmla="*/ 771582 w 9143999"/>
                <a:gd name="connsiteY54" fmla="*/ 3242878 h 6061990"/>
                <a:gd name="connsiteX55" fmla="*/ 774645 w 9143999"/>
                <a:gd name="connsiteY55" fmla="*/ 3234565 h 6061990"/>
                <a:gd name="connsiteX56" fmla="*/ 775083 w 9143999"/>
                <a:gd name="connsiteY56" fmla="*/ 3226251 h 6061990"/>
                <a:gd name="connsiteX57" fmla="*/ 775083 w 9143999"/>
                <a:gd name="connsiteY57" fmla="*/ 3223876 h 6061990"/>
                <a:gd name="connsiteX58" fmla="*/ 778146 w 9143999"/>
                <a:gd name="connsiteY58" fmla="*/ 3218334 h 6061990"/>
                <a:gd name="connsiteX59" fmla="*/ 782085 w 9143999"/>
                <a:gd name="connsiteY59" fmla="*/ 3195374 h 6061990"/>
                <a:gd name="connsiteX60" fmla="*/ 813594 w 9143999"/>
                <a:gd name="connsiteY60" fmla="*/ 3106699 h 6061990"/>
                <a:gd name="connsiteX61" fmla="*/ 890617 w 9143999"/>
                <a:gd name="connsiteY61" fmla="*/ 2926182 h 6061990"/>
                <a:gd name="connsiteX62" fmla="*/ 1156698 w 9143999"/>
                <a:gd name="connsiteY62" fmla="*/ 2565148 h 6061990"/>
                <a:gd name="connsiteX63" fmla="*/ 1576824 w 9143999"/>
                <a:gd name="connsiteY63" fmla="*/ 2254786 h 6061990"/>
                <a:gd name="connsiteX64" fmla="*/ 2077475 w 9143999"/>
                <a:gd name="connsiteY64" fmla="*/ 2055267 h 6061990"/>
                <a:gd name="connsiteX65" fmla="*/ 2560620 w 9143999"/>
                <a:gd name="connsiteY65" fmla="*/ 1947590 h 6061990"/>
                <a:gd name="connsiteX66" fmla="*/ 3005254 w 9143999"/>
                <a:gd name="connsiteY66" fmla="*/ 1890585 h 6061990"/>
                <a:gd name="connsiteX67" fmla="*/ 3404374 w 9143999"/>
                <a:gd name="connsiteY67" fmla="*/ 1852581 h 6061990"/>
                <a:gd name="connsiteX68" fmla="*/ 3754480 w 9143999"/>
                <a:gd name="connsiteY68" fmla="*/ 1814578 h 6061990"/>
                <a:gd name="connsiteX69" fmla="*/ 4006556 w 9143999"/>
                <a:gd name="connsiteY69" fmla="*/ 1763907 h 6061990"/>
                <a:gd name="connsiteX70" fmla="*/ 4083579 w 9143999"/>
                <a:gd name="connsiteY70" fmla="*/ 1738571 h 6061990"/>
                <a:gd name="connsiteX71" fmla="*/ 4136095 w 9143999"/>
                <a:gd name="connsiteY71" fmla="*/ 1713235 h 6061990"/>
                <a:gd name="connsiteX72" fmla="*/ 4178107 w 9143999"/>
                <a:gd name="connsiteY72" fmla="*/ 1672065 h 6061990"/>
                <a:gd name="connsiteX73" fmla="*/ 4209617 w 9143999"/>
                <a:gd name="connsiteY73" fmla="*/ 1605558 h 6061990"/>
                <a:gd name="connsiteX74" fmla="*/ 4227122 w 9143999"/>
                <a:gd name="connsiteY74" fmla="*/ 1513716 h 6061990"/>
                <a:gd name="connsiteX75" fmla="*/ 4227122 w 9143999"/>
                <a:gd name="connsiteY75" fmla="*/ 1505403 h 6061990"/>
                <a:gd name="connsiteX76" fmla="*/ 4227122 w 9143999"/>
                <a:gd name="connsiteY76" fmla="*/ 1495902 h 6061990"/>
                <a:gd name="connsiteX77" fmla="*/ 4227122 w 9143999"/>
                <a:gd name="connsiteY77" fmla="*/ 1482047 h 6061990"/>
                <a:gd name="connsiteX78" fmla="*/ 4223621 w 9143999"/>
                <a:gd name="connsiteY78" fmla="*/ 1463045 h 6061990"/>
                <a:gd name="connsiteX79" fmla="*/ 4192112 w 9143999"/>
                <a:gd name="connsiteY79" fmla="*/ 1409207 h 6061990"/>
                <a:gd name="connsiteX80" fmla="*/ 4118589 w 9143999"/>
                <a:gd name="connsiteY80" fmla="*/ 1342700 h 6061990"/>
                <a:gd name="connsiteX81" fmla="*/ 3884019 w 9143999"/>
                <a:gd name="connsiteY81" fmla="*/ 1203354 h 6061990"/>
                <a:gd name="connsiteX82" fmla="*/ 3582928 w 9143999"/>
                <a:gd name="connsiteY82" fmla="*/ 1076675 h 6061990"/>
                <a:gd name="connsiteX83" fmla="*/ 3253829 w 9143999"/>
                <a:gd name="connsiteY83" fmla="*/ 965832 h 6061990"/>
                <a:gd name="connsiteX84" fmla="*/ 2543115 w 9143999"/>
                <a:gd name="connsiteY84" fmla="*/ 772647 h 6061990"/>
                <a:gd name="connsiteX85" fmla="*/ 1041163 w 9143999"/>
                <a:gd name="connsiteY85" fmla="*/ 468619 h 6061990"/>
                <a:gd name="connsiteX86" fmla="*/ 0 w 9143999"/>
                <a:gd name="connsiteY86" fmla="*/ 304674 h 6061990"/>
                <a:gd name="connsiteX87" fmla="*/ 0 w 9143999"/>
                <a:gd name="connsiteY87"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45086 w 9143999"/>
                <a:gd name="connsiteY31" fmla="*/ 3470900 h 6061990"/>
                <a:gd name="connsiteX32" fmla="*/ 2529111 w 9143999"/>
                <a:gd name="connsiteY32" fmla="*/ 3575409 h 6061990"/>
                <a:gd name="connsiteX33" fmla="*/ 2886218 w 9143999"/>
                <a:gd name="connsiteY33" fmla="*/ 3828766 h 6061990"/>
                <a:gd name="connsiteX34" fmla="*/ 3414877 w 9143999"/>
                <a:gd name="connsiteY34" fmla="*/ 4075790 h 6061990"/>
                <a:gd name="connsiteX35" fmla="*/ 4034564 w 9143999"/>
                <a:gd name="connsiteY35" fmla="*/ 4294310 h 6061990"/>
                <a:gd name="connsiteX36" fmla="*/ 4706767 w 9143999"/>
                <a:gd name="connsiteY36" fmla="*/ 4487495 h 6061990"/>
                <a:gd name="connsiteX37" fmla="*/ 6128195 w 9143999"/>
                <a:gd name="connsiteY37" fmla="*/ 4810525 h 6061990"/>
                <a:gd name="connsiteX38" fmla="*/ 7609141 w 9143999"/>
                <a:gd name="connsiteY38" fmla="*/ 5070216 h 6061990"/>
                <a:gd name="connsiteX39" fmla="*/ 9118095 w 9143999"/>
                <a:gd name="connsiteY39" fmla="*/ 5285570 h 6061990"/>
                <a:gd name="connsiteX40" fmla="*/ 9143999 w 9143999"/>
                <a:gd name="connsiteY40" fmla="*/ 5288702 h 6061990"/>
                <a:gd name="connsiteX41" fmla="*/ 9143999 w 9143999"/>
                <a:gd name="connsiteY41" fmla="*/ 6061990 h 6061990"/>
                <a:gd name="connsiteX42" fmla="*/ 4752032 w 9143999"/>
                <a:gd name="connsiteY42" fmla="*/ 6061990 h 6061990"/>
                <a:gd name="connsiteX43" fmla="*/ 3828002 w 9143999"/>
                <a:gd name="connsiteY43" fmla="*/ 5760614 h 6061990"/>
                <a:gd name="connsiteX44" fmla="*/ 3071774 w 9143999"/>
                <a:gd name="connsiteY44" fmla="*/ 5475587 h 6061990"/>
                <a:gd name="connsiteX45" fmla="*/ 2329551 w 9143999"/>
                <a:gd name="connsiteY45" fmla="*/ 5136722 h 6061990"/>
                <a:gd name="connsiteX46" fmla="*/ 1615336 w 9143999"/>
                <a:gd name="connsiteY46" fmla="*/ 4712349 h 6061990"/>
                <a:gd name="connsiteX47" fmla="*/ 1282736 w 9143999"/>
                <a:gd name="connsiteY47" fmla="*/ 4446324 h 6061990"/>
                <a:gd name="connsiteX48" fmla="*/ 992148 w 9143999"/>
                <a:gd name="connsiteY48" fmla="*/ 4123294 h 6061990"/>
                <a:gd name="connsiteX49" fmla="*/ 792588 w 9143999"/>
                <a:gd name="connsiteY49" fmla="*/ 3733758 h 6061990"/>
                <a:gd name="connsiteX50" fmla="*/ 761078 w 9143999"/>
                <a:gd name="connsiteY50" fmla="*/ 3296717 h 6061990"/>
                <a:gd name="connsiteX51" fmla="*/ 764579 w 9143999"/>
                <a:gd name="connsiteY51" fmla="*/ 3271381 h 6061990"/>
                <a:gd name="connsiteX52" fmla="*/ 767643 w 9143999"/>
                <a:gd name="connsiteY52" fmla="*/ 3257526 h 6061990"/>
                <a:gd name="connsiteX53" fmla="*/ 771582 w 9143999"/>
                <a:gd name="connsiteY53" fmla="*/ 3242878 h 6061990"/>
                <a:gd name="connsiteX54" fmla="*/ 774645 w 9143999"/>
                <a:gd name="connsiteY54" fmla="*/ 3234565 h 6061990"/>
                <a:gd name="connsiteX55" fmla="*/ 775083 w 9143999"/>
                <a:gd name="connsiteY55" fmla="*/ 3226251 h 6061990"/>
                <a:gd name="connsiteX56" fmla="*/ 775083 w 9143999"/>
                <a:gd name="connsiteY56" fmla="*/ 3223876 h 6061990"/>
                <a:gd name="connsiteX57" fmla="*/ 778146 w 9143999"/>
                <a:gd name="connsiteY57" fmla="*/ 3218334 h 6061990"/>
                <a:gd name="connsiteX58" fmla="*/ 782085 w 9143999"/>
                <a:gd name="connsiteY58" fmla="*/ 3195374 h 6061990"/>
                <a:gd name="connsiteX59" fmla="*/ 813594 w 9143999"/>
                <a:gd name="connsiteY59" fmla="*/ 3106699 h 6061990"/>
                <a:gd name="connsiteX60" fmla="*/ 890617 w 9143999"/>
                <a:gd name="connsiteY60" fmla="*/ 2926182 h 6061990"/>
                <a:gd name="connsiteX61" fmla="*/ 1156698 w 9143999"/>
                <a:gd name="connsiteY61" fmla="*/ 2565148 h 6061990"/>
                <a:gd name="connsiteX62" fmla="*/ 1576824 w 9143999"/>
                <a:gd name="connsiteY62" fmla="*/ 2254786 h 6061990"/>
                <a:gd name="connsiteX63" fmla="*/ 2077475 w 9143999"/>
                <a:gd name="connsiteY63" fmla="*/ 2055267 h 6061990"/>
                <a:gd name="connsiteX64" fmla="*/ 2560620 w 9143999"/>
                <a:gd name="connsiteY64" fmla="*/ 1947590 h 6061990"/>
                <a:gd name="connsiteX65" fmla="*/ 3005254 w 9143999"/>
                <a:gd name="connsiteY65" fmla="*/ 1890585 h 6061990"/>
                <a:gd name="connsiteX66" fmla="*/ 3404374 w 9143999"/>
                <a:gd name="connsiteY66" fmla="*/ 1852581 h 6061990"/>
                <a:gd name="connsiteX67" fmla="*/ 3754480 w 9143999"/>
                <a:gd name="connsiteY67" fmla="*/ 1814578 h 6061990"/>
                <a:gd name="connsiteX68" fmla="*/ 4006556 w 9143999"/>
                <a:gd name="connsiteY68" fmla="*/ 1763907 h 6061990"/>
                <a:gd name="connsiteX69" fmla="*/ 4083579 w 9143999"/>
                <a:gd name="connsiteY69" fmla="*/ 1738571 h 6061990"/>
                <a:gd name="connsiteX70" fmla="*/ 4136095 w 9143999"/>
                <a:gd name="connsiteY70" fmla="*/ 1713235 h 6061990"/>
                <a:gd name="connsiteX71" fmla="*/ 4178107 w 9143999"/>
                <a:gd name="connsiteY71" fmla="*/ 1672065 h 6061990"/>
                <a:gd name="connsiteX72" fmla="*/ 4209617 w 9143999"/>
                <a:gd name="connsiteY72" fmla="*/ 1605558 h 6061990"/>
                <a:gd name="connsiteX73" fmla="*/ 4227122 w 9143999"/>
                <a:gd name="connsiteY73" fmla="*/ 1513716 h 6061990"/>
                <a:gd name="connsiteX74" fmla="*/ 4227122 w 9143999"/>
                <a:gd name="connsiteY74" fmla="*/ 1505403 h 6061990"/>
                <a:gd name="connsiteX75" fmla="*/ 4227122 w 9143999"/>
                <a:gd name="connsiteY75" fmla="*/ 1495902 h 6061990"/>
                <a:gd name="connsiteX76" fmla="*/ 4227122 w 9143999"/>
                <a:gd name="connsiteY76" fmla="*/ 1482047 h 6061990"/>
                <a:gd name="connsiteX77" fmla="*/ 4223621 w 9143999"/>
                <a:gd name="connsiteY77" fmla="*/ 1463045 h 6061990"/>
                <a:gd name="connsiteX78" fmla="*/ 4192112 w 9143999"/>
                <a:gd name="connsiteY78" fmla="*/ 1409207 h 6061990"/>
                <a:gd name="connsiteX79" fmla="*/ 4118589 w 9143999"/>
                <a:gd name="connsiteY79" fmla="*/ 1342700 h 6061990"/>
                <a:gd name="connsiteX80" fmla="*/ 3884019 w 9143999"/>
                <a:gd name="connsiteY80" fmla="*/ 1203354 h 6061990"/>
                <a:gd name="connsiteX81" fmla="*/ 3582928 w 9143999"/>
                <a:gd name="connsiteY81" fmla="*/ 1076675 h 6061990"/>
                <a:gd name="connsiteX82" fmla="*/ 3253829 w 9143999"/>
                <a:gd name="connsiteY82" fmla="*/ 965832 h 6061990"/>
                <a:gd name="connsiteX83" fmla="*/ 2543115 w 9143999"/>
                <a:gd name="connsiteY83" fmla="*/ 772647 h 6061990"/>
                <a:gd name="connsiteX84" fmla="*/ 1041163 w 9143999"/>
                <a:gd name="connsiteY84" fmla="*/ 468619 h 6061990"/>
                <a:gd name="connsiteX85" fmla="*/ 0 w 9143999"/>
                <a:gd name="connsiteY85" fmla="*/ 304674 h 6061990"/>
                <a:gd name="connsiteX86" fmla="*/ 0 w 9143999"/>
                <a:gd name="connsiteY86"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43999" h="6061990">
                  <a:moveTo>
                    <a:pt x="0" y="0"/>
                  </a:moveTo>
                  <a:cubicBezTo>
                    <a:pt x="383616" y="31868"/>
                    <a:pt x="768406" y="70410"/>
                    <a:pt x="1153197" y="113919"/>
                  </a:cubicBezTo>
                  <a:cubicBezTo>
                    <a:pt x="1681856" y="174091"/>
                    <a:pt x="2214016" y="243764"/>
                    <a:pt x="2742675" y="338773"/>
                  </a:cubicBezTo>
                  <a:cubicBezTo>
                    <a:pt x="3008755" y="383110"/>
                    <a:pt x="3271334" y="436949"/>
                    <a:pt x="3537414" y="500288"/>
                  </a:cubicBezTo>
                  <a:lnTo>
                    <a:pt x="3933033" y="607965"/>
                  </a:lnTo>
                  <a:cubicBezTo>
                    <a:pt x="4062572" y="649135"/>
                    <a:pt x="4195613" y="693473"/>
                    <a:pt x="4328653" y="747311"/>
                  </a:cubicBezTo>
                  <a:cubicBezTo>
                    <a:pt x="4458192" y="797983"/>
                    <a:pt x="4591232" y="861322"/>
                    <a:pt x="4717270" y="940496"/>
                  </a:cubicBezTo>
                  <a:cubicBezTo>
                    <a:pt x="4780289" y="981667"/>
                    <a:pt x="4843308" y="1026004"/>
                    <a:pt x="4902826" y="1079842"/>
                  </a:cubicBezTo>
                  <a:cubicBezTo>
                    <a:pt x="4958842" y="1130514"/>
                    <a:pt x="5011358" y="1190686"/>
                    <a:pt x="5053371" y="1260359"/>
                  </a:cubicBezTo>
                  <a:cubicBezTo>
                    <a:pt x="5074377" y="1295196"/>
                    <a:pt x="5088381" y="1333200"/>
                    <a:pt x="5102386" y="1371203"/>
                  </a:cubicBezTo>
                  <a:cubicBezTo>
                    <a:pt x="5109388" y="1390205"/>
                    <a:pt x="5112889" y="1409207"/>
                    <a:pt x="5116390" y="1428208"/>
                  </a:cubicBezTo>
                  <a:lnTo>
                    <a:pt x="5116390" y="1434542"/>
                  </a:lnTo>
                  <a:lnTo>
                    <a:pt x="5119454" y="1440084"/>
                  </a:lnTo>
                  <a:cubicBezTo>
                    <a:pt x="5119600" y="1442195"/>
                    <a:pt x="5119745" y="1444307"/>
                    <a:pt x="5119891" y="1446418"/>
                  </a:cubicBezTo>
                  <a:lnTo>
                    <a:pt x="5126893" y="1472546"/>
                  </a:lnTo>
                  <a:cubicBezTo>
                    <a:pt x="5137396" y="1526384"/>
                    <a:pt x="5144398" y="1586557"/>
                    <a:pt x="5144398" y="1646729"/>
                  </a:cubicBezTo>
                  <a:cubicBezTo>
                    <a:pt x="5140897" y="1710068"/>
                    <a:pt x="5133895" y="1776574"/>
                    <a:pt x="5112889" y="1843081"/>
                  </a:cubicBezTo>
                  <a:cubicBezTo>
                    <a:pt x="5088381" y="1912754"/>
                    <a:pt x="5053371" y="1982427"/>
                    <a:pt x="5000855" y="2048933"/>
                  </a:cubicBezTo>
                  <a:cubicBezTo>
                    <a:pt x="4948339" y="2118606"/>
                    <a:pt x="4881819" y="2181946"/>
                    <a:pt x="4808297" y="2235784"/>
                  </a:cubicBezTo>
                  <a:cubicBezTo>
                    <a:pt x="4731274" y="2289622"/>
                    <a:pt x="4650750" y="2333960"/>
                    <a:pt x="4570225" y="2371963"/>
                  </a:cubicBezTo>
                  <a:cubicBezTo>
                    <a:pt x="4486200" y="2409967"/>
                    <a:pt x="4405676" y="2441637"/>
                    <a:pt x="4325152" y="2470139"/>
                  </a:cubicBezTo>
                  <a:cubicBezTo>
                    <a:pt x="4248128" y="2495475"/>
                    <a:pt x="4171105" y="2517644"/>
                    <a:pt x="4094082" y="2536645"/>
                  </a:cubicBezTo>
                  <a:cubicBezTo>
                    <a:pt x="3943537" y="2577816"/>
                    <a:pt x="3803494" y="2606319"/>
                    <a:pt x="3670454" y="2634821"/>
                  </a:cubicBezTo>
                  <a:lnTo>
                    <a:pt x="3292341" y="2713995"/>
                  </a:lnTo>
                  <a:cubicBezTo>
                    <a:pt x="3173305" y="2739331"/>
                    <a:pt x="3064772" y="2767834"/>
                    <a:pt x="2966743" y="2796336"/>
                  </a:cubicBezTo>
                  <a:cubicBezTo>
                    <a:pt x="2868713" y="2824839"/>
                    <a:pt x="2781187" y="2856509"/>
                    <a:pt x="2711166" y="2888178"/>
                  </a:cubicBezTo>
                  <a:cubicBezTo>
                    <a:pt x="2641145" y="2919848"/>
                    <a:pt x="2588629" y="2951518"/>
                    <a:pt x="2550117" y="2986354"/>
                  </a:cubicBezTo>
                  <a:cubicBezTo>
                    <a:pt x="2511606" y="3018024"/>
                    <a:pt x="2483597" y="3052860"/>
                    <a:pt x="2466092" y="3087697"/>
                  </a:cubicBezTo>
                  <a:cubicBezTo>
                    <a:pt x="2445086" y="3125701"/>
                    <a:pt x="2433604" y="3159391"/>
                    <a:pt x="2420578" y="3217543"/>
                  </a:cubicBezTo>
                  <a:cubicBezTo>
                    <a:pt x="2407552" y="3275695"/>
                    <a:pt x="2400327" y="3409351"/>
                    <a:pt x="2445086" y="3470900"/>
                  </a:cubicBezTo>
                  <a:cubicBezTo>
                    <a:pt x="2489845" y="3532449"/>
                    <a:pt x="2490599" y="3537406"/>
                    <a:pt x="2529111" y="3575409"/>
                  </a:cubicBezTo>
                  <a:cubicBezTo>
                    <a:pt x="2606134" y="3654583"/>
                    <a:pt x="2732172" y="3743258"/>
                    <a:pt x="2886218" y="3828766"/>
                  </a:cubicBezTo>
                  <a:cubicBezTo>
                    <a:pt x="3036764" y="3914274"/>
                    <a:pt x="3218818" y="3996616"/>
                    <a:pt x="3414877" y="4075790"/>
                  </a:cubicBezTo>
                  <a:cubicBezTo>
                    <a:pt x="3607435" y="4151797"/>
                    <a:pt x="3817499" y="4224637"/>
                    <a:pt x="4034564" y="4294310"/>
                  </a:cubicBezTo>
                  <a:cubicBezTo>
                    <a:pt x="4251629" y="4360816"/>
                    <a:pt x="4475697" y="4427323"/>
                    <a:pt x="4706767" y="4487495"/>
                  </a:cubicBezTo>
                  <a:cubicBezTo>
                    <a:pt x="5165405" y="4607839"/>
                    <a:pt x="5645049" y="4712349"/>
                    <a:pt x="6128195" y="4810525"/>
                  </a:cubicBezTo>
                  <a:cubicBezTo>
                    <a:pt x="6614841" y="4905534"/>
                    <a:pt x="7111991" y="4994209"/>
                    <a:pt x="7609141" y="5070216"/>
                  </a:cubicBezTo>
                  <a:cubicBezTo>
                    <a:pt x="8109791" y="5149390"/>
                    <a:pt x="8613943" y="5222230"/>
                    <a:pt x="9118095" y="5285570"/>
                  </a:cubicBezTo>
                  <a:lnTo>
                    <a:pt x="9143999" y="5288702"/>
                  </a:lnTo>
                  <a:lnTo>
                    <a:pt x="9143999" y="6061990"/>
                  </a:lnTo>
                  <a:lnTo>
                    <a:pt x="4752032" y="6061990"/>
                  </a:lnTo>
                  <a:cubicBezTo>
                    <a:pt x="4441382" y="5969608"/>
                    <a:pt x="4132773" y="5869741"/>
                    <a:pt x="3828002" y="5760614"/>
                  </a:cubicBezTo>
                  <a:cubicBezTo>
                    <a:pt x="3572425" y="5671939"/>
                    <a:pt x="3323850" y="5576930"/>
                    <a:pt x="3071774" y="5475587"/>
                  </a:cubicBezTo>
                  <a:cubicBezTo>
                    <a:pt x="2823199" y="5371078"/>
                    <a:pt x="2574625" y="5260234"/>
                    <a:pt x="2329551" y="5136722"/>
                  </a:cubicBezTo>
                  <a:cubicBezTo>
                    <a:pt x="2087978" y="5010044"/>
                    <a:pt x="1846405" y="4873864"/>
                    <a:pt x="1615336" y="4712349"/>
                  </a:cubicBezTo>
                  <a:cubicBezTo>
                    <a:pt x="1499801" y="4630008"/>
                    <a:pt x="1387767" y="4544500"/>
                    <a:pt x="1282736" y="4446324"/>
                  </a:cubicBezTo>
                  <a:cubicBezTo>
                    <a:pt x="1177704" y="4348149"/>
                    <a:pt x="1076173" y="4243639"/>
                    <a:pt x="992148" y="4123294"/>
                  </a:cubicBezTo>
                  <a:cubicBezTo>
                    <a:pt x="908123" y="4006116"/>
                    <a:pt x="834601" y="3873104"/>
                    <a:pt x="792588" y="3733758"/>
                  </a:cubicBezTo>
                  <a:cubicBezTo>
                    <a:pt x="750575" y="3591244"/>
                    <a:pt x="740072" y="3442397"/>
                    <a:pt x="761078" y="3296717"/>
                  </a:cubicBezTo>
                  <a:lnTo>
                    <a:pt x="764579" y="3271381"/>
                  </a:lnTo>
                  <a:lnTo>
                    <a:pt x="767643" y="3257526"/>
                  </a:lnTo>
                  <a:cubicBezTo>
                    <a:pt x="768081" y="3249212"/>
                    <a:pt x="771582" y="3242878"/>
                    <a:pt x="771582" y="3242878"/>
                  </a:cubicBezTo>
                  <a:lnTo>
                    <a:pt x="774645" y="3234565"/>
                  </a:lnTo>
                  <a:lnTo>
                    <a:pt x="775083" y="3226251"/>
                  </a:lnTo>
                  <a:lnTo>
                    <a:pt x="775083" y="3223876"/>
                  </a:lnTo>
                  <a:lnTo>
                    <a:pt x="778146" y="3218334"/>
                  </a:lnTo>
                  <a:lnTo>
                    <a:pt x="782085" y="3195374"/>
                  </a:lnTo>
                  <a:cubicBezTo>
                    <a:pt x="792588" y="3166871"/>
                    <a:pt x="799590" y="3138368"/>
                    <a:pt x="813594" y="3106699"/>
                  </a:cubicBezTo>
                  <a:cubicBezTo>
                    <a:pt x="834601" y="3046527"/>
                    <a:pt x="859108" y="2986354"/>
                    <a:pt x="890617" y="2926182"/>
                  </a:cubicBezTo>
                  <a:cubicBezTo>
                    <a:pt x="953636" y="2802670"/>
                    <a:pt x="1041163" y="2679159"/>
                    <a:pt x="1156698" y="2565148"/>
                  </a:cubicBezTo>
                  <a:cubicBezTo>
                    <a:pt x="1272232" y="2447970"/>
                    <a:pt x="1419277" y="2340294"/>
                    <a:pt x="1576824" y="2254786"/>
                  </a:cubicBezTo>
                  <a:cubicBezTo>
                    <a:pt x="1737873" y="2169278"/>
                    <a:pt x="1909424" y="2102772"/>
                    <a:pt x="2077475" y="2055267"/>
                  </a:cubicBezTo>
                  <a:cubicBezTo>
                    <a:pt x="2242024" y="2004596"/>
                    <a:pt x="2406574" y="1972926"/>
                    <a:pt x="2560620" y="1947590"/>
                  </a:cubicBezTo>
                  <a:cubicBezTo>
                    <a:pt x="2718168" y="1922255"/>
                    <a:pt x="2865212" y="1903253"/>
                    <a:pt x="3005254" y="1890585"/>
                  </a:cubicBezTo>
                  <a:cubicBezTo>
                    <a:pt x="3145296" y="1874750"/>
                    <a:pt x="3281837" y="1862082"/>
                    <a:pt x="3404374" y="1852581"/>
                  </a:cubicBezTo>
                  <a:lnTo>
                    <a:pt x="3754480" y="1814578"/>
                  </a:lnTo>
                  <a:cubicBezTo>
                    <a:pt x="3856010" y="1798743"/>
                    <a:pt x="3947038" y="1782908"/>
                    <a:pt x="4006556" y="1763907"/>
                  </a:cubicBezTo>
                  <a:cubicBezTo>
                    <a:pt x="4038065" y="1754406"/>
                    <a:pt x="4066074" y="1748072"/>
                    <a:pt x="4083579" y="1738571"/>
                  </a:cubicBezTo>
                  <a:cubicBezTo>
                    <a:pt x="4104585" y="1732237"/>
                    <a:pt x="4122090" y="1722736"/>
                    <a:pt x="4136095" y="1713235"/>
                  </a:cubicBezTo>
                  <a:cubicBezTo>
                    <a:pt x="4150099" y="1703734"/>
                    <a:pt x="4164103" y="1691066"/>
                    <a:pt x="4178107" y="1672065"/>
                  </a:cubicBezTo>
                  <a:cubicBezTo>
                    <a:pt x="4192112" y="1653063"/>
                    <a:pt x="4202615" y="1630894"/>
                    <a:pt x="4209617" y="1605558"/>
                  </a:cubicBezTo>
                  <a:cubicBezTo>
                    <a:pt x="4220120" y="1577056"/>
                    <a:pt x="4223621" y="1548553"/>
                    <a:pt x="4227122" y="1513716"/>
                  </a:cubicBezTo>
                  <a:lnTo>
                    <a:pt x="4227122" y="1505403"/>
                  </a:lnTo>
                  <a:lnTo>
                    <a:pt x="4227122" y="1495902"/>
                  </a:lnTo>
                  <a:lnTo>
                    <a:pt x="4227122" y="1482047"/>
                  </a:lnTo>
                  <a:cubicBezTo>
                    <a:pt x="4227122" y="1475713"/>
                    <a:pt x="4227122" y="1469379"/>
                    <a:pt x="4223621" y="1463045"/>
                  </a:cubicBezTo>
                  <a:cubicBezTo>
                    <a:pt x="4220120" y="1447210"/>
                    <a:pt x="4209617" y="1428208"/>
                    <a:pt x="4192112" y="1409207"/>
                  </a:cubicBezTo>
                  <a:cubicBezTo>
                    <a:pt x="4171105" y="1387038"/>
                    <a:pt x="4146598" y="1364869"/>
                    <a:pt x="4118589" y="1342700"/>
                  </a:cubicBezTo>
                  <a:cubicBezTo>
                    <a:pt x="4055570" y="1295196"/>
                    <a:pt x="3975046" y="1247691"/>
                    <a:pt x="3884019" y="1203354"/>
                  </a:cubicBezTo>
                  <a:cubicBezTo>
                    <a:pt x="3792991" y="1159016"/>
                    <a:pt x="3691461" y="1117846"/>
                    <a:pt x="3582928" y="1076675"/>
                  </a:cubicBezTo>
                  <a:cubicBezTo>
                    <a:pt x="3477896" y="1038672"/>
                    <a:pt x="3365863" y="1000668"/>
                    <a:pt x="3253829" y="965832"/>
                  </a:cubicBezTo>
                  <a:cubicBezTo>
                    <a:pt x="3026261" y="892992"/>
                    <a:pt x="2784688" y="829652"/>
                    <a:pt x="2543115" y="772647"/>
                  </a:cubicBezTo>
                  <a:cubicBezTo>
                    <a:pt x="2056469" y="655469"/>
                    <a:pt x="1548816" y="557293"/>
                    <a:pt x="1041163" y="468619"/>
                  </a:cubicBezTo>
                  <a:cubicBezTo>
                    <a:pt x="696624" y="408848"/>
                    <a:pt x="348905" y="354833"/>
                    <a:pt x="0" y="304674"/>
                  </a:cubicBezTo>
                  <a:lnTo>
                    <a:pt x="0" y="0"/>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0" y="869184"/>
              <a:ext cx="8795010" cy="5988817"/>
            </a:xfrm>
            <a:custGeom>
              <a:avLst/>
              <a:gdLst/>
              <a:ahLst/>
              <a:cxnLst/>
              <a:rect l="l" t="t" r="r" b="b"/>
              <a:pathLst>
                <a:path w="8795010" h="5988817">
                  <a:moveTo>
                    <a:pt x="0" y="0"/>
                  </a:moveTo>
                  <a:cubicBezTo>
                    <a:pt x="1275901" y="148554"/>
                    <a:pt x="2311734" y="316320"/>
                    <a:pt x="3082902" y="500228"/>
                  </a:cubicBezTo>
                  <a:cubicBezTo>
                    <a:pt x="4178728" y="759957"/>
                    <a:pt x="4735394" y="1048193"/>
                    <a:pt x="4784409" y="1380772"/>
                  </a:cubicBezTo>
                  <a:cubicBezTo>
                    <a:pt x="4882438" y="2049099"/>
                    <a:pt x="4129714" y="2159959"/>
                    <a:pt x="3404998" y="2267652"/>
                  </a:cubicBezTo>
                  <a:cubicBezTo>
                    <a:pt x="2627767" y="2381679"/>
                    <a:pt x="1829529" y="2498874"/>
                    <a:pt x="1703491" y="3230549"/>
                  </a:cubicBezTo>
                  <a:cubicBezTo>
                    <a:pt x="1542443" y="4168107"/>
                    <a:pt x="3888142" y="4931457"/>
                    <a:pt x="5887237" y="5409738"/>
                  </a:cubicBezTo>
                  <a:cubicBezTo>
                    <a:pt x="6920721" y="5655400"/>
                    <a:pt x="7970450" y="5850672"/>
                    <a:pt x="8795010" y="5988817"/>
                  </a:cubicBezTo>
                  <a:lnTo>
                    <a:pt x="7910172" y="5988817"/>
                  </a:lnTo>
                  <a:cubicBezTo>
                    <a:pt x="7256881" y="5868994"/>
                    <a:pt x="6531625" y="5722599"/>
                    <a:pt x="5813715" y="5552272"/>
                  </a:cubicBezTo>
                  <a:cubicBezTo>
                    <a:pt x="4507826" y="5238697"/>
                    <a:pt x="3478520" y="4909285"/>
                    <a:pt x="2757305" y="4570370"/>
                  </a:cubicBezTo>
                  <a:cubicBezTo>
                    <a:pt x="1829529" y="4136433"/>
                    <a:pt x="1398901" y="3677156"/>
                    <a:pt x="1479425" y="3211544"/>
                  </a:cubicBezTo>
                  <a:cubicBezTo>
                    <a:pt x="1545945" y="2837788"/>
                    <a:pt x="1773512" y="2571724"/>
                    <a:pt x="2183134" y="2394349"/>
                  </a:cubicBezTo>
                  <a:cubicBezTo>
                    <a:pt x="2529737" y="2242312"/>
                    <a:pt x="2949863" y="2178964"/>
                    <a:pt x="3355983" y="2121950"/>
                  </a:cubicBezTo>
                  <a:cubicBezTo>
                    <a:pt x="3709589" y="2068104"/>
                    <a:pt x="4042188" y="2020592"/>
                    <a:pt x="4269755" y="1916067"/>
                  </a:cubicBezTo>
                  <a:cubicBezTo>
                    <a:pt x="4416799" y="1846384"/>
                    <a:pt x="4609356" y="1716520"/>
                    <a:pt x="4560342" y="1396610"/>
                  </a:cubicBezTo>
                  <a:cubicBezTo>
                    <a:pt x="4521830" y="1133713"/>
                    <a:pt x="3986171" y="873984"/>
                    <a:pt x="3009380" y="642762"/>
                  </a:cubicBezTo>
                  <a:cubicBezTo>
                    <a:pt x="2258781" y="463602"/>
                    <a:pt x="1245927" y="300260"/>
                    <a:pt x="0" y="153235"/>
                  </a:cubicBezTo>
                  <a:close/>
                </a:path>
              </a:pathLst>
            </a:custGeom>
            <a:solidFill>
              <a:srgbClr val="FFDB0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0" y="918280"/>
              <a:ext cx="8513236" cy="5939720"/>
            </a:xfrm>
            <a:custGeom>
              <a:avLst/>
              <a:gdLst/>
              <a:ahLst/>
              <a:cxnLst/>
              <a:rect l="l" t="t" r="r" b="b"/>
              <a:pathLst>
                <a:path w="8513236" h="5939720">
                  <a:moveTo>
                    <a:pt x="0" y="0"/>
                  </a:moveTo>
                  <a:cubicBezTo>
                    <a:pt x="1267237" y="148192"/>
                    <a:pt x="2295572" y="315238"/>
                    <a:pt x="3057919" y="495651"/>
                  </a:cubicBezTo>
                  <a:cubicBezTo>
                    <a:pt x="3555058" y="612834"/>
                    <a:pt x="3943667" y="739519"/>
                    <a:pt x="4216743" y="869370"/>
                  </a:cubicBezTo>
                  <a:cubicBezTo>
                    <a:pt x="4521328" y="1015057"/>
                    <a:pt x="4689375" y="1173412"/>
                    <a:pt x="4713882" y="1334935"/>
                  </a:cubicBezTo>
                  <a:cubicBezTo>
                    <a:pt x="4804908" y="1965190"/>
                    <a:pt x="4118716" y="2066537"/>
                    <a:pt x="3387011" y="2174219"/>
                  </a:cubicBezTo>
                  <a:cubicBezTo>
                    <a:pt x="2588788" y="2291402"/>
                    <a:pt x="1766058" y="2411752"/>
                    <a:pt x="1633021" y="3175025"/>
                  </a:cubicBezTo>
                  <a:cubicBezTo>
                    <a:pt x="1559500" y="3599417"/>
                    <a:pt x="1969115" y="4023810"/>
                    <a:pt x="2844359" y="4435534"/>
                  </a:cubicBezTo>
                  <a:cubicBezTo>
                    <a:pt x="3555058" y="4771248"/>
                    <a:pt x="4570342" y="5097460"/>
                    <a:pt x="5865704" y="5404669"/>
                  </a:cubicBezTo>
                  <a:cubicBezTo>
                    <a:pt x="6793025" y="5624727"/>
                    <a:pt x="7733382" y="5804910"/>
                    <a:pt x="8513236" y="5939720"/>
                  </a:cubicBezTo>
                  <a:lnTo>
                    <a:pt x="8179609" y="5939720"/>
                  </a:lnTo>
                  <a:cubicBezTo>
                    <a:pt x="7465516" y="5812559"/>
                    <a:pt x="6646676" y="5651037"/>
                    <a:pt x="5837696" y="5458510"/>
                  </a:cubicBezTo>
                  <a:cubicBezTo>
                    <a:pt x="4538833" y="5148133"/>
                    <a:pt x="3513046" y="4818754"/>
                    <a:pt x="2798847" y="4483041"/>
                  </a:cubicBezTo>
                  <a:cubicBezTo>
                    <a:pt x="1892093" y="4058648"/>
                    <a:pt x="1471976" y="3615253"/>
                    <a:pt x="1548997" y="3168691"/>
                  </a:cubicBezTo>
                  <a:cubicBezTo>
                    <a:pt x="1689036" y="2364245"/>
                    <a:pt x="2581786" y="2234394"/>
                    <a:pt x="3369506" y="2117211"/>
                  </a:cubicBezTo>
                  <a:cubicBezTo>
                    <a:pt x="4090708" y="2012696"/>
                    <a:pt x="4713882" y="1920850"/>
                    <a:pt x="4629859" y="1341269"/>
                  </a:cubicBezTo>
                  <a:cubicBezTo>
                    <a:pt x="4559122" y="844575"/>
                    <a:pt x="2958673" y="403585"/>
                    <a:pt x="0" y="57926"/>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6" name="1980s"/>
          <p:cNvGrpSpPr/>
          <p:nvPr/>
        </p:nvGrpSpPr>
        <p:grpSpPr>
          <a:xfrm>
            <a:off x="7116694" y="3840730"/>
            <a:ext cx="1407057" cy="2040197"/>
            <a:chOff x="7116694" y="3840730"/>
            <a:chExt cx="1407057" cy="2040197"/>
          </a:xfrm>
        </p:grpSpPr>
        <p:grpSp>
          <p:nvGrpSpPr>
            <p:cNvPr id="30" name="Group 29"/>
            <p:cNvGrpSpPr/>
            <p:nvPr/>
          </p:nvGrpSpPr>
          <p:grpSpPr>
            <a:xfrm>
              <a:off x="7148747" y="4526587"/>
              <a:ext cx="1318221" cy="1354340"/>
              <a:chOff x="6453494" y="2317132"/>
              <a:chExt cx="1969724" cy="2047043"/>
            </a:xfrm>
          </p:grpSpPr>
          <p:sp>
            <p:nvSpPr>
              <p:cNvPr id="42" name="Oval 41"/>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581146" y="2317132"/>
                <a:ext cx="1741714" cy="1741714"/>
              </a:xfrm>
              <a:prstGeom prst="ellipse">
                <a:avLst/>
              </a:prstGeom>
              <a:solidFill>
                <a:srgbClr val="582F7A"/>
              </a:solidFill>
              <a:ln w="12700" cap="flat" cmpd="sng" algn="ctr">
                <a:solidFill>
                  <a:srgbClr val="002060"/>
                </a:solidFill>
                <a:prstDash val="solid"/>
              </a:ln>
              <a:effectLst/>
            </p:spPr>
            <p:txBody>
              <a:bodyPr rtlCol="0" anchor="ctr"/>
              <a:lstStyle/>
              <a:p>
                <a:pPr algn="ctr"/>
                <a:endParaRPr lang="en-US" kern="0">
                  <a:solidFill>
                    <a:sysClr val="window" lastClr="FFFFFF"/>
                  </a:solidFill>
                  <a:latin typeface="Calibri"/>
                </a:endParaRPr>
              </a:p>
            </p:txBody>
          </p:sp>
          <p:sp>
            <p:nvSpPr>
              <p:cNvPr id="41" name="Oval 40"/>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 name="TextBox 25"/>
              <p:cNvSpPr txBox="1"/>
              <p:nvPr/>
            </p:nvSpPr>
            <p:spPr>
              <a:xfrm>
                <a:off x="6805510" y="2846279"/>
                <a:ext cx="1329844" cy="697792"/>
              </a:xfrm>
              <a:prstGeom prst="rect">
                <a:avLst/>
              </a:prstGeom>
              <a:noFill/>
            </p:spPr>
            <p:txBody>
              <a:bodyPr wrap="none" rtlCol="0">
                <a:spAutoFit/>
              </a:bodyPr>
              <a:lstStyle/>
              <a:p>
                <a:pPr algn="ctr"/>
                <a:r>
                  <a:rPr lang="en-US" sz="2400" b="1" dirty="0" smtClean="0">
                    <a:solidFill>
                      <a:schemeClr val="bg1"/>
                    </a:solidFill>
                    <a:effectLst>
                      <a:outerShdw blurRad="50800" dist="38100" dir="5400000" algn="t" rotWithShape="0">
                        <a:prstClr val="black">
                          <a:alpha val="40000"/>
                        </a:prstClr>
                      </a:outerShdw>
                    </a:effectLst>
                    <a:latin typeface="Arial Narrow" panose="020B0606020202030204" pitchFamily="34" charset="0"/>
                  </a:rPr>
                  <a:t>1980s</a:t>
                </a:r>
                <a:endParaRPr lang="en-US" sz="2400" b="1" dirty="0">
                  <a:solidFill>
                    <a:schemeClr val="bg1"/>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69" name="TextBox 68"/>
            <p:cNvSpPr txBox="1"/>
            <p:nvPr/>
          </p:nvSpPr>
          <p:spPr>
            <a:xfrm>
              <a:off x="7116694" y="3840730"/>
              <a:ext cx="1407057" cy="646331"/>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800" b="0" dirty="0" smtClean="0">
                  <a:solidFill>
                    <a:srgbClr val="69A830"/>
                  </a:solidFill>
                </a:rPr>
                <a:t>Community alarms</a:t>
              </a:r>
              <a:endParaRPr lang="en-US" sz="1800" b="0" dirty="0">
                <a:solidFill>
                  <a:srgbClr val="69A830"/>
                </a:solidFill>
              </a:endParaRPr>
            </a:p>
          </p:txBody>
        </p:sp>
      </p:grpSp>
      <p:sp>
        <p:nvSpPr>
          <p:cNvPr id="73" name="Slide Title"/>
          <p:cNvSpPr>
            <a:spLocks noGrp="1"/>
          </p:cNvSpPr>
          <p:nvPr>
            <p:ph type="title"/>
          </p:nvPr>
        </p:nvSpPr>
        <p:spPr/>
        <p:txBody>
          <a:bodyPr>
            <a:noAutofit/>
          </a:bodyPr>
          <a:lstStyle/>
          <a:p>
            <a:r>
              <a:rPr lang="en-US" dirty="0" smtClean="0"/>
              <a:t>The march of progress…</a:t>
            </a:r>
            <a:endParaRPr lang="en-US" dirty="0"/>
          </a:p>
        </p:txBody>
      </p:sp>
      <p:grpSp>
        <p:nvGrpSpPr>
          <p:cNvPr id="38" name="Stairway"/>
          <p:cNvGrpSpPr/>
          <p:nvPr/>
        </p:nvGrpSpPr>
        <p:grpSpPr>
          <a:xfrm>
            <a:off x="3574746" y="664440"/>
            <a:ext cx="4331657" cy="4932921"/>
            <a:chOff x="2514600" y="3090315"/>
            <a:chExt cx="2286380" cy="3303735"/>
          </a:xfrm>
          <a:solidFill>
            <a:sysClr val="window" lastClr="FFFFFF"/>
          </a:solidFill>
          <a:effectLst>
            <a:outerShdw blurRad="368300" dist="38100" dir="8100000" algn="tr" rotWithShape="0">
              <a:prstClr val="black">
                <a:alpha val="40000"/>
              </a:prstClr>
            </a:outerShdw>
          </a:effectLst>
        </p:grpSpPr>
        <p:grpSp>
          <p:nvGrpSpPr>
            <p:cNvPr id="39" name="Group 38"/>
            <p:cNvGrpSpPr/>
            <p:nvPr/>
          </p:nvGrpSpPr>
          <p:grpSpPr>
            <a:xfrm>
              <a:off x="2514600" y="5593557"/>
              <a:ext cx="2286380" cy="800493"/>
              <a:chOff x="1904620" y="5479257"/>
              <a:chExt cx="2286380" cy="800493"/>
            </a:xfrm>
            <a:grpFill/>
          </p:grpSpPr>
          <p:sp>
            <p:nvSpPr>
              <p:cNvPr id="64" name="Rectangle 63"/>
              <p:cNvSpPr/>
              <p:nvPr/>
            </p:nvSpPr>
            <p:spPr>
              <a:xfrm>
                <a:off x="1905000" y="5822550"/>
                <a:ext cx="2286000" cy="457200"/>
              </a:xfrm>
              <a:prstGeom prst="rect">
                <a:avLst/>
              </a:prstGeom>
              <a:grpFill/>
              <a:ln w="1270" cap="sq"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b="1" kern="0" noProof="0" dirty="0" smtClean="0">
                    <a:solidFill>
                      <a:srgbClr val="582F7A"/>
                    </a:solidFill>
                    <a:effectLst>
                      <a:outerShdw blurRad="50800" dist="38100" dir="5400000" algn="t" rotWithShape="0">
                        <a:prstClr val="black">
                          <a:alpha val="24000"/>
                        </a:prstClr>
                      </a:outerShdw>
                    </a:effectLst>
                    <a:latin typeface="Calibri"/>
                    <a:cs typeface="Arial" pitchFamily="34" charset="0"/>
                  </a:rPr>
                  <a:t>Detection</a:t>
                </a:r>
                <a:endParaRPr kumimoji="0" lang="en-GB" sz="2800" b="1" i="0" u="none" strike="noStrike" kern="0" cap="none" spc="0" normalizeH="0" baseline="0" noProof="0" dirty="0">
                  <a:ln>
                    <a:noFill/>
                  </a:ln>
                  <a:solidFill>
                    <a:srgbClr val="582F7A"/>
                  </a:solidFill>
                  <a:effectLst>
                    <a:outerShdw blurRad="50800" dist="38100" dir="5400000" algn="t" rotWithShape="0">
                      <a:prstClr val="black">
                        <a:alpha val="24000"/>
                      </a:prstClr>
                    </a:outerShdw>
                  </a:effectLst>
                  <a:uLnTx/>
                  <a:uFillTx/>
                  <a:latin typeface="Calibri"/>
                  <a:cs typeface="Arial" pitchFamily="34" charset="0"/>
                </a:endParaRPr>
              </a:p>
            </p:txBody>
          </p:sp>
          <p:sp>
            <p:nvSpPr>
              <p:cNvPr id="70" name="Trapezoid 69"/>
              <p:cNvSpPr/>
              <p:nvPr/>
            </p:nvSpPr>
            <p:spPr>
              <a:xfrm>
                <a:off x="1904620" y="5479257"/>
                <a:ext cx="2286000" cy="457200"/>
              </a:xfrm>
              <a:prstGeom prst="trapezoid">
                <a:avLst/>
              </a:prstGeom>
              <a:grpFill/>
              <a:ln w="1270" cap="sq" cmpd="sng" algn="ctr">
                <a:noFill/>
                <a:prstDash val="solid"/>
                <a:miter lim="800000"/>
              </a:ln>
              <a:effectLst/>
              <a:scene3d>
                <a:camera prst="orthographicFront">
                  <a:rot lat="17999931" lon="10799973" rev="21"/>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lumMod val="85000"/>
                      <a:lumOff val="15000"/>
                    </a:prstClr>
                  </a:solidFill>
                  <a:effectLst>
                    <a:outerShdw blurRad="50800" dist="38100" dir="5400000" algn="t" rotWithShape="0">
                      <a:prstClr val="black">
                        <a:alpha val="24000"/>
                      </a:prstClr>
                    </a:outerShdw>
                  </a:effectLst>
                  <a:uLnTx/>
                  <a:uFillTx/>
                  <a:latin typeface="Calibri"/>
                  <a:ea typeface="+mn-ea"/>
                  <a:cs typeface="Arial" pitchFamily="34" charset="0"/>
                </a:endParaRPr>
              </a:p>
            </p:txBody>
          </p:sp>
        </p:grpSp>
        <p:grpSp>
          <p:nvGrpSpPr>
            <p:cNvPr id="44" name="Group 43"/>
            <p:cNvGrpSpPr/>
            <p:nvPr/>
          </p:nvGrpSpPr>
          <p:grpSpPr>
            <a:xfrm>
              <a:off x="2621349" y="4979089"/>
              <a:ext cx="2075980" cy="736603"/>
              <a:chOff x="1906901" y="5494944"/>
              <a:chExt cx="2286702" cy="736603"/>
            </a:xfrm>
            <a:grpFill/>
          </p:grpSpPr>
          <p:sp>
            <p:nvSpPr>
              <p:cNvPr id="62" name="Rectangle 61"/>
              <p:cNvSpPr/>
              <p:nvPr/>
            </p:nvSpPr>
            <p:spPr>
              <a:xfrm>
                <a:off x="1907281" y="5820067"/>
                <a:ext cx="2286322" cy="411480"/>
              </a:xfrm>
              <a:prstGeom prst="rect">
                <a:avLst/>
              </a:prstGeom>
              <a:grpFill/>
              <a:ln w="1270" cap="sq"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rgbClr val="582F7A"/>
                    </a:solidFill>
                    <a:effectLst>
                      <a:outerShdw blurRad="50800" dist="38100" dir="5400000" algn="t" rotWithShape="0">
                        <a:prstClr val="black">
                          <a:alpha val="24000"/>
                        </a:prstClr>
                      </a:outerShdw>
                    </a:effectLst>
                    <a:uLnTx/>
                    <a:uFillTx/>
                    <a:latin typeface="Calibri"/>
                    <a:ea typeface="+mn-ea"/>
                    <a:cs typeface="Arial" pitchFamily="34" charset="0"/>
                  </a:rPr>
                  <a:t>Monitoring</a:t>
                </a:r>
                <a:endParaRPr kumimoji="0" lang="en-GB" sz="2400" b="1" i="0" u="none" strike="noStrike" kern="0" cap="none" spc="0" normalizeH="0" baseline="0" noProof="0" dirty="0">
                  <a:ln>
                    <a:noFill/>
                  </a:ln>
                  <a:solidFill>
                    <a:srgbClr val="582F7A"/>
                  </a:solidFill>
                  <a:effectLst>
                    <a:outerShdw blurRad="50800" dist="38100" dir="5400000" algn="t" rotWithShape="0">
                      <a:prstClr val="black">
                        <a:alpha val="24000"/>
                      </a:prstClr>
                    </a:outerShdw>
                  </a:effectLst>
                  <a:uLnTx/>
                  <a:uFillTx/>
                  <a:latin typeface="Calibri"/>
                  <a:ea typeface="+mn-ea"/>
                  <a:cs typeface="Arial" pitchFamily="34" charset="0"/>
                </a:endParaRPr>
              </a:p>
            </p:txBody>
          </p:sp>
          <p:sp>
            <p:nvSpPr>
              <p:cNvPr id="63" name="Trapezoid 62"/>
              <p:cNvSpPr/>
              <p:nvPr/>
            </p:nvSpPr>
            <p:spPr>
              <a:xfrm>
                <a:off x="1906901" y="5494944"/>
                <a:ext cx="2286000" cy="457200"/>
              </a:xfrm>
              <a:prstGeom prst="trapezoid">
                <a:avLst/>
              </a:prstGeom>
              <a:grpFill/>
              <a:ln w="1270" cap="sq" cmpd="sng" algn="ctr">
                <a:noFill/>
                <a:prstDash val="solid"/>
                <a:miter lim="800000"/>
              </a:ln>
              <a:effectLst/>
              <a:scene3d>
                <a:camera prst="orthographicFront">
                  <a:rot lat="17699931" lon="10799969" rev="24"/>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lumMod val="85000"/>
                      <a:lumOff val="15000"/>
                    </a:prstClr>
                  </a:solidFill>
                  <a:effectLst>
                    <a:outerShdw blurRad="50800" dist="38100" dir="5400000" algn="t" rotWithShape="0">
                      <a:prstClr val="black">
                        <a:alpha val="24000"/>
                      </a:prstClr>
                    </a:outerShdw>
                  </a:effectLst>
                  <a:uLnTx/>
                  <a:uFillTx/>
                  <a:latin typeface="Calibri"/>
                  <a:ea typeface="+mn-ea"/>
                  <a:cs typeface="Arial" pitchFamily="34" charset="0"/>
                </a:endParaRPr>
              </a:p>
            </p:txBody>
          </p:sp>
        </p:grpSp>
        <p:grpSp>
          <p:nvGrpSpPr>
            <p:cNvPr id="45" name="Group 44"/>
            <p:cNvGrpSpPr/>
            <p:nvPr/>
          </p:nvGrpSpPr>
          <p:grpSpPr>
            <a:xfrm>
              <a:off x="2729912" y="4409518"/>
              <a:ext cx="1855684" cy="700322"/>
              <a:chOff x="1899492" y="5521221"/>
              <a:chExt cx="2297021" cy="700322"/>
            </a:xfrm>
            <a:grpFill/>
          </p:grpSpPr>
          <p:sp>
            <p:nvSpPr>
              <p:cNvPr id="60" name="Rectangle 59"/>
              <p:cNvSpPr/>
              <p:nvPr/>
            </p:nvSpPr>
            <p:spPr>
              <a:xfrm>
                <a:off x="1905000" y="5828351"/>
                <a:ext cx="2291512" cy="393192"/>
              </a:xfrm>
              <a:prstGeom prst="rect">
                <a:avLst/>
              </a:prstGeom>
              <a:grpFill/>
              <a:ln w="1270" cap="sq"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srgbClr val="582F7A"/>
                    </a:solidFill>
                    <a:effectLst>
                      <a:outerShdw blurRad="50800" dist="38100" dir="5400000" algn="t" rotWithShape="0">
                        <a:prstClr val="black">
                          <a:alpha val="24000"/>
                        </a:prstClr>
                      </a:outerShdw>
                    </a:effectLst>
                    <a:uLnTx/>
                    <a:uFillTx/>
                    <a:latin typeface="Calibri"/>
                    <a:ea typeface="+mn-ea"/>
                    <a:cs typeface="Arial" pitchFamily="34" charset="0"/>
                  </a:rPr>
                  <a:t>Management</a:t>
                </a:r>
                <a:endParaRPr kumimoji="0" lang="en-GB" sz="2000" b="1" i="0" u="none" strike="noStrike" kern="0" cap="none" spc="0" normalizeH="0" baseline="0" noProof="0" dirty="0">
                  <a:ln>
                    <a:noFill/>
                  </a:ln>
                  <a:solidFill>
                    <a:srgbClr val="582F7A"/>
                  </a:solidFill>
                  <a:effectLst>
                    <a:outerShdw blurRad="50800" dist="38100" dir="5400000" algn="t" rotWithShape="0">
                      <a:prstClr val="black">
                        <a:alpha val="24000"/>
                      </a:prstClr>
                    </a:outerShdw>
                  </a:effectLst>
                  <a:uLnTx/>
                  <a:uFillTx/>
                  <a:latin typeface="Calibri"/>
                  <a:ea typeface="+mn-ea"/>
                  <a:cs typeface="Arial" pitchFamily="34" charset="0"/>
                </a:endParaRPr>
              </a:p>
            </p:txBody>
          </p:sp>
          <p:sp>
            <p:nvSpPr>
              <p:cNvPr id="61" name="Trapezoid 60"/>
              <p:cNvSpPr/>
              <p:nvPr/>
            </p:nvSpPr>
            <p:spPr>
              <a:xfrm>
                <a:off x="1899492" y="5521221"/>
                <a:ext cx="2297021" cy="457200"/>
              </a:xfrm>
              <a:prstGeom prst="trapezoid">
                <a:avLst/>
              </a:prstGeom>
              <a:grpFill/>
              <a:ln w="1270" cap="sq" cmpd="sng" algn="ctr">
                <a:noFill/>
                <a:prstDash val="solid"/>
                <a:miter lim="800000"/>
              </a:ln>
              <a:effectLst/>
              <a:scene3d>
                <a:camera prst="orthographicFront">
                  <a:rot lat="17399931" lon="10799963" rev="29"/>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lumMod val="85000"/>
                      <a:lumOff val="15000"/>
                    </a:prstClr>
                  </a:solidFill>
                  <a:effectLst>
                    <a:outerShdw blurRad="50800" dist="38100" dir="5400000" algn="t" rotWithShape="0">
                      <a:prstClr val="black">
                        <a:alpha val="24000"/>
                      </a:prstClr>
                    </a:outerShdw>
                  </a:effectLst>
                  <a:uLnTx/>
                  <a:uFillTx/>
                  <a:latin typeface="Calibri"/>
                  <a:ea typeface="+mn-ea"/>
                  <a:cs typeface="Arial" pitchFamily="34" charset="0"/>
                </a:endParaRPr>
              </a:p>
            </p:txBody>
          </p:sp>
        </p:grpSp>
        <p:grpSp>
          <p:nvGrpSpPr>
            <p:cNvPr id="46" name="Group 45"/>
            <p:cNvGrpSpPr/>
            <p:nvPr/>
          </p:nvGrpSpPr>
          <p:grpSpPr>
            <a:xfrm>
              <a:off x="2838967" y="3902764"/>
              <a:ext cx="1640501" cy="656044"/>
              <a:chOff x="1895892" y="5533921"/>
              <a:chExt cx="2304457" cy="656044"/>
            </a:xfrm>
            <a:grpFill/>
          </p:grpSpPr>
          <p:sp>
            <p:nvSpPr>
              <p:cNvPr id="58" name="Rectangle 57"/>
              <p:cNvSpPr/>
              <p:nvPr/>
            </p:nvSpPr>
            <p:spPr>
              <a:xfrm>
                <a:off x="1896274" y="5824205"/>
                <a:ext cx="2304075" cy="365760"/>
              </a:xfrm>
              <a:prstGeom prst="rect">
                <a:avLst/>
              </a:prstGeom>
              <a:grpFill/>
              <a:ln w="1270" cap="sq"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582F7A"/>
                    </a:solidFill>
                    <a:effectLst>
                      <a:outerShdw blurRad="50800" dist="38100" dir="5400000" algn="t" rotWithShape="0">
                        <a:prstClr val="black">
                          <a:alpha val="24000"/>
                        </a:prstClr>
                      </a:outerShdw>
                    </a:effectLst>
                    <a:uLnTx/>
                    <a:uFillTx/>
                    <a:latin typeface="Calibri"/>
                    <a:ea typeface="+mn-ea"/>
                    <a:cs typeface="Arial" pitchFamily="34" charset="0"/>
                  </a:rPr>
                  <a:t>Prediction</a:t>
                </a:r>
                <a:endParaRPr kumimoji="0" lang="en-GB" sz="1800" b="1" i="0" u="none" strike="noStrike" kern="0" cap="none" spc="0" normalizeH="0" baseline="0" noProof="0" dirty="0">
                  <a:ln>
                    <a:noFill/>
                  </a:ln>
                  <a:solidFill>
                    <a:srgbClr val="582F7A"/>
                  </a:solidFill>
                  <a:effectLst>
                    <a:outerShdw blurRad="50800" dist="38100" dir="5400000" algn="t" rotWithShape="0">
                      <a:prstClr val="black">
                        <a:alpha val="24000"/>
                      </a:prstClr>
                    </a:outerShdw>
                  </a:effectLst>
                  <a:uLnTx/>
                  <a:uFillTx/>
                  <a:latin typeface="Calibri"/>
                  <a:ea typeface="+mn-ea"/>
                  <a:cs typeface="Arial" pitchFamily="34" charset="0"/>
                </a:endParaRPr>
              </a:p>
            </p:txBody>
          </p:sp>
          <p:sp>
            <p:nvSpPr>
              <p:cNvPr id="59" name="Trapezoid 58"/>
              <p:cNvSpPr/>
              <p:nvPr/>
            </p:nvSpPr>
            <p:spPr>
              <a:xfrm>
                <a:off x="1895892" y="5533921"/>
                <a:ext cx="2304075" cy="457200"/>
              </a:xfrm>
              <a:prstGeom prst="trapezoid">
                <a:avLst/>
              </a:prstGeom>
              <a:grpFill/>
              <a:ln w="1270" cap="sq" cmpd="sng" algn="ctr">
                <a:noFill/>
                <a:prstDash val="solid"/>
                <a:miter lim="800000"/>
              </a:ln>
              <a:effectLst/>
              <a:scene3d>
                <a:camera prst="orthographicFront">
                  <a:rot lat="17099929" lon="10799953" rev="38"/>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lumMod val="85000"/>
                      <a:lumOff val="15000"/>
                    </a:prstClr>
                  </a:solidFill>
                  <a:effectLst>
                    <a:outerShdw blurRad="50800" dist="38100" dir="5400000" algn="t" rotWithShape="0">
                      <a:prstClr val="black">
                        <a:alpha val="24000"/>
                      </a:prstClr>
                    </a:outerShdw>
                  </a:effectLst>
                  <a:uLnTx/>
                  <a:uFillTx/>
                  <a:latin typeface="Calibri"/>
                  <a:ea typeface="+mn-ea"/>
                  <a:cs typeface="Arial" pitchFamily="34" charset="0"/>
                </a:endParaRPr>
              </a:p>
            </p:txBody>
          </p:sp>
        </p:grpSp>
        <p:grpSp>
          <p:nvGrpSpPr>
            <p:cNvPr id="47" name="Group 46"/>
            <p:cNvGrpSpPr/>
            <p:nvPr/>
          </p:nvGrpSpPr>
          <p:grpSpPr>
            <a:xfrm>
              <a:off x="2943880" y="3560450"/>
              <a:ext cx="1431473" cy="510318"/>
              <a:chOff x="1884443" y="5666091"/>
              <a:chExt cx="2324205" cy="510318"/>
            </a:xfrm>
            <a:grpFill/>
          </p:grpSpPr>
          <p:sp>
            <p:nvSpPr>
              <p:cNvPr id="50" name="Rectangle 49"/>
              <p:cNvSpPr/>
              <p:nvPr/>
            </p:nvSpPr>
            <p:spPr>
              <a:xfrm>
                <a:off x="1894912" y="5819793"/>
                <a:ext cx="2304838" cy="356616"/>
              </a:xfrm>
              <a:prstGeom prst="rect">
                <a:avLst/>
              </a:prstGeom>
              <a:grpFill/>
              <a:ln w="1270" cap="sq"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582F7A"/>
                    </a:solidFill>
                    <a:effectLst>
                      <a:outerShdw blurRad="50800" dist="38100" dir="5400000" algn="t" rotWithShape="0">
                        <a:prstClr val="black">
                          <a:alpha val="24000"/>
                        </a:prstClr>
                      </a:outerShdw>
                    </a:effectLst>
                    <a:uLnTx/>
                    <a:uFillTx/>
                    <a:latin typeface="Calibri"/>
                    <a:ea typeface="+mn-ea"/>
                    <a:cs typeface="Arial" pitchFamily="34" charset="0"/>
                  </a:rPr>
                  <a:t>Prevention</a:t>
                </a:r>
                <a:endParaRPr kumimoji="0" lang="en-GB" sz="1800" b="1" i="0" u="none" strike="noStrike" kern="0" cap="none" spc="0" normalizeH="0" baseline="0" noProof="0" dirty="0">
                  <a:ln>
                    <a:noFill/>
                  </a:ln>
                  <a:solidFill>
                    <a:srgbClr val="582F7A"/>
                  </a:solidFill>
                  <a:effectLst>
                    <a:outerShdw blurRad="50800" dist="38100" dir="5400000" algn="t" rotWithShape="0">
                      <a:prstClr val="black">
                        <a:alpha val="24000"/>
                      </a:prstClr>
                    </a:outerShdw>
                  </a:effectLst>
                  <a:uLnTx/>
                  <a:uFillTx/>
                  <a:latin typeface="Calibri"/>
                  <a:ea typeface="+mn-ea"/>
                  <a:cs typeface="Arial" pitchFamily="34" charset="0"/>
                </a:endParaRPr>
              </a:p>
            </p:txBody>
          </p:sp>
          <p:sp>
            <p:nvSpPr>
              <p:cNvPr id="57" name="Trapezoid 56"/>
              <p:cNvSpPr/>
              <p:nvPr/>
            </p:nvSpPr>
            <p:spPr>
              <a:xfrm>
                <a:off x="1884443" y="5666091"/>
                <a:ext cx="2324205" cy="258077"/>
              </a:xfrm>
              <a:prstGeom prst="trapezoid">
                <a:avLst/>
              </a:prstGeom>
              <a:grpFill/>
              <a:ln w="1270" cap="sq" cmpd="sng" algn="ctr">
                <a:noFill/>
                <a:prstDash val="solid"/>
                <a:miter lim="800000"/>
              </a:ln>
              <a:effectLst/>
              <a:scene3d>
                <a:camera prst="orthographicFront">
                  <a:rot lat="16799928" lon="10799934" rev="56"/>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lumMod val="85000"/>
                      <a:lumOff val="15000"/>
                    </a:prstClr>
                  </a:solidFill>
                  <a:effectLst>
                    <a:outerShdw blurRad="50800" dist="38100" dir="5400000" algn="t" rotWithShape="0">
                      <a:prstClr val="black">
                        <a:alpha val="24000"/>
                      </a:prstClr>
                    </a:outerShdw>
                  </a:effectLst>
                  <a:uLnTx/>
                  <a:uFillTx/>
                  <a:latin typeface="Calibri"/>
                  <a:ea typeface="+mn-ea"/>
                  <a:cs typeface="Arial" pitchFamily="34" charset="0"/>
                </a:endParaRPr>
              </a:p>
            </p:txBody>
          </p:sp>
        </p:grpSp>
        <p:sp>
          <p:nvSpPr>
            <p:cNvPr id="49" name="Trapezoid 48"/>
            <p:cNvSpPr/>
            <p:nvPr/>
          </p:nvSpPr>
          <p:spPr>
            <a:xfrm>
              <a:off x="3062289" y="3090315"/>
              <a:ext cx="1188522" cy="457200"/>
            </a:xfrm>
            <a:prstGeom prst="trapezoid">
              <a:avLst/>
            </a:prstGeom>
            <a:grpFill/>
            <a:ln w="1270" cap="sq" cmpd="sng" algn="ctr">
              <a:noFill/>
              <a:prstDash val="solid"/>
              <a:miter lim="800000"/>
            </a:ln>
            <a:effectLst/>
            <a:scene3d>
              <a:camera prst="orthographicFront">
                <a:rot lat="16200000" lon="10799880" rev="108"/>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lumMod val="85000"/>
                    <a:lumOff val="15000"/>
                  </a:prstClr>
                </a:solidFill>
                <a:effectLst>
                  <a:outerShdw blurRad="50800" dist="38100" dir="5400000" algn="t" rotWithShape="0">
                    <a:prstClr val="black">
                      <a:alpha val="24000"/>
                    </a:prstClr>
                  </a:outerShdw>
                </a:effectLst>
                <a:uLnTx/>
                <a:uFillTx/>
                <a:latin typeface="Calibri"/>
                <a:ea typeface="+mn-ea"/>
                <a:cs typeface="Arial" pitchFamily="34" charset="0"/>
              </a:endParaRPr>
            </a:p>
          </p:txBody>
        </p:sp>
      </p:grpSp>
      <p:sp>
        <p:nvSpPr>
          <p:cNvPr id="14" name="Arrow"/>
          <p:cNvSpPr/>
          <p:nvPr/>
        </p:nvSpPr>
        <p:spPr>
          <a:xfrm rot="10800000">
            <a:off x="1276791" y="2075621"/>
            <a:ext cx="1088020" cy="2874249"/>
          </a:xfrm>
          <a:prstGeom prst="downArrow">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ome-based (limited availability)"/>
          <p:cNvSpPr txBox="1"/>
          <p:nvPr/>
        </p:nvSpPr>
        <p:spPr>
          <a:xfrm>
            <a:off x="725038" y="5155381"/>
            <a:ext cx="2133918" cy="646331"/>
          </a:xfrm>
          <a:prstGeom prst="rect">
            <a:avLst/>
          </a:prstGeom>
          <a:noFill/>
        </p:spPr>
        <p:txBody>
          <a:bodyPr wrap="none" rtlCol="0">
            <a:spAutoFit/>
          </a:bodyPr>
          <a:lstStyle/>
          <a:p>
            <a:pPr algn="ctr"/>
            <a:r>
              <a:rPr lang="en-GB" dirty="0" smtClean="0">
                <a:solidFill>
                  <a:srgbClr val="582F7A"/>
                </a:solidFill>
                <a:latin typeface="Arial" panose="020B0604020202020204" pitchFamily="34" charset="0"/>
                <a:cs typeface="Arial" panose="020B0604020202020204" pitchFamily="34" charset="0"/>
              </a:rPr>
              <a:t>Home-based</a:t>
            </a:r>
          </a:p>
          <a:p>
            <a:pPr algn="ctr"/>
            <a:r>
              <a:rPr lang="en-GB" dirty="0" smtClean="0">
                <a:solidFill>
                  <a:srgbClr val="582F7A"/>
                </a:solidFill>
                <a:latin typeface="Arial" panose="020B0604020202020204" pitchFamily="34" charset="0"/>
                <a:cs typeface="Arial" panose="020B0604020202020204" pitchFamily="34" charset="0"/>
              </a:rPr>
              <a:t>(limited </a:t>
            </a:r>
            <a:r>
              <a:rPr lang="en-GB" dirty="0">
                <a:solidFill>
                  <a:srgbClr val="582F7A"/>
                </a:solidFill>
                <a:latin typeface="Arial" panose="020B0604020202020204" pitchFamily="34" charset="0"/>
                <a:cs typeface="Arial" panose="020B0604020202020204" pitchFamily="34" charset="0"/>
              </a:rPr>
              <a:t>a</a:t>
            </a:r>
            <a:r>
              <a:rPr lang="en-GB" dirty="0" smtClean="0">
                <a:solidFill>
                  <a:srgbClr val="582F7A"/>
                </a:solidFill>
                <a:latin typeface="Arial" panose="020B0604020202020204" pitchFamily="34" charset="0"/>
                <a:cs typeface="Arial" panose="020B0604020202020204" pitchFamily="34" charset="0"/>
              </a:rPr>
              <a:t>vailability)</a:t>
            </a:r>
            <a:endParaRPr lang="en-GB" dirty="0">
              <a:solidFill>
                <a:srgbClr val="582F7A"/>
              </a:solidFill>
              <a:latin typeface="Arial" panose="020B0604020202020204" pitchFamily="34" charset="0"/>
              <a:cs typeface="Arial" panose="020B0604020202020204" pitchFamily="34" charset="0"/>
            </a:endParaRPr>
          </a:p>
        </p:txBody>
      </p:sp>
      <p:sp>
        <p:nvSpPr>
          <p:cNvPr id="153" name="Person-based (always available)"/>
          <p:cNvSpPr txBox="1"/>
          <p:nvPr/>
        </p:nvSpPr>
        <p:spPr>
          <a:xfrm>
            <a:off x="807191" y="1367843"/>
            <a:ext cx="2027222" cy="646331"/>
          </a:xfrm>
          <a:prstGeom prst="rect">
            <a:avLst/>
          </a:prstGeom>
          <a:noFill/>
        </p:spPr>
        <p:txBody>
          <a:bodyPr wrap="none" rtlCol="0">
            <a:spAutoFit/>
          </a:bodyPr>
          <a:lstStyle/>
          <a:p>
            <a:pPr algn="ctr"/>
            <a:r>
              <a:rPr lang="en-GB" dirty="0" smtClean="0">
                <a:solidFill>
                  <a:srgbClr val="582F7A"/>
                </a:solidFill>
                <a:latin typeface="Arial" panose="020B0604020202020204" pitchFamily="34" charset="0"/>
                <a:cs typeface="Arial" panose="020B0604020202020204" pitchFamily="34" charset="0"/>
              </a:rPr>
              <a:t>Person-based</a:t>
            </a:r>
          </a:p>
          <a:p>
            <a:pPr algn="ctr"/>
            <a:r>
              <a:rPr lang="en-GB" dirty="0" smtClean="0">
                <a:solidFill>
                  <a:srgbClr val="582F7A"/>
                </a:solidFill>
                <a:latin typeface="Arial" panose="020B0604020202020204" pitchFamily="34" charset="0"/>
                <a:cs typeface="Arial" panose="020B0604020202020204" pitchFamily="34" charset="0"/>
              </a:rPr>
              <a:t>(always available)</a:t>
            </a:r>
            <a:endParaRPr lang="en-GB" dirty="0">
              <a:solidFill>
                <a:srgbClr val="582F7A"/>
              </a:solidFill>
              <a:latin typeface="Arial" panose="020B0604020202020204" pitchFamily="34" charset="0"/>
              <a:cs typeface="Arial" panose="020B0604020202020204" pitchFamily="34" charset="0"/>
            </a:endParaRPr>
          </a:p>
        </p:txBody>
      </p:sp>
      <p:grpSp>
        <p:nvGrpSpPr>
          <p:cNvPr id="17" name="2001"/>
          <p:cNvGrpSpPr/>
          <p:nvPr/>
        </p:nvGrpSpPr>
        <p:grpSpPr>
          <a:xfrm>
            <a:off x="5282089" y="3517564"/>
            <a:ext cx="1661155" cy="2041050"/>
            <a:chOff x="5282089" y="3517564"/>
            <a:chExt cx="1661155" cy="2041050"/>
          </a:xfrm>
        </p:grpSpPr>
        <p:grpSp>
          <p:nvGrpSpPr>
            <p:cNvPr id="80" name="Group 79"/>
            <p:cNvGrpSpPr/>
            <p:nvPr/>
          </p:nvGrpSpPr>
          <p:grpSpPr>
            <a:xfrm>
              <a:off x="5407692" y="4204274"/>
              <a:ext cx="1318221" cy="1354340"/>
              <a:chOff x="6453494" y="2317132"/>
              <a:chExt cx="1969724" cy="2047043"/>
            </a:xfrm>
          </p:grpSpPr>
          <p:sp>
            <p:nvSpPr>
              <p:cNvPr id="81" name="Oval 80"/>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6581146" y="2317132"/>
                <a:ext cx="1741714" cy="1741714"/>
              </a:xfrm>
              <a:prstGeom prst="ellipse">
                <a:avLst/>
              </a:prstGeom>
              <a:solidFill>
                <a:srgbClr val="582F7A"/>
              </a:solidFill>
              <a:ln w="12700" cap="flat" cmpd="sng" algn="ctr">
                <a:solidFill>
                  <a:srgbClr val="002060"/>
                </a:solidFill>
                <a:prstDash val="solid"/>
              </a:ln>
              <a:effectLst/>
            </p:spPr>
            <p:txBody>
              <a:bodyPr rtlCol="0" anchor="ctr"/>
              <a:lstStyle/>
              <a:p>
                <a:pPr algn="ctr"/>
                <a:endParaRPr lang="en-US" kern="0">
                  <a:solidFill>
                    <a:sysClr val="window" lastClr="FFFFFF"/>
                  </a:solidFill>
                  <a:latin typeface="Calibri"/>
                </a:endParaRPr>
              </a:p>
            </p:txBody>
          </p:sp>
          <p:sp>
            <p:nvSpPr>
              <p:cNvPr id="83" name="Oval 82"/>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4" name="TextBox 83"/>
              <p:cNvSpPr txBox="1"/>
              <p:nvPr/>
            </p:nvSpPr>
            <p:spPr>
              <a:xfrm>
                <a:off x="6910903" y="2846279"/>
                <a:ext cx="1119062" cy="697792"/>
              </a:xfrm>
              <a:prstGeom prst="rect">
                <a:avLst/>
              </a:prstGeom>
              <a:noFill/>
            </p:spPr>
            <p:txBody>
              <a:bodyPr wrap="none" rtlCol="0">
                <a:spAutoFit/>
              </a:bodyPr>
              <a:lstStyle/>
              <a:p>
                <a:pPr algn="ctr"/>
                <a:r>
                  <a:rPr lang="en-US" sz="2400" b="1" dirty="0" smtClean="0">
                    <a:solidFill>
                      <a:schemeClr val="bg1"/>
                    </a:solidFill>
                    <a:effectLst>
                      <a:outerShdw blurRad="50800" dist="38100" dir="5400000" algn="t" rotWithShape="0">
                        <a:prstClr val="black">
                          <a:alpha val="40000"/>
                        </a:prstClr>
                      </a:outerShdw>
                    </a:effectLst>
                    <a:latin typeface="Arial Narrow" panose="020B0606020202030204" pitchFamily="34" charset="0"/>
                  </a:rPr>
                  <a:t>2001</a:t>
                </a:r>
                <a:endParaRPr lang="en-US" sz="2400" b="1" dirty="0">
                  <a:solidFill>
                    <a:schemeClr val="bg1"/>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86" name="TextBox 85"/>
            <p:cNvSpPr txBox="1"/>
            <p:nvPr/>
          </p:nvSpPr>
          <p:spPr>
            <a:xfrm>
              <a:off x="5282089" y="3517564"/>
              <a:ext cx="1661155" cy="646331"/>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800" b="0" dirty="0" smtClean="0">
                  <a:solidFill>
                    <a:srgbClr val="69A830"/>
                  </a:solidFill>
                </a:rPr>
                <a:t>Telecare smart sensors</a:t>
              </a:r>
              <a:endParaRPr lang="en-US" sz="1800" b="0" dirty="0">
                <a:solidFill>
                  <a:srgbClr val="69A830"/>
                </a:solidFill>
              </a:endParaRPr>
            </a:p>
          </p:txBody>
        </p:sp>
      </p:grpSp>
      <p:grpSp>
        <p:nvGrpSpPr>
          <p:cNvPr id="18" name="2006"/>
          <p:cNvGrpSpPr/>
          <p:nvPr/>
        </p:nvGrpSpPr>
        <p:grpSpPr>
          <a:xfrm>
            <a:off x="441686" y="4132908"/>
            <a:ext cx="3502365" cy="1678590"/>
            <a:chOff x="441686" y="4132908"/>
            <a:chExt cx="3502365" cy="1678590"/>
          </a:xfrm>
        </p:grpSpPr>
        <p:grpSp>
          <p:nvGrpSpPr>
            <p:cNvPr id="98" name="Group 97"/>
            <p:cNvGrpSpPr/>
            <p:nvPr/>
          </p:nvGrpSpPr>
          <p:grpSpPr>
            <a:xfrm>
              <a:off x="2625830" y="4132908"/>
              <a:ext cx="1318221" cy="1354340"/>
              <a:chOff x="6453494" y="2317132"/>
              <a:chExt cx="1969724" cy="2047043"/>
            </a:xfrm>
          </p:grpSpPr>
          <p:sp>
            <p:nvSpPr>
              <p:cNvPr id="99" name="Oval 98"/>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581146" y="2317132"/>
                <a:ext cx="1741714" cy="1741714"/>
              </a:xfrm>
              <a:prstGeom prst="ellipse">
                <a:avLst/>
              </a:prstGeom>
              <a:solidFill>
                <a:srgbClr val="582F7A"/>
              </a:solidFill>
              <a:ln w="12700" cap="flat" cmpd="sng" algn="ctr">
                <a:solidFill>
                  <a:srgbClr val="002060"/>
                </a:solidFill>
                <a:prstDash val="solid"/>
              </a:ln>
              <a:effectLst/>
            </p:spPr>
            <p:txBody>
              <a:bodyPr rtlCol="0" anchor="ctr"/>
              <a:lstStyle/>
              <a:p>
                <a:pPr algn="ctr"/>
                <a:endParaRPr lang="en-US" kern="0">
                  <a:solidFill>
                    <a:sysClr val="window" lastClr="FFFFFF"/>
                  </a:solidFill>
                  <a:latin typeface="Calibri"/>
                </a:endParaRPr>
              </a:p>
            </p:txBody>
          </p:sp>
          <p:sp>
            <p:nvSpPr>
              <p:cNvPr id="101" name="Oval 100"/>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2" name="TextBox 101"/>
              <p:cNvSpPr txBox="1"/>
              <p:nvPr/>
            </p:nvSpPr>
            <p:spPr>
              <a:xfrm>
                <a:off x="6910903" y="2846279"/>
                <a:ext cx="1119062" cy="697792"/>
              </a:xfrm>
              <a:prstGeom prst="rect">
                <a:avLst/>
              </a:prstGeom>
              <a:noFill/>
            </p:spPr>
            <p:txBody>
              <a:bodyPr wrap="none" rtlCol="0">
                <a:spAutoFit/>
              </a:bodyPr>
              <a:lstStyle/>
              <a:p>
                <a:pPr algn="ctr"/>
                <a:r>
                  <a:rPr lang="en-US" sz="2400" b="1" dirty="0" smtClean="0">
                    <a:solidFill>
                      <a:schemeClr val="bg1"/>
                    </a:solidFill>
                    <a:effectLst>
                      <a:outerShdw blurRad="50800" dist="38100" dir="5400000" algn="t" rotWithShape="0">
                        <a:prstClr val="black">
                          <a:alpha val="40000"/>
                        </a:prstClr>
                      </a:outerShdw>
                    </a:effectLst>
                    <a:latin typeface="Arial Narrow" panose="020B0606020202030204" pitchFamily="34" charset="0"/>
                  </a:rPr>
                  <a:t>2006</a:t>
                </a:r>
                <a:endParaRPr lang="en-US" sz="2400" b="1" dirty="0">
                  <a:solidFill>
                    <a:schemeClr val="bg1"/>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103" name="TextBox 102"/>
            <p:cNvSpPr txBox="1"/>
            <p:nvPr/>
          </p:nvSpPr>
          <p:spPr>
            <a:xfrm>
              <a:off x="441686" y="5165167"/>
              <a:ext cx="2024342" cy="646331"/>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r"/>
              <a:r>
                <a:rPr lang="en-US" sz="1800" b="0" dirty="0" smtClean="0">
                  <a:solidFill>
                    <a:srgbClr val="69A830"/>
                  </a:solidFill>
                </a:rPr>
                <a:t>Telehealth, activity monitoring</a:t>
              </a:r>
              <a:endParaRPr lang="en-US" sz="1800" b="0" dirty="0">
                <a:solidFill>
                  <a:srgbClr val="69A830"/>
                </a:solidFill>
              </a:endParaRPr>
            </a:p>
          </p:txBody>
        </p:sp>
      </p:grpSp>
      <p:grpSp>
        <p:nvGrpSpPr>
          <p:cNvPr id="19" name="2014"/>
          <p:cNvGrpSpPr/>
          <p:nvPr/>
        </p:nvGrpSpPr>
        <p:grpSpPr>
          <a:xfrm>
            <a:off x="186703" y="2234005"/>
            <a:ext cx="2436798" cy="2150109"/>
            <a:chOff x="256533" y="2011695"/>
            <a:chExt cx="2436798" cy="2150109"/>
          </a:xfrm>
        </p:grpSpPr>
        <p:grpSp>
          <p:nvGrpSpPr>
            <p:cNvPr id="104" name="Group 103"/>
            <p:cNvGrpSpPr/>
            <p:nvPr/>
          </p:nvGrpSpPr>
          <p:grpSpPr>
            <a:xfrm>
              <a:off x="1375110" y="2807464"/>
              <a:ext cx="1318221" cy="1354340"/>
              <a:chOff x="6453494" y="2317132"/>
              <a:chExt cx="1969724" cy="2047043"/>
            </a:xfrm>
          </p:grpSpPr>
          <p:sp>
            <p:nvSpPr>
              <p:cNvPr id="105" name="Oval 104"/>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6581146" y="2317132"/>
                <a:ext cx="1741714" cy="1741714"/>
              </a:xfrm>
              <a:prstGeom prst="ellipse">
                <a:avLst/>
              </a:prstGeom>
              <a:solidFill>
                <a:srgbClr val="582F7A"/>
              </a:solidFill>
              <a:ln w="12700" cap="flat" cmpd="sng" algn="ctr">
                <a:solidFill>
                  <a:srgbClr val="002060"/>
                </a:solidFill>
                <a:prstDash val="solid"/>
              </a:ln>
              <a:effectLst/>
            </p:spPr>
            <p:txBody>
              <a:bodyPr rtlCol="0" anchor="ctr"/>
              <a:lstStyle/>
              <a:p>
                <a:pPr algn="ctr"/>
                <a:endParaRPr lang="en-US" kern="0">
                  <a:solidFill>
                    <a:sysClr val="window" lastClr="FFFFFF"/>
                  </a:solidFill>
                  <a:latin typeface="Calibri"/>
                </a:endParaRPr>
              </a:p>
            </p:txBody>
          </p:sp>
          <p:sp>
            <p:nvSpPr>
              <p:cNvPr id="107" name="Oval 106"/>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8" name="TextBox 107"/>
              <p:cNvSpPr txBox="1"/>
              <p:nvPr/>
            </p:nvSpPr>
            <p:spPr>
              <a:xfrm>
                <a:off x="6910903" y="2846279"/>
                <a:ext cx="1119062" cy="697792"/>
              </a:xfrm>
              <a:prstGeom prst="rect">
                <a:avLst/>
              </a:prstGeom>
              <a:noFill/>
            </p:spPr>
            <p:txBody>
              <a:bodyPr wrap="none" rtlCol="0">
                <a:spAutoFit/>
              </a:bodyPr>
              <a:lstStyle/>
              <a:p>
                <a:pPr algn="ctr"/>
                <a:r>
                  <a:rPr lang="en-US" sz="2400" b="1" dirty="0" smtClean="0">
                    <a:solidFill>
                      <a:schemeClr val="bg1"/>
                    </a:solidFill>
                    <a:effectLst>
                      <a:outerShdw blurRad="50800" dist="38100" dir="5400000" algn="t" rotWithShape="0">
                        <a:prstClr val="black">
                          <a:alpha val="40000"/>
                        </a:prstClr>
                      </a:outerShdw>
                    </a:effectLst>
                    <a:latin typeface="Arial Narrow" panose="020B0606020202030204" pitchFamily="34" charset="0"/>
                  </a:rPr>
                  <a:t>2014</a:t>
                </a:r>
                <a:endParaRPr lang="en-US" sz="2400" b="1" dirty="0">
                  <a:solidFill>
                    <a:schemeClr val="bg1"/>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109" name="TextBox 108"/>
            <p:cNvSpPr txBox="1"/>
            <p:nvPr/>
          </p:nvSpPr>
          <p:spPr>
            <a:xfrm>
              <a:off x="256533" y="2011695"/>
              <a:ext cx="1661155" cy="923330"/>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800" b="0" dirty="0" err="1" smtClean="0">
                  <a:solidFill>
                    <a:srgbClr val="69A830"/>
                  </a:solidFill>
                </a:rPr>
                <a:t>mCare</a:t>
              </a:r>
              <a:r>
                <a:rPr lang="en-US" sz="1800" b="0" dirty="0" smtClean="0">
                  <a:solidFill>
                    <a:srgbClr val="69A830"/>
                  </a:solidFill>
                </a:rPr>
                <a:t>, </a:t>
              </a:r>
              <a:r>
                <a:rPr lang="en-US" sz="1800" b="0" dirty="0" err="1" smtClean="0">
                  <a:solidFill>
                    <a:srgbClr val="69A830"/>
                  </a:solidFill>
                </a:rPr>
                <a:t>mHealth</a:t>
              </a:r>
              <a:r>
                <a:rPr lang="en-US" sz="1800" b="0" dirty="0" smtClean="0">
                  <a:solidFill>
                    <a:srgbClr val="69A830"/>
                  </a:solidFill>
                </a:rPr>
                <a:t>, wearables</a:t>
              </a:r>
              <a:endParaRPr lang="en-US" sz="1800" b="0" dirty="0">
                <a:solidFill>
                  <a:srgbClr val="69A830"/>
                </a:solidFill>
              </a:endParaRPr>
            </a:p>
          </p:txBody>
        </p:sp>
      </p:grpSp>
      <p:grpSp>
        <p:nvGrpSpPr>
          <p:cNvPr id="20" name="2016"/>
          <p:cNvGrpSpPr/>
          <p:nvPr/>
        </p:nvGrpSpPr>
        <p:grpSpPr>
          <a:xfrm>
            <a:off x="2962310" y="2102360"/>
            <a:ext cx="3996309" cy="1354339"/>
            <a:chOff x="3318146" y="2136917"/>
            <a:chExt cx="3996309" cy="1354339"/>
          </a:xfrm>
        </p:grpSpPr>
        <p:grpSp>
          <p:nvGrpSpPr>
            <p:cNvPr id="110" name="Group 109"/>
            <p:cNvGrpSpPr/>
            <p:nvPr/>
          </p:nvGrpSpPr>
          <p:grpSpPr>
            <a:xfrm>
              <a:off x="3318146" y="2136917"/>
              <a:ext cx="1318221" cy="1354339"/>
              <a:chOff x="6453494" y="2317133"/>
              <a:chExt cx="1969724" cy="2047042"/>
            </a:xfrm>
          </p:grpSpPr>
          <p:sp>
            <p:nvSpPr>
              <p:cNvPr id="111" name="Oval 110"/>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6581147" y="2317133"/>
                <a:ext cx="1741714" cy="1741715"/>
              </a:xfrm>
              <a:prstGeom prst="ellipse">
                <a:avLst/>
              </a:prstGeom>
              <a:solidFill>
                <a:srgbClr val="69A830"/>
              </a:solidFill>
              <a:ln w="12700" cap="flat" cmpd="sng" algn="ctr">
                <a:solidFill>
                  <a:schemeClr val="accent3">
                    <a:lumMod val="50000"/>
                  </a:schemeClr>
                </a:solidFill>
                <a:prstDash val="solid"/>
              </a:ln>
              <a:effectLst/>
            </p:spPr>
            <p:txBody>
              <a:bodyPr rtlCol="0" anchor="ctr"/>
              <a:lstStyle/>
              <a:p>
                <a:pPr algn="ctr"/>
                <a:endParaRPr lang="en-US" kern="0">
                  <a:solidFill>
                    <a:sysClr val="window" lastClr="FFFFFF"/>
                  </a:solidFill>
                  <a:latin typeface="Calibri"/>
                </a:endParaRPr>
              </a:p>
            </p:txBody>
          </p:sp>
          <p:sp>
            <p:nvSpPr>
              <p:cNvPr id="113" name="Oval 112"/>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4" name="TextBox 113"/>
              <p:cNvSpPr txBox="1"/>
              <p:nvPr/>
            </p:nvSpPr>
            <p:spPr>
              <a:xfrm>
                <a:off x="6910903" y="2846279"/>
                <a:ext cx="1119062" cy="697792"/>
              </a:xfrm>
              <a:prstGeom prst="rect">
                <a:avLst/>
              </a:prstGeom>
              <a:noFill/>
            </p:spPr>
            <p:txBody>
              <a:bodyPr wrap="none" rtlCol="0">
                <a:spAutoFit/>
              </a:bodyPr>
              <a:lstStyle/>
              <a:p>
                <a:pPr algn="ctr"/>
                <a:r>
                  <a:rPr lang="en-US" sz="2400" b="1" dirty="0" smtClean="0">
                    <a:solidFill>
                      <a:schemeClr val="bg1"/>
                    </a:solidFill>
                    <a:effectLst>
                      <a:outerShdw blurRad="50800" dist="38100" dir="5400000" algn="t" rotWithShape="0">
                        <a:prstClr val="black">
                          <a:alpha val="40000"/>
                        </a:prstClr>
                      </a:outerShdw>
                    </a:effectLst>
                    <a:latin typeface="Arial Narrow" panose="020B0606020202030204" pitchFamily="34" charset="0"/>
                  </a:rPr>
                  <a:t>2016</a:t>
                </a:r>
                <a:endParaRPr lang="en-US" sz="2400" b="1" dirty="0">
                  <a:solidFill>
                    <a:schemeClr val="bg1"/>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115" name="TextBox 114"/>
            <p:cNvSpPr txBox="1"/>
            <p:nvPr/>
          </p:nvSpPr>
          <p:spPr>
            <a:xfrm>
              <a:off x="5653300" y="2604562"/>
              <a:ext cx="1661155" cy="646331"/>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r>
                <a:rPr lang="en-US" sz="1800" b="0" dirty="0" smtClean="0">
                  <a:solidFill>
                    <a:srgbClr val="69A830"/>
                  </a:solidFill>
                </a:rPr>
                <a:t>Apps, </a:t>
              </a:r>
              <a:r>
                <a:rPr lang="en-US" sz="1800" b="0" dirty="0" err="1" smtClean="0">
                  <a:solidFill>
                    <a:srgbClr val="69A830"/>
                  </a:solidFill>
                </a:rPr>
                <a:t>IoT</a:t>
              </a:r>
              <a:r>
                <a:rPr lang="en-US" sz="1800" b="0" dirty="0" smtClean="0">
                  <a:solidFill>
                    <a:srgbClr val="69A830"/>
                  </a:solidFill>
                </a:rPr>
                <a:t>,</a:t>
              </a:r>
            </a:p>
            <a:p>
              <a:r>
                <a:rPr lang="en-US" sz="1800" b="0" dirty="0" smtClean="0">
                  <a:solidFill>
                    <a:srgbClr val="69A830"/>
                  </a:solidFill>
                </a:rPr>
                <a:t>Big data</a:t>
              </a:r>
              <a:endParaRPr lang="en-US" sz="1800" b="0" dirty="0">
                <a:solidFill>
                  <a:srgbClr val="69A830"/>
                </a:solidFill>
              </a:endParaRPr>
            </a:p>
          </p:txBody>
        </p:sp>
      </p:grpSp>
      <p:grpSp>
        <p:nvGrpSpPr>
          <p:cNvPr id="21" name="The future"/>
          <p:cNvGrpSpPr/>
          <p:nvPr/>
        </p:nvGrpSpPr>
        <p:grpSpPr>
          <a:xfrm>
            <a:off x="3875577" y="1357697"/>
            <a:ext cx="4756851" cy="1105451"/>
            <a:chOff x="2670108" y="1229774"/>
            <a:chExt cx="5138715" cy="1105451"/>
          </a:xfrm>
        </p:grpSpPr>
        <p:grpSp>
          <p:nvGrpSpPr>
            <p:cNvPr id="116" name="Group 115"/>
            <p:cNvGrpSpPr/>
            <p:nvPr/>
          </p:nvGrpSpPr>
          <p:grpSpPr>
            <a:xfrm>
              <a:off x="2670108" y="1229774"/>
              <a:ext cx="1155475" cy="1105451"/>
              <a:chOff x="6453494" y="2317132"/>
              <a:chExt cx="1969724" cy="2047043"/>
            </a:xfrm>
          </p:grpSpPr>
          <p:sp>
            <p:nvSpPr>
              <p:cNvPr id="117" name="Oval 116"/>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6581144" y="2317132"/>
                <a:ext cx="1741713" cy="1741714"/>
              </a:xfrm>
              <a:prstGeom prst="ellipse">
                <a:avLst/>
              </a:prstGeom>
              <a:solidFill>
                <a:srgbClr val="FF0000"/>
              </a:solidFill>
              <a:ln w="12700" cap="flat" cmpd="sng" algn="ctr">
                <a:solidFill>
                  <a:srgbClr val="C00000"/>
                </a:solidFill>
                <a:prstDash val="solid"/>
              </a:ln>
              <a:effectLst/>
            </p:spPr>
            <p:txBody>
              <a:bodyPr rtlCol="0" anchor="ctr"/>
              <a:lstStyle/>
              <a:p>
                <a:pPr algn="ctr"/>
                <a:endParaRPr lang="en-US" kern="0">
                  <a:solidFill>
                    <a:sysClr val="window" lastClr="FFFFFF"/>
                  </a:solidFill>
                  <a:latin typeface="Calibri"/>
                </a:endParaRPr>
              </a:p>
            </p:txBody>
          </p:sp>
          <p:sp>
            <p:nvSpPr>
              <p:cNvPr id="119" name="Oval 118"/>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0" name="TextBox 119"/>
              <p:cNvSpPr txBox="1"/>
              <p:nvPr/>
            </p:nvSpPr>
            <p:spPr>
              <a:xfrm>
                <a:off x="6706807" y="2352899"/>
                <a:ext cx="1530815" cy="1538817"/>
              </a:xfrm>
              <a:prstGeom prst="rect">
                <a:avLst/>
              </a:prstGeom>
              <a:noFill/>
            </p:spPr>
            <p:txBody>
              <a:bodyPr wrap="none" rtlCol="0">
                <a:spAutoFit/>
              </a:bodyPr>
              <a:lstStyle/>
              <a:p>
                <a:pPr algn="ctr"/>
                <a:r>
                  <a:rPr lang="en-US" sz="2400" b="1" dirty="0" smtClean="0">
                    <a:solidFill>
                      <a:schemeClr val="bg1"/>
                    </a:solidFill>
                    <a:effectLst>
                      <a:outerShdw blurRad="50800" dist="38100" dir="5400000" algn="t" rotWithShape="0">
                        <a:prstClr val="black">
                          <a:alpha val="40000"/>
                        </a:prstClr>
                      </a:outerShdw>
                    </a:effectLst>
                    <a:latin typeface="Arial Narrow" panose="020B0606020202030204" pitchFamily="34" charset="0"/>
                  </a:rPr>
                  <a:t>The</a:t>
                </a:r>
              </a:p>
              <a:p>
                <a:pPr algn="ctr"/>
                <a:r>
                  <a:rPr lang="en-US" sz="2400" b="1" dirty="0" smtClean="0">
                    <a:solidFill>
                      <a:schemeClr val="bg1"/>
                    </a:solidFill>
                    <a:effectLst>
                      <a:outerShdw blurRad="50800" dist="38100" dir="5400000" algn="t" rotWithShape="0">
                        <a:prstClr val="black">
                          <a:alpha val="40000"/>
                        </a:prstClr>
                      </a:outerShdw>
                    </a:effectLst>
                    <a:latin typeface="Arial Narrow" panose="020B0606020202030204" pitchFamily="34" charset="0"/>
                  </a:rPr>
                  <a:t>future</a:t>
                </a:r>
                <a:endParaRPr lang="en-US" sz="2400" b="1" dirty="0">
                  <a:solidFill>
                    <a:schemeClr val="bg1"/>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121" name="TextBox 120"/>
            <p:cNvSpPr txBox="1"/>
            <p:nvPr/>
          </p:nvSpPr>
          <p:spPr>
            <a:xfrm>
              <a:off x="4159251" y="1247010"/>
              <a:ext cx="3649572" cy="923330"/>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r>
                <a:rPr lang="en-US" sz="1800" b="0" dirty="0" smtClean="0">
                  <a:solidFill>
                    <a:srgbClr val="69A830"/>
                  </a:solidFill>
                </a:rPr>
                <a:t>Smart clothing, implants, exoskeletons, robots, always available connected health …</a:t>
              </a:r>
              <a:endParaRPr lang="en-US" sz="1800" b="0" dirty="0">
                <a:solidFill>
                  <a:srgbClr val="69A830"/>
                </a:solidFill>
              </a:endParaRPr>
            </a:p>
          </p:txBody>
        </p:sp>
      </p:grpSp>
    </p:spTree>
    <p:extLst>
      <p:ext uri="{BB962C8B-B14F-4D97-AF65-F5344CB8AC3E}">
        <p14:creationId xmlns:p14="http://schemas.microsoft.com/office/powerpoint/2010/main" val="154586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1000"/>
                                        <p:tgtEl>
                                          <p:spTgt spid="4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4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par>
                          <p:cTn id="63" fill="hold">
                            <p:stCondLst>
                              <p:cond delay="500"/>
                            </p:stCondLst>
                            <p:childTnLst>
                              <p:par>
                                <p:cTn id="64" presetID="22" presetClass="entr" presetSubtype="4"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down)">
                                      <p:cBhvr>
                                        <p:cTn id="66" dur="500"/>
                                        <p:tgtEl>
                                          <p:spTgt spid="14"/>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153"/>
                                        </p:tgtEl>
                                        <p:attrNameLst>
                                          <p:attrName>style.visibility</p:attrName>
                                        </p:attrNameLst>
                                      </p:cBhvr>
                                      <p:to>
                                        <p:strVal val="visible"/>
                                      </p:to>
                                    </p:set>
                                    <p:animEffect transition="in" filter="fade">
                                      <p:cBhvr>
                                        <p:cTn id="70"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5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Smartphones </a:t>
            </a:r>
            <a:r>
              <a:rPr lang="en-GB" dirty="0"/>
              <a:t>– </a:t>
            </a:r>
            <a:r>
              <a:rPr lang="en-GB" dirty="0" smtClean="0"/>
              <a:t>all </a:t>
            </a:r>
            <a:r>
              <a:rPr lang="en-GB" dirty="0"/>
              <a:t>will have one!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258" r="18315"/>
          <a:stretch/>
        </p:blipFill>
        <p:spPr>
          <a:xfrm>
            <a:off x="3447761" y="1376363"/>
            <a:ext cx="2257100" cy="450056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72900072"/>
              </p:ext>
            </p:extLst>
          </p:nvPr>
        </p:nvGraphicFramePr>
        <p:xfrm>
          <a:off x="431800" y="1376363"/>
          <a:ext cx="4140000" cy="4067998"/>
        </p:xfrm>
        <a:graphic>
          <a:graphicData uri="http://schemas.openxmlformats.org/drawingml/2006/table">
            <a:tbl>
              <a:tblPr firstRow="1" bandRow="1">
                <a:tableStyleId>{00A15C55-8517-42AA-B614-E9B94910E393}</a:tableStyleId>
              </a:tblPr>
              <a:tblGrid>
                <a:gridCol w="4140000"/>
              </a:tblGrid>
              <a:tr h="369818">
                <a:tc>
                  <a:txBody>
                    <a:bodyPr/>
                    <a:lstStyle/>
                    <a:p>
                      <a:r>
                        <a:rPr lang="en-GB" dirty="0" smtClean="0">
                          <a:latin typeface="Arial" panose="020B0604020202020204" pitchFamily="34" charset="0"/>
                          <a:cs typeface="Arial" panose="020B0604020202020204" pitchFamily="34" charset="0"/>
                        </a:rPr>
                        <a:t>Features</a:t>
                      </a:r>
                      <a:endParaRPr lang="en-GB" dirty="0">
                        <a:latin typeface="Arial" panose="020B0604020202020204" pitchFamily="34" charset="0"/>
                        <a:cs typeface="Arial" panose="020B0604020202020204" pitchFamily="34" charset="0"/>
                      </a:endParaRPr>
                    </a:p>
                  </a:txBody>
                  <a:tcPr>
                    <a:solidFill>
                      <a:srgbClr val="582F7A"/>
                    </a:solidFill>
                  </a:tcPr>
                </a:tc>
              </a:tr>
              <a:tr h="369818">
                <a:tc>
                  <a:txBody>
                    <a:bodyPr/>
                    <a:lstStyle/>
                    <a:p>
                      <a:r>
                        <a:rPr lang="en-GB" dirty="0" smtClean="0">
                          <a:latin typeface="Arial" panose="020B0604020202020204" pitchFamily="34" charset="0"/>
                          <a:cs typeface="Arial" panose="020B0604020202020204" pitchFamily="34" charset="0"/>
                        </a:rPr>
                        <a:t>Powerful processors</a:t>
                      </a:r>
                      <a:endParaRPr lang="en-GB" dirty="0">
                        <a:latin typeface="Arial" panose="020B0604020202020204" pitchFamily="34" charset="0"/>
                        <a:cs typeface="Arial" panose="020B0604020202020204" pitchFamily="34" charset="0"/>
                      </a:endParaRPr>
                    </a:p>
                  </a:txBody>
                  <a:tcPr/>
                </a:tc>
              </a:tr>
              <a:tr h="369818">
                <a:tc>
                  <a:txBody>
                    <a:bodyPr/>
                    <a:lstStyle/>
                    <a:p>
                      <a:r>
                        <a:rPr lang="en-GB" dirty="0" smtClean="0">
                          <a:latin typeface="Arial" panose="020B0604020202020204" pitchFamily="34" charset="0"/>
                          <a:cs typeface="Arial" panose="020B0604020202020204" pitchFamily="34" charset="0"/>
                        </a:rPr>
                        <a:t>Large touch-screen colour display</a:t>
                      </a:r>
                      <a:endParaRPr lang="en-GB" dirty="0">
                        <a:latin typeface="Arial" panose="020B0604020202020204" pitchFamily="34" charset="0"/>
                        <a:cs typeface="Arial" panose="020B0604020202020204" pitchFamily="34" charset="0"/>
                      </a:endParaRPr>
                    </a:p>
                  </a:txBody>
                  <a:tcPr/>
                </a:tc>
              </a:tr>
              <a:tr h="369818">
                <a:tc>
                  <a:txBody>
                    <a:bodyPr/>
                    <a:lstStyle/>
                    <a:p>
                      <a:r>
                        <a:rPr lang="en-GB" dirty="0" smtClean="0">
                          <a:latin typeface="Arial" panose="020B0604020202020204" pitchFamily="34" charset="0"/>
                          <a:cs typeface="Arial" panose="020B0604020202020204" pitchFamily="34" charset="0"/>
                        </a:rPr>
                        <a:t>Large memory</a:t>
                      </a:r>
                      <a:r>
                        <a:rPr lang="en-GB" baseline="0" dirty="0" smtClean="0">
                          <a:latin typeface="Arial" panose="020B0604020202020204" pitchFamily="34" charset="0"/>
                          <a:cs typeface="Arial" panose="020B0604020202020204" pitchFamily="34" charset="0"/>
                        </a:rPr>
                        <a:t> and storage capacity</a:t>
                      </a:r>
                      <a:endParaRPr lang="en-GB" dirty="0">
                        <a:latin typeface="Arial" panose="020B0604020202020204" pitchFamily="34" charset="0"/>
                        <a:cs typeface="Arial" panose="020B0604020202020204" pitchFamily="34" charset="0"/>
                      </a:endParaRPr>
                    </a:p>
                  </a:txBody>
                  <a:tcPr/>
                </a:tc>
              </a:tr>
              <a:tr h="369818">
                <a:tc>
                  <a:txBody>
                    <a:bodyPr/>
                    <a:lstStyle/>
                    <a:p>
                      <a:r>
                        <a:rPr lang="en-GB" dirty="0" smtClean="0">
                          <a:latin typeface="Arial" panose="020B0604020202020204" pitchFamily="34" charset="0"/>
                          <a:cs typeface="Arial" panose="020B0604020202020204" pitchFamily="34" charset="0"/>
                        </a:rPr>
                        <a:t>Telephone and text-messaging</a:t>
                      </a:r>
                      <a:endParaRPr lang="en-GB" dirty="0">
                        <a:latin typeface="Arial" panose="020B0604020202020204" pitchFamily="34" charset="0"/>
                        <a:cs typeface="Arial" panose="020B0604020202020204" pitchFamily="34" charset="0"/>
                      </a:endParaRPr>
                    </a:p>
                  </a:txBody>
                  <a:tcPr/>
                </a:tc>
              </a:tr>
              <a:tr h="369818">
                <a:tc>
                  <a:txBody>
                    <a:bodyPr/>
                    <a:lstStyle/>
                    <a:p>
                      <a:r>
                        <a:rPr lang="en-GB" dirty="0" smtClean="0">
                          <a:latin typeface="Arial" panose="020B0604020202020204" pitchFamily="34" charset="0"/>
                          <a:cs typeface="Arial" panose="020B0604020202020204" pitchFamily="34" charset="0"/>
                        </a:rPr>
                        <a:t>Versatile</a:t>
                      </a:r>
                      <a:r>
                        <a:rPr lang="en-GB" baseline="0" dirty="0" smtClean="0">
                          <a:latin typeface="Arial" panose="020B0604020202020204" pitchFamily="34" charset="0"/>
                          <a:cs typeface="Arial" panose="020B0604020202020204" pitchFamily="34" charset="0"/>
                        </a:rPr>
                        <a:t> apps</a:t>
                      </a:r>
                      <a:endParaRPr lang="en-GB" dirty="0">
                        <a:latin typeface="Arial" panose="020B0604020202020204" pitchFamily="34" charset="0"/>
                        <a:cs typeface="Arial" panose="020B0604020202020204" pitchFamily="34" charset="0"/>
                      </a:endParaRPr>
                    </a:p>
                  </a:txBody>
                  <a:tcPr/>
                </a:tc>
              </a:tr>
              <a:tr h="369818">
                <a:tc>
                  <a:txBody>
                    <a:bodyPr/>
                    <a:lstStyle/>
                    <a:p>
                      <a:r>
                        <a:rPr lang="en-GB" dirty="0" smtClean="0">
                          <a:latin typeface="Arial" panose="020B0604020202020204" pitchFamily="34" charset="0"/>
                          <a:cs typeface="Arial" panose="020B0604020202020204" pitchFamily="34" charset="0"/>
                        </a:rPr>
                        <a:t>In-App</a:t>
                      </a:r>
                      <a:r>
                        <a:rPr lang="en-GB" baseline="0" dirty="0" smtClean="0">
                          <a:latin typeface="Arial" panose="020B0604020202020204" pitchFamily="34" charset="0"/>
                          <a:cs typeface="Arial" panose="020B0604020202020204" pitchFamily="34" charset="0"/>
                        </a:rPr>
                        <a:t> notifications and messaging</a:t>
                      </a:r>
                      <a:endParaRPr lang="en-GB" dirty="0">
                        <a:latin typeface="Arial" panose="020B0604020202020204" pitchFamily="34" charset="0"/>
                        <a:cs typeface="Arial" panose="020B0604020202020204" pitchFamily="34" charset="0"/>
                      </a:endParaRPr>
                    </a:p>
                  </a:txBody>
                  <a:tcPr/>
                </a:tc>
              </a:tr>
              <a:tr h="369818">
                <a:tc>
                  <a:txBody>
                    <a:bodyPr/>
                    <a:lstStyle/>
                    <a:p>
                      <a:r>
                        <a:rPr lang="en-GB" dirty="0" smtClean="0">
                          <a:latin typeface="Arial" panose="020B0604020202020204" pitchFamily="34" charset="0"/>
                          <a:cs typeface="Arial" panose="020B0604020202020204" pitchFamily="34" charset="0"/>
                        </a:rPr>
                        <a:t>Familiar interface options</a:t>
                      </a:r>
                      <a:endParaRPr lang="en-GB" dirty="0">
                        <a:latin typeface="Arial" panose="020B0604020202020204" pitchFamily="34" charset="0"/>
                        <a:cs typeface="Arial" panose="020B0604020202020204" pitchFamily="34" charset="0"/>
                      </a:endParaRPr>
                    </a:p>
                  </a:txBody>
                  <a:tcPr/>
                </a:tc>
              </a:tr>
              <a:tr h="369818">
                <a:tc>
                  <a:txBody>
                    <a:bodyPr/>
                    <a:lstStyle/>
                    <a:p>
                      <a:r>
                        <a:rPr lang="en-GB" dirty="0" smtClean="0">
                          <a:latin typeface="Arial" panose="020B0604020202020204" pitchFamily="34" charset="0"/>
                          <a:cs typeface="Arial" panose="020B0604020202020204" pitchFamily="34" charset="0"/>
                        </a:rPr>
                        <a:t>Lightweight and always</a:t>
                      </a:r>
                      <a:r>
                        <a:rPr lang="en-GB" baseline="0" dirty="0" smtClean="0">
                          <a:latin typeface="Arial" panose="020B0604020202020204" pitchFamily="34" charset="0"/>
                          <a:cs typeface="Arial" panose="020B0604020202020204" pitchFamily="34" charset="0"/>
                        </a:rPr>
                        <a:t> available</a:t>
                      </a:r>
                      <a:endParaRPr lang="en-GB" dirty="0">
                        <a:latin typeface="Arial" panose="020B0604020202020204" pitchFamily="34" charset="0"/>
                        <a:cs typeface="Arial" panose="020B0604020202020204" pitchFamily="34" charset="0"/>
                      </a:endParaRPr>
                    </a:p>
                  </a:txBody>
                  <a:tcPr/>
                </a:tc>
              </a:tr>
              <a:tr h="369818">
                <a:tc>
                  <a:txBody>
                    <a:bodyPr/>
                    <a:lstStyle/>
                    <a:p>
                      <a:r>
                        <a:rPr lang="en-GB" dirty="0" smtClean="0">
                          <a:latin typeface="Arial" panose="020B0604020202020204" pitchFamily="34" charset="0"/>
                          <a:cs typeface="Arial" panose="020B0604020202020204" pitchFamily="34" charset="0"/>
                        </a:rPr>
                        <a:t>Battery life</a:t>
                      </a:r>
                      <a:r>
                        <a:rPr lang="en-GB" baseline="0" dirty="0" smtClean="0">
                          <a:latin typeface="Arial" panose="020B0604020202020204" pitchFamily="34" charset="0"/>
                          <a:cs typeface="Arial" panose="020B0604020202020204" pitchFamily="34" charset="0"/>
                        </a:rPr>
                        <a:t> improving</a:t>
                      </a:r>
                      <a:endParaRPr lang="en-GB" dirty="0">
                        <a:latin typeface="Arial" panose="020B0604020202020204" pitchFamily="34" charset="0"/>
                        <a:cs typeface="Arial" panose="020B0604020202020204" pitchFamily="34" charset="0"/>
                      </a:endParaRPr>
                    </a:p>
                  </a:txBody>
                  <a:tcPr/>
                </a:tc>
              </a:tr>
              <a:tr h="369818">
                <a:tc>
                  <a:txBody>
                    <a:bodyPr/>
                    <a:lstStyle/>
                    <a:p>
                      <a:r>
                        <a:rPr lang="en-GB" dirty="0" smtClean="0">
                          <a:latin typeface="Arial" panose="020B0604020202020204" pitchFamily="34" charset="0"/>
                          <a:cs typeface="Arial" panose="020B0604020202020204" pitchFamily="34" charset="0"/>
                        </a:rPr>
                        <a:t>Contactless and</a:t>
                      </a:r>
                      <a:r>
                        <a:rPr lang="en-GB" baseline="0" dirty="0" smtClean="0">
                          <a:latin typeface="Arial" panose="020B0604020202020204" pitchFamily="34" charset="0"/>
                          <a:cs typeface="Arial" panose="020B0604020202020204" pitchFamily="34" charset="0"/>
                        </a:rPr>
                        <a:t> touch ID</a:t>
                      </a:r>
                      <a:endParaRPr lang="en-GB" dirty="0">
                        <a:latin typeface="Arial" panose="020B0604020202020204" pitchFamily="34" charset="0"/>
                        <a:cs typeface="Arial" panose="020B0604020202020204" pitchFamily="34" charset="0"/>
                      </a:endParaRPr>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40336452"/>
              </p:ext>
            </p:extLst>
          </p:nvPr>
        </p:nvGraphicFramePr>
        <p:xfrm>
          <a:off x="4576311" y="1376363"/>
          <a:ext cx="4140000" cy="4068000"/>
        </p:xfrm>
        <a:graphic>
          <a:graphicData uri="http://schemas.openxmlformats.org/drawingml/2006/table">
            <a:tbl>
              <a:tblPr firstRow="1" bandRow="1">
                <a:tableStyleId>{F5AB1C69-6EDB-4FF4-983F-18BD219EF322}</a:tableStyleId>
              </a:tblPr>
              <a:tblGrid>
                <a:gridCol w="4140000"/>
              </a:tblGrid>
              <a:tr h="369992">
                <a:tc>
                  <a:txBody>
                    <a:bodyPr/>
                    <a:lstStyle/>
                    <a:p>
                      <a:r>
                        <a:rPr lang="en-GB" dirty="0" smtClean="0">
                          <a:latin typeface="Arial" panose="020B0604020202020204" pitchFamily="34" charset="0"/>
                          <a:cs typeface="Arial" panose="020B0604020202020204" pitchFamily="34" charset="0"/>
                        </a:rPr>
                        <a:t>Sensors, actuators and connectivity</a:t>
                      </a:r>
                      <a:endParaRPr lang="en-GB" dirty="0">
                        <a:latin typeface="Arial" panose="020B0604020202020204" pitchFamily="34" charset="0"/>
                        <a:cs typeface="Arial" panose="020B0604020202020204" pitchFamily="34" charset="0"/>
                      </a:endParaRPr>
                    </a:p>
                  </a:txBody>
                  <a:tcPr>
                    <a:solidFill>
                      <a:srgbClr val="69A830"/>
                    </a:solidFill>
                  </a:tcPr>
                </a:tc>
              </a:tr>
              <a:tr h="369992">
                <a:tc>
                  <a:txBody>
                    <a:bodyPr/>
                    <a:lstStyle/>
                    <a:p>
                      <a:r>
                        <a:rPr lang="en-GB" dirty="0" smtClean="0">
                          <a:latin typeface="Arial" panose="020B0604020202020204" pitchFamily="34" charset="0"/>
                          <a:cs typeface="Arial" panose="020B0604020202020204" pitchFamily="34" charset="0"/>
                        </a:rPr>
                        <a:t>Microphone</a:t>
                      </a:r>
                      <a:endParaRPr lang="en-GB" dirty="0">
                        <a:latin typeface="Arial" panose="020B0604020202020204" pitchFamily="34" charset="0"/>
                        <a:cs typeface="Arial" panose="020B0604020202020204" pitchFamily="34" charset="0"/>
                      </a:endParaRPr>
                    </a:p>
                  </a:txBody>
                  <a:tcPr/>
                </a:tc>
              </a:tr>
              <a:tr h="369992">
                <a:tc>
                  <a:txBody>
                    <a:bodyPr/>
                    <a:lstStyle/>
                    <a:p>
                      <a:r>
                        <a:rPr lang="en-GB" dirty="0" smtClean="0">
                          <a:latin typeface="Arial" panose="020B0604020202020204" pitchFamily="34" charset="0"/>
                          <a:cs typeface="Arial" panose="020B0604020202020204" pitchFamily="34" charset="0"/>
                        </a:rPr>
                        <a:t>High quality audio</a:t>
                      </a:r>
                      <a:endParaRPr lang="en-GB" dirty="0">
                        <a:latin typeface="Arial" panose="020B0604020202020204" pitchFamily="34" charset="0"/>
                        <a:cs typeface="Arial" panose="020B0604020202020204" pitchFamily="34" charset="0"/>
                      </a:endParaRPr>
                    </a:p>
                  </a:txBody>
                  <a:tcPr/>
                </a:tc>
              </a:tr>
              <a:tr h="369992">
                <a:tc>
                  <a:txBody>
                    <a:bodyPr/>
                    <a:lstStyle/>
                    <a:p>
                      <a:r>
                        <a:rPr lang="en-GB" dirty="0" smtClean="0">
                          <a:latin typeface="Arial" panose="020B0604020202020204" pitchFamily="34" charset="0"/>
                          <a:cs typeface="Arial" panose="020B0604020202020204" pitchFamily="34" charset="0"/>
                        </a:rPr>
                        <a:t>Accelerometers</a:t>
                      </a:r>
                      <a:endParaRPr lang="en-GB" dirty="0">
                        <a:latin typeface="Arial" panose="020B0604020202020204" pitchFamily="34" charset="0"/>
                        <a:cs typeface="Arial" panose="020B0604020202020204" pitchFamily="34" charset="0"/>
                      </a:endParaRPr>
                    </a:p>
                  </a:txBody>
                  <a:tcPr/>
                </a:tc>
              </a:tr>
              <a:tr h="369992">
                <a:tc>
                  <a:txBody>
                    <a:bodyPr/>
                    <a:lstStyle/>
                    <a:p>
                      <a:r>
                        <a:rPr lang="en-GB" dirty="0" smtClean="0">
                          <a:latin typeface="Arial" panose="020B0604020202020204" pitchFamily="34" charset="0"/>
                          <a:cs typeface="Arial" panose="020B0604020202020204" pitchFamily="34" charset="0"/>
                        </a:rPr>
                        <a:t>GPS</a:t>
                      </a:r>
                      <a:r>
                        <a:rPr lang="en-GB" baseline="0" dirty="0" smtClean="0">
                          <a:latin typeface="Arial" panose="020B0604020202020204" pitchFamily="34" charset="0"/>
                          <a:cs typeface="Arial" panose="020B0604020202020204" pitchFamily="34" charset="0"/>
                        </a:rPr>
                        <a:t> and GSM location</a:t>
                      </a:r>
                      <a:endParaRPr lang="en-GB" dirty="0">
                        <a:latin typeface="Arial" panose="020B0604020202020204" pitchFamily="34" charset="0"/>
                        <a:cs typeface="Arial" panose="020B0604020202020204" pitchFamily="34" charset="0"/>
                      </a:endParaRPr>
                    </a:p>
                  </a:txBody>
                  <a:tcPr/>
                </a:tc>
              </a:tr>
              <a:tr h="369992">
                <a:tc>
                  <a:txBody>
                    <a:bodyPr/>
                    <a:lstStyle/>
                    <a:p>
                      <a:r>
                        <a:rPr lang="en-GB" dirty="0" smtClean="0">
                          <a:latin typeface="Arial" panose="020B0604020202020204" pitchFamily="34" charset="0"/>
                          <a:cs typeface="Arial" panose="020B0604020202020204" pitchFamily="34" charset="0"/>
                        </a:rPr>
                        <a:t>Magnetometer</a:t>
                      </a:r>
                      <a:endParaRPr lang="en-GB" dirty="0">
                        <a:latin typeface="Arial" panose="020B0604020202020204" pitchFamily="34" charset="0"/>
                        <a:cs typeface="Arial" panose="020B0604020202020204" pitchFamily="34" charset="0"/>
                      </a:endParaRPr>
                    </a:p>
                  </a:txBody>
                  <a:tcPr/>
                </a:tc>
              </a:tr>
              <a:tr h="369992">
                <a:tc>
                  <a:txBody>
                    <a:bodyPr/>
                    <a:lstStyle/>
                    <a:p>
                      <a:r>
                        <a:rPr lang="en-GB" dirty="0" smtClean="0">
                          <a:latin typeface="Arial" panose="020B0604020202020204" pitchFamily="34" charset="0"/>
                          <a:cs typeface="Arial" panose="020B0604020202020204" pitchFamily="34" charset="0"/>
                        </a:rPr>
                        <a:t>Temperature</a:t>
                      </a:r>
                      <a:endParaRPr lang="en-GB" dirty="0">
                        <a:latin typeface="Arial" panose="020B0604020202020204" pitchFamily="34" charset="0"/>
                        <a:cs typeface="Arial" panose="020B0604020202020204" pitchFamily="34" charset="0"/>
                      </a:endParaRPr>
                    </a:p>
                  </a:txBody>
                  <a:tcPr/>
                </a:tc>
              </a:tr>
              <a:tr h="369992">
                <a:tc>
                  <a:txBody>
                    <a:bodyPr/>
                    <a:lstStyle/>
                    <a:p>
                      <a:r>
                        <a:rPr lang="en-GB" dirty="0" smtClean="0">
                          <a:latin typeface="Arial" panose="020B0604020202020204" pitchFamily="34" charset="0"/>
                          <a:cs typeface="Arial" panose="020B0604020202020204" pitchFamily="34" charset="0"/>
                        </a:rPr>
                        <a:t>Camera(s)</a:t>
                      </a:r>
                      <a:endParaRPr lang="en-GB" dirty="0">
                        <a:latin typeface="Arial" panose="020B0604020202020204" pitchFamily="34" charset="0"/>
                        <a:cs typeface="Arial" panose="020B0604020202020204" pitchFamily="34" charset="0"/>
                      </a:endParaRPr>
                    </a:p>
                  </a:txBody>
                  <a:tcPr/>
                </a:tc>
              </a:tr>
              <a:tr h="369992">
                <a:tc>
                  <a:txBody>
                    <a:bodyPr/>
                    <a:lstStyle/>
                    <a:p>
                      <a:r>
                        <a:rPr lang="en-GB" dirty="0" smtClean="0">
                          <a:latin typeface="Arial" panose="020B0604020202020204" pitchFamily="34" charset="0"/>
                          <a:cs typeface="Arial" panose="020B0604020202020204" pitchFamily="34" charset="0"/>
                        </a:rPr>
                        <a:t>Vibration</a:t>
                      </a:r>
                      <a:r>
                        <a:rPr lang="en-GB" baseline="0" dirty="0" smtClean="0">
                          <a:latin typeface="Arial" panose="020B0604020202020204" pitchFamily="34" charset="0"/>
                          <a:cs typeface="Arial" panose="020B0604020202020204" pitchFamily="34" charset="0"/>
                        </a:rPr>
                        <a:t> unit</a:t>
                      </a:r>
                      <a:endParaRPr lang="en-GB" dirty="0">
                        <a:latin typeface="Arial" panose="020B0604020202020204" pitchFamily="34" charset="0"/>
                        <a:cs typeface="Arial" panose="020B0604020202020204" pitchFamily="34" charset="0"/>
                      </a:endParaRPr>
                    </a:p>
                  </a:txBody>
                  <a:tcPr/>
                </a:tc>
              </a:tr>
              <a:tr h="368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Bluetooth and Wi-Fi</a:t>
                      </a:r>
                      <a:r>
                        <a:rPr lang="en-GB" baseline="0" dirty="0" smtClean="0">
                          <a:latin typeface="Arial" panose="020B0604020202020204" pitchFamily="34" charset="0"/>
                          <a:cs typeface="Arial" panose="020B0604020202020204" pitchFamily="34" charset="0"/>
                        </a:rPr>
                        <a:t> for connectivity</a:t>
                      </a:r>
                      <a:endParaRPr lang="en-GB" dirty="0" smtClean="0">
                        <a:latin typeface="Arial" panose="020B0604020202020204" pitchFamily="34" charset="0"/>
                        <a:cs typeface="Arial" panose="020B0604020202020204" pitchFamily="34" charset="0"/>
                      </a:endParaRPr>
                    </a:p>
                  </a:txBody>
                  <a:tcPr/>
                </a:tc>
              </a:tr>
              <a:tr h="369992">
                <a:tc>
                  <a:txBody>
                    <a:bodyPr/>
                    <a:lstStyle/>
                    <a:p>
                      <a:r>
                        <a:rPr lang="en-GB" dirty="0" smtClean="0">
                          <a:latin typeface="Arial" panose="020B0604020202020204" pitchFamily="34" charset="0"/>
                          <a:cs typeface="Arial" panose="020B0604020202020204" pitchFamily="34" charset="0"/>
                        </a:rPr>
                        <a:t>NFC and proximity sensor</a:t>
                      </a:r>
                      <a:endParaRPr lang="en-GB" dirty="0">
                        <a:latin typeface="Arial" panose="020B0604020202020204" pitchFamily="34" charset="0"/>
                        <a:cs typeface="Arial" panose="020B0604020202020204" pitchFamily="34" charset="0"/>
                      </a:endParaRPr>
                    </a:p>
                  </a:txBody>
                  <a:tcPr/>
                </a:tc>
              </a:tr>
            </a:tbl>
          </a:graphicData>
        </a:graphic>
      </p:graphicFrame>
      <p:sp>
        <p:nvSpPr>
          <p:cNvPr id="7" name="TextBox 6"/>
          <p:cNvSpPr txBox="1"/>
          <p:nvPr/>
        </p:nvSpPr>
        <p:spPr>
          <a:xfrm>
            <a:off x="431800" y="5444362"/>
            <a:ext cx="8280400" cy="461665"/>
          </a:xfrm>
          <a:prstGeom prst="rect">
            <a:avLst/>
          </a:prstGeom>
          <a:noFill/>
        </p:spPr>
        <p:txBody>
          <a:bodyPr wrap="square" rtlCol="0">
            <a:spAutoFit/>
          </a:bodyPr>
          <a:lstStyle/>
          <a:p>
            <a:pPr algn="ctr"/>
            <a:r>
              <a:rPr lang="en-GB" sz="2400" dirty="0" smtClean="0">
                <a:solidFill>
                  <a:srgbClr val="69A830"/>
                </a:solidFill>
                <a:latin typeface="Arial" panose="020B0604020202020204" pitchFamily="34" charset="0"/>
                <a:cs typeface="Arial" panose="020B0604020202020204" pitchFamily="34" charset="0"/>
              </a:rPr>
              <a:t>Ideal platform for </a:t>
            </a:r>
            <a:r>
              <a:rPr lang="en-GB" sz="2400" dirty="0" err="1" smtClean="0">
                <a:solidFill>
                  <a:srgbClr val="69A830"/>
                </a:solidFill>
                <a:latin typeface="Arial" panose="020B0604020202020204" pitchFamily="34" charset="0"/>
                <a:cs typeface="Arial" panose="020B0604020202020204" pitchFamily="34" charset="0"/>
              </a:rPr>
              <a:t>mCare</a:t>
            </a:r>
            <a:r>
              <a:rPr lang="en-GB" sz="2400" dirty="0" smtClean="0">
                <a:solidFill>
                  <a:srgbClr val="69A830"/>
                </a:solidFill>
                <a:latin typeface="Arial" panose="020B0604020202020204" pitchFamily="34" charset="0"/>
                <a:cs typeface="Arial" panose="020B0604020202020204" pitchFamily="34" charset="0"/>
              </a:rPr>
              <a:t> and </a:t>
            </a:r>
            <a:r>
              <a:rPr lang="en-GB" sz="2400" dirty="0" err="1" smtClean="0">
                <a:solidFill>
                  <a:srgbClr val="69A830"/>
                </a:solidFill>
                <a:latin typeface="Arial" panose="020B0604020202020204" pitchFamily="34" charset="0"/>
                <a:cs typeface="Arial" panose="020B0604020202020204" pitchFamily="34" charset="0"/>
              </a:rPr>
              <a:t>mHealth</a:t>
            </a:r>
            <a:r>
              <a:rPr lang="en-GB" sz="2400" dirty="0" smtClean="0">
                <a:solidFill>
                  <a:srgbClr val="69A830"/>
                </a:solidFill>
                <a:latin typeface="Arial" panose="020B0604020202020204" pitchFamily="34" charset="0"/>
                <a:cs typeface="Arial" panose="020B0604020202020204" pitchFamily="34" charset="0"/>
              </a:rPr>
              <a:t> applications</a:t>
            </a:r>
            <a:endParaRPr lang="en-GB" sz="2400" dirty="0">
              <a:solidFill>
                <a:srgbClr val="69A8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593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2000"/>
                                        <p:tgtEl>
                                          <p:spTgt spid="4"/>
                                        </p:tgtEl>
                                        <p:attrNameLst>
                                          <p:attrName>ppt_w</p:attrName>
                                        </p:attrNameLst>
                                      </p:cBhvr>
                                      <p:tavLst>
                                        <p:tav tm="0">
                                          <p:val>
                                            <p:strVal val="ppt_w"/>
                                          </p:val>
                                        </p:tav>
                                        <p:tav tm="100000">
                                          <p:val>
                                            <p:fltVal val="0"/>
                                          </p:val>
                                        </p:tav>
                                      </p:tavLst>
                                    </p:anim>
                                    <p:anim calcmode="lin" valueType="num">
                                      <p:cBhvr>
                                        <p:cTn id="12" dur="2000"/>
                                        <p:tgtEl>
                                          <p:spTgt spid="4"/>
                                        </p:tgtEl>
                                        <p:attrNameLst>
                                          <p:attrName>ppt_h</p:attrName>
                                        </p:attrNameLst>
                                      </p:cBhvr>
                                      <p:tavLst>
                                        <p:tav tm="0">
                                          <p:val>
                                            <p:strVal val="ppt_h"/>
                                          </p:val>
                                        </p:tav>
                                        <p:tav tm="100000">
                                          <p:val>
                                            <p:fltVal val="0"/>
                                          </p:val>
                                        </p:tav>
                                      </p:tavLst>
                                    </p:anim>
                                    <p:animEffect transition="out" filter="fade">
                                      <p:cBhvr>
                                        <p:cTn id="13" dur="2000"/>
                                        <p:tgtEl>
                                          <p:spTgt spid="4"/>
                                        </p:tgtEl>
                                      </p:cBhvr>
                                    </p:animEffect>
                                    <p:set>
                                      <p:cBhvr>
                                        <p:cTn id="14" dur="1" fill="hold">
                                          <p:stCondLst>
                                            <p:cond delay="1999"/>
                                          </p:stCondLst>
                                        </p:cTn>
                                        <p:tgtEl>
                                          <p:spTgt spid="4"/>
                                        </p:tgtEl>
                                        <p:attrNameLst>
                                          <p:attrName>style.visibility</p:attrName>
                                        </p:attrNameLst>
                                      </p:cBhvr>
                                      <p:to>
                                        <p:strVal val="hidden"/>
                                      </p:to>
                                    </p:set>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Health and well-being </a:t>
            </a:r>
            <a:r>
              <a:rPr lang="en-GB" dirty="0"/>
              <a:t>a</a:t>
            </a:r>
            <a:r>
              <a:rPr lang="en-GB" dirty="0" smtClean="0"/>
              <a:t>pps</a:t>
            </a:r>
            <a:endParaRPr lang="en-GB" dirty="0"/>
          </a:p>
        </p:txBody>
      </p:sp>
      <p:pic>
        <p:nvPicPr>
          <p:cNvPr id="3" name="Diabetes PA A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917" y="1386601"/>
            <a:ext cx="6776809" cy="4490324"/>
          </a:xfrm>
          <a:prstGeom prst="rect">
            <a:avLst/>
          </a:prstGeom>
        </p:spPr>
      </p:pic>
      <p:pic>
        <p:nvPicPr>
          <p:cNvPr id="4" name="SAM A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8062" y="1394743"/>
            <a:ext cx="6307876" cy="4482182"/>
          </a:xfrm>
          <a:prstGeom prst="rect">
            <a:avLst/>
          </a:prstGeom>
        </p:spPr>
      </p:pic>
      <p:pic>
        <p:nvPicPr>
          <p:cNvPr id="5" name="NHS Smokefree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99" y="1386601"/>
            <a:ext cx="1483042" cy="1483042"/>
          </a:xfrm>
          <a:prstGeom prst="rect">
            <a:avLst/>
          </a:prstGeom>
        </p:spPr>
      </p:pic>
      <p:grpSp>
        <p:nvGrpSpPr>
          <p:cNvPr id="11" name="NHS Smokefree App Screenshots 1"/>
          <p:cNvGrpSpPr/>
          <p:nvPr/>
        </p:nvGrpSpPr>
        <p:grpSpPr>
          <a:xfrm>
            <a:off x="2713487" y="1386601"/>
            <a:ext cx="5245241" cy="4320000"/>
            <a:chOff x="2713485" y="1721881"/>
            <a:chExt cx="5245241" cy="432000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3485" y="1721881"/>
              <a:ext cx="2431886" cy="4320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6838" y="1721881"/>
              <a:ext cx="2431888" cy="4320000"/>
            </a:xfrm>
            <a:prstGeom prst="rect">
              <a:avLst/>
            </a:prstGeom>
          </p:spPr>
        </p:pic>
      </p:grpSp>
      <p:grpSp>
        <p:nvGrpSpPr>
          <p:cNvPr id="12" name="NHS Smokefree App Screenshots 2"/>
          <p:cNvGrpSpPr/>
          <p:nvPr/>
        </p:nvGrpSpPr>
        <p:grpSpPr>
          <a:xfrm>
            <a:off x="2713485" y="1386601"/>
            <a:ext cx="5245243" cy="4320000"/>
            <a:chOff x="2713483" y="1721881"/>
            <a:chExt cx="5245243" cy="4320000"/>
          </a:xfrm>
        </p:grpSpPr>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3483" y="1721881"/>
              <a:ext cx="2431888" cy="43200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6838" y="1721881"/>
              <a:ext cx="2431888" cy="4320000"/>
            </a:xfrm>
            <a:prstGeom prst="rect">
              <a:avLst/>
            </a:prstGeom>
          </p:spPr>
        </p:pic>
      </p:grpSp>
      <p:pic>
        <p:nvPicPr>
          <p:cNvPr id="13" name="Petralex-phon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0776" y="1376363"/>
            <a:ext cx="3193426" cy="4665518"/>
          </a:xfrm>
          <a:prstGeom prst="rect">
            <a:avLst/>
          </a:prstGeom>
        </p:spPr>
      </p:pic>
      <p:pic>
        <p:nvPicPr>
          <p:cNvPr id="15" name="Petralex-logo"/>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80461" y="1982804"/>
            <a:ext cx="1744980" cy="3130216"/>
          </a:xfrm>
          <a:prstGeom prst="rect">
            <a:avLst/>
          </a:prstGeom>
        </p:spPr>
      </p:pic>
      <p:pic>
        <p:nvPicPr>
          <p:cNvPr id="14" name="Petralex-setup"/>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0460" y="1973579"/>
            <a:ext cx="1752600" cy="3147061"/>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926" y="1485900"/>
            <a:ext cx="2431888" cy="4320000"/>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45711" y="1485900"/>
            <a:ext cx="2431888" cy="4320000"/>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15496" y="1485900"/>
            <a:ext cx="2431888" cy="4320000"/>
          </a:xfrm>
          <a:prstGeom prst="rect">
            <a:avLst/>
          </a:prstGeom>
        </p:spPr>
      </p:pic>
    </p:spTree>
    <p:extLst>
      <p:ext uri="{BB962C8B-B14F-4D97-AF65-F5344CB8AC3E}">
        <p14:creationId xmlns:p14="http://schemas.microsoft.com/office/powerpoint/2010/main" val="394622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r>
              <a:rPr lang="en-GB" dirty="0"/>
              <a:t>Why </a:t>
            </a:r>
            <a:r>
              <a:rPr lang="en-GB" dirty="0" smtClean="0"/>
              <a:t>is chronic disease increasing?</a:t>
            </a:r>
            <a:endParaRPr lang="en-GB" dirty="0"/>
          </a:p>
        </p:txBody>
      </p:sp>
      <p:pic>
        <p:nvPicPr>
          <p:cNvPr id="851971" name="Picture 3" descr="1st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65" y="1439000"/>
            <a:ext cx="2594882" cy="2160000"/>
          </a:xfrm>
          <a:prstGeom prst="rect">
            <a:avLst/>
          </a:prstGeom>
          <a:noFill/>
          <a:ln w="57150">
            <a:solidFill>
              <a:srgbClr val="582F7A"/>
            </a:solidFill>
            <a:miter lim="800000"/>
            <a:headEnd/>
            <a:tailEnd/>
          </a:ln>
          <a:extLst>
            <a:ext uri="{909E8E84-426E-40DD-AFC4-6F175D3DCCD1}">
              <a14:hiddenFill xmlns:a14="http://schemas.microsoft.com/office/drawing/2010/main">
                <a:solidFill>
                  <a:srgbClr val="FFFFFF"/>
                </a:solidFill>
              </a14:hiddenFill>
            </a:ext>
          </a:extLst>
        </p:spPr>
      </p:pic>
      <p:pic>
        <p:nvPicPr>
          <p:cNvPr id="851972" name="Picture 4" descr="2ndev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3248" y="1439000"/>
            <a:ext cx="2251350" cy="2160000"/>
          </a:xfrm>
          <a:prstGeom prst="rect">
            <a:avLst/>
          </a:prstGeom>
          <a:noFill/>
          <a:ln w="57150">
            <a:solidFill>
              <a:srgbClr val="582F7A"/>
            </a:solidFill>
            <a:miter lim="800000"/>
            <a:headEnd/>
            <a:tailEnd/>
          </a:ln>
          <a:extLst>
            <a:ext uri="{909E8E84-426E-40DD-AFC4-6F175D3DCCD1}">
              <a14:hiddenFill xmlns:a14="http://schemas.microsoft.com/office/drawing/2010/main">
                <a:solidFill>
                  <a:srgbClr val="FFFFFF"/>
                </a:solidFill>
              </a14:hiddenFill>
            </a:ext>
          </a:extLst>
        </p:spPr>
      </p:pic>
      <p:pic>
        <p:nvPicPr>
          <p:cNvPr id="851973" name="Picture 5" descr="3rdevol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4160" y="1447139"/>
            <a:ext cx="1341120" cy="2160000"/>
          </a:xfrm>
          <a:prstGeom prst="rect">
            <a:avLst/>
          </a:prstGeom>
          <a:noFill/>
          <a:ln w="57150">
            <a:solidFill>
              <a:srgbClr val="582F7A"/>
            </a:solidFill>
            <a:miter lim="800000"/>
            <a:headEnd/>
            <a:tailEnd/>
          </a:ln>
          <a:extLst>
            <a:ext uri="{909E8E84-426E-40DD-AFC4-6F175D3DCCD1}">
              <a14:hiddenFill xmlns:a14="http://schemas.microsoft.com/office/drawing/2010/main">
                <a:solidFill>
                  <a:srgbClr val="FFFFFF"/>
                </a:solidFill>
              </a14:hiddenFill>
            </a:ext>
          </a:extLst>
        </p:spPr>
      </p:pic>
      <p:sp>
        <p:nvSpPr>
          <p:cNvPr id="851974" name="Text Box 6"/>
          <p:cNvSpPr txBox="1">
            <a:spLocks noChangeArrowheads="1"/>
          </p:cNvSpPr>
          <p:nvPr/>
        </p:nvSpPr>
        <p:spPr bwMode="auto">
          <a:xfrm>
            <a:off x="466303" y="3680800"/>
            <a:ext cx="27142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GB" sz="1800" b="1" dirty="0">
                <a:solidFill>
                  <a:srgbClr val="69A830"/>
                </a:solidFill>
                <a:latin typeface="Arial" pitchFamily="34" charset="0"/>
              </a:rPr>
              <a:t>&lt;  </a:t>
            </a:r>
            <a:r>
              <a:rPr lang="en-GB" sz="2000" b="1" dirty="0">
                <a:solidFill>
                  <a:srgbClr val="69A830"/>
                </a:solidFill>
                <a:latin typeface="Arial" pitchFamily="34" charset="0"/>
              </a:rPr>
              <a:t>2.5 million years  </a:t>
            </a:r>
            <a:r>
              <a:rPr lang="en-GB" sz="1800" b="1" dirty="0">
                <a:solidFill>
                  <a:srgbClr val="69A830"/>
                </a:solidFill>
                <a:latin typeface="Arial" pitchFamily="34" charset="0"/>
              </a:rPr>
              <a:t>&gt;</a:t>
            </a:r>
          </a:p>
        </p:txBody>
      </p:sp>
      <p:sp>
        <p:nvSpPr>
          <p:cNvPr id="851975" name="Text Box 7"/>
          <p:cNvSpPr txBox="1">
            <a:spLocks noChangeArrowheads="1"/>
          </p:cNvSpPr>
          <p:nvPr/>
        </p:nvSpPr>
        <p:spPr bwMode="auto">
          <a:xfrm>
            <a:off x="3556398" y="3680800"/>
            <a:ext cx="25250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GB" sz="1800" b="1" dirty="0">
                <a:solidFill>
                  <a:srgbClr val="69A830"/>
                </a:solidFill>
                <a:latin typeface="Arial" pitchFamily="34" charset="0"/>
              </a:rPr>
              <a:t>&lt; </a:t>
            </a:r>
            <a:r>
              <a:rPr lang="en-GB" sz="1800" b="1" dirty="0" smtClean="0">
                <a:solidFill>
                  <a:srgbClr val="69A830"/>
                </a:solidFill>
                <a:latin typeface="Arial" pitchFamily="34" charset="0"/>
              </a:rPr>
              <a:t>  </a:t>
            </a:r>
            <a:r>
              <a:rPr lang="en-GB" sz="2000" b="1" dirty="0" smtClean="0">
                <a:solidFill>
                  <a:srgbClr val="69A830"/>
                </a:solidFill>
                <a:latin typeface="Arial" pitchFamily="34" charset="0"/>
              </a:rPr>
              <a:t>100,000 </a:t>
            </a:r>
            <a:r>
              <a:rPr lang="en-GB" sz="2000" b="1" dirty="0">
                <a:solidFill>
                  <a:srgbClr val="69A830"/>
                </a:solidFill>
                <a:latin typeface="Arial" pitchFamily="34" charset="0"/>
              </a:rPr>
              <a:t>years </a:t>
            </a:r>
            <a:r>
              <a:rPr lang="en-GB" sz="2000" b="1" dirty="0" smtClean="0">
                <a:solidFill>
                  <a:srgbClr val="69A830"/>
                </a:solidFill>
                <a:latin typeface="Arial" pitchFamily="34" charset="0"/>
              </a:rPr>
              <a:t>  </a:t>
            </a:r>
            <a:r>
              <a:rPr lang="en-GB" sz="1800" b="1" dirty="0" smtClean="0">
                <a:solidFill>
                  <a:srgbClr val="69A830"/>
                </a:solidFill>
                <a:latin typeface="Arial" pitchFamily="34" charset="0"/>
              </a:rPr>
              <a:t>&gt;</a:t>
            </a:r>
            <a:endParaRPr lang="en-GB" sz="1800" b="1" dirty="0">
              <a:solidFill>
                <a:srgbClr val="69A830"/>
              </a:solidFill>
              <a:latin typeface="Arial" pitchFamily="34" charset="0"/>
            </a:endParaRPr>
          </a:p>
        </p:txBody>
      </p:sp>
      <p:sp>
        <p:nvSpPr>
          <p:cNvPr id="851976" name="Text Box 8"/>
          <p:cNvSpPr txBox="1">
            <a:spLocks noChangeArrowheads="1"/>
          </p:cNvSpPr>
          <p:nvPr/>
        </p:nvSpPr>
        <p:spPr bwMode="auto">
          <a:xfrm>
            <a:off x="6475831" y="3680800"/>
            <a:ext cx="16498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GB" sz="2000" b="1" dirty="0">
                <a:solidFill>
                  <a:srgbClr val="69A830"/>
                </a:solidFill>
                <a:latin typeface="Arial" pitchFamily="34" charset="0"/>
              </a:rPr>
              <a:t>&lt; 50 years &gt;</a:t>
            </a:r>
          </a:p>
        </p:txBody>
      </p:sp>
      <p:pic>
        <p:nvPicPr>
          <p:cNvPr id="851977" name="Picture 9" descr="TVremoteedited"/>
          <p:cNvPicPr>
            <a:picLocks noChangeAspect="1" noChangeArrowheads="1"/>
          </p:cNvPicPr>
          <p:nvPr/>
        </p:nvPicPr>
        <p:blipFill rotWithShape="1">
          <a:blip r:embed="rId6">
            <a:extLst>
              <a:ext uri="{28A0092B-C50C-407E-A947-70E740481C1C}">
                <a14:useLocalDpi xmlns:a14="http://schemas.microsoft.com/office/drawing/2010/main" val="0"/>
              </a:ext>
            </a:extLst>
          </a:blip>
          <a:srcRect l="21214"/>
          <a:stretch/>
        </p:blipFill>
        <p:spPr bwMode="auto">
          <a:xfrm>
            <a:off x="1433315" y="4131258"/>
            <a:ext cx="1687532" cy="16200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851978" name="Picture 10" descr="Toblerone Milk 4.5kg Giant Bar">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2405" y="4167830"/>
            <a:ext cx="104241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1979" name="Picture 11" descr="Food-layou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22524" y="4185718"/>
            <a:ext cx="1983271" cy="162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955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851971"/>
                                        </p:tgtEl>
                                        <p:attrNameLst>
                                          <p:attrName>style.visibility</p:attrName>
                                        </p:attrNameLst>
                                      </p:cBhvr>
                                      <p:to>
                                        <p:strVal val="visible"/>
                                      </p:to>
                                    </p:set>
                                    <p:animEffect transition="in" filter="fade">
                                      <p:cBhvr>
                                        <p:cTn id="7" dur="500"/>
                                        <p:tgtEl>
                                          <p:spTgt spid="851971"/>
                                        </p:tgtEl>
                                      </p:cBhvr>
                                    </p:animEffect>
                                  </p:childTnLst>
                                </p:cTn>
                              </p:par>
                            </p:childTnLst>
                          </p:cTn>
                        </p:par>
                        <p:par>
                          <p:cTn id="8" fill="hold" nodeType="withGroup">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51974"/>
                                        </p:tgtEl>
                                        <p:attrNameLst>
                                          <p:attrName>style.visibility</p:attrName>
                                        </p:attrNameLst>
                                      </p:cBhvr>
                                      <p:to>
                                        <p:strVal val="visible"/>
                                      </p:to>
                                    </p:set>
                                    <p:animEffect transition="in" filter="barn(outVertical)">
                                      <p:cBhvr>
                                        <p:cTn id="11" dur="500"/>
                                        <p:tgtEl>
                                          <p:spTgt spid="8519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51972"/>
                                        </p:tgtEl>
                                        <p:attrNameLst>
                                          <p:attrName>style.visibility</p:attrName>
                                        </p:attrNameLst>
                                      </p:cBhvr>
                                      <p:to>
                                        <p:strVal val="visible"/>
                                      </p:to>
                                    </p:set>
                                    <p:animEffect transition="in" filter="fade">
                                      <p:cBhvr>
                                        <p:cTn id="16" dur="500"/>
                                        <p:tgtEl>
                                          <p:spTgt spid="851972"/>
                                        </p:tgtEl>
                                      </p:cBhvr>
                                    </p:animEffect>
                                  </p:childTnLst>
                                </p:cTn>
                              </p:par>
                            </p:childTnLst>
                          </p:cTn>
                        </p:par>
                        <p:par>
                          <p:cTn id="17" fill="hold" nodeType="withGroup">
                            <p:stCondLst>
                              <p:cond delay="500"/>
                            </p:stCondLst>
                            <p:childTnLst>
                              <p:par>
                                <p:cTn id="18" presetID="16" presetClass="entr" presetSubtype="37" fill="hold" grpId="0" nodeType="afterEffect">
                                  <p:stCondLst>
                                    <p:cond delay="0"/>
                                  </p:stCondLst>
                                  <p:childTnLst>
                                    <p:set>
                                      <p:cBhvr>
                                        <p:cTn id="19" dur="1" fill="hold">
                                          <p:stCondLst>
                                            <p:cond delay="0"/>
                                          </p:stCondLst>
                                        </p:cTn>
                                        <p:tgtEl>
                                          <p:spTgt spid="851975"/>
                                        </p:tgtEl>
                                        <p:attrNameLst>
                                          <p:attrName>style.visibility</p:attrName>
                                        </p:attrNameLst>
                                      </p:cBhvr>
                                      <p:to>
                                        <p:strVal val="visible"/>
                                      </p:to>
                                    </p:set>
                                    <p:animEffect transition="in" filter="barn(outVertical)">
                                      <p:cBhvr>
                                        <p:cTn id="20" dur="500"/>
                                        <p:tgtEl>
                                          <p:spTgt spid="85197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51973"/>
                                        </p:tgtEl>
                                        <p:attrNameLst>
                                          <p:attrName>style.visibility</p:attrName>
                                        </p:attrNameLst>
                                      </p:cBhvr>
                                      <p:to>
                                        <p:strVal val="visible"/>
                                      </p:to>
                                    </p:set>
                                    <p:animEffect transition="in" filter="fade">
                                      <p:cBhvr>
                                        <p:cTn id="25" dur="500"/>
                                        <p:tgtEl>
                                          <p:spTgt spid="851973"/>
                                        </p:tgtEl>
                                      </p:cBhvr>
                                    </p:animEffect>
                                  </p:childTnLst>
                                </p:cTn>
                              </p:par>
                            </p:childTnLst>
                          </p:cTn>
                        </p:par>
                        <p:par>
                          <p:cTn id="26" fill="hold">
                            <p:stCondLst>
                              <p:cond delay="500"/>
                            </p:stCondLst>
                            <p:childTnLst>
                              <p:par>
                                <p:cTn id="27" presetID="16" presetClass="entr" presetSubtype="37" fill="hold" grpId="0" nodeType="afterEffect">
                                  <p:stCondLst>
                                    <p:cond delay="0"/>
                                  </p:stCondLst>
                                  <p:childTnLst>
                                    <p:set>
                                      <p:cBhvr>
                                        <p:cTn id="28" dur="1" fill="hold">
                                          <p:stCondLst>
                                            <p:cond delay="0"/>
                                          </p:stCondLst>
                                        </p:cTn>
                                        <p:tgtEl>
                                          <p:spTgt spid="851976"/>
                                        </p:tgtEl>
                                        <p:attrNameLst>
                                          <p:attrName>style.visibility</p:attrName>
                                        </p:attrNameLst>
                                      </p:cBhvr>
                                      <p:to>
                                        <p:strVal val="visible"/>
                                      </p:to>
                                    </p:set>
                                    <p:animEffect transition="in" filter="barn(outVertical)">
                                      <p:cBhvr>
                                        <p:cTn id="29" dur="500"/>
                                        <p:tgtEl>
                                          <p:spTgt spid="85197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851977"/>
                                        </p:tgtEl>
                                        <p:attrNameLst>
                                          <p:attrName>style.visibility</p:attrName>
                                        </p:attrNameLst>
                                      </p:cBhvr>
                                      <p:to>
                                        <p:strVal val="visible"/>
                                      </p:to>
                                    </p:set>
                                    <p:animEffect transition="in" filter="fade">
                                      <p:cBhvr>
                                        <p:cTn id="34" dur="500"/>
                                        <p:tgtEl>
                                          <p:spTgt spid="851977"/>
                                        </p:tgtEl>
                                      </p:cBhvr>
                                    </p:animEffect>
                                  </p:childTnLst>
                                </p:cTn>
                              </p:par>
                            </p:childTnLst>
                          </p:cTn>
                        </p:par>
                        <p:par>
                          <p:cTn id="35" fill="hold" nodeType="afterGroup">
                            <p:stCondLst>
                              <p:cond delay="500"/>
                            </p:stCondLst>
                            <p:childTnLst>
                              <p:par>
                                <p:cTn id="36" presetID="10" presetClass="entr" presetSubtype="0" fill="hold" nodeType="afterEffect">
                                  <p:stCondLst>
                                    <p:cond delay="1000"/>
                                  </p:stCondLst>
                                  <p:childTnLst>
                                    <p:set>
                                      <p:cBhvr>
                                        <p:cTn id="37" dur="1" fill="hold">
                                          <p:stCondLst>
                                            <p:cond delay="0"/>
                                          </p:stCondLst>
                                        </p:cTn>
                                        <p:tgtEl>
                                          <p:spTgt spid="851978"/>
                                        </p:tgtEl>
                                        <p:attrNameLst>
                                          <p:attrName>style.visibility</p:attrName>
                                        </p:attrNameLst>
                                      </p:cBhvr>
                                      <p:to>
                                        <p:strVal val="visible"/>
                                      </p:to>
                                    </p:set>
                                    <p:animEffect transition="in" filter="fade">
                                      <p:cBhvr>
                                        <p:cTn id="38" dur="500"/>
                                        <p:tgtEl>
                                          <p:spTgt spid="851978"/>
                                        </p:tgtEl>
                                      </p:cBhvr>
                                    </p:animEffect>
                                  </p:childTnLst>
                                </p:cTn>
                              </p:par>
                            </p:childTnLst>
                          </p:cTn>
                        </p:par>
                        <p:par>
                          <p:cTn id="39" fill="hold" nodeType="afterGroup">
                            <p:stCondLst>
                              <p:cond delay="2000"/>
                            </p:stCondLst>
                            <p:childTnLst>
                              <p:par>
                                <p:cTn id="40" presetID="10" presetClass="entr" presetSubtype="0" fill="hold" nodeType="afterEffect">
                                  <p:stCondLst>
                                    <p:cond delay="500"/>
                                  </p:stCondLst>
                                  <p:childTnLst>
                                    <p:set>
                                      <p:cBhvr>
                                        <p:cTn id="41" dur="1" fill="hold">
                                          <p:stCondLst>
                                            <p:cond delay="0"/>
                                          </p:stCondLst>
                                        </p:cTn>
                                        <p:tgtEl>
                                          <p:spTgt spid="851979"/>
                                        </p:tgtEl>
                                        <p:attrNameLst>
                                          <p:attrName>style.visibility</p:attrName>
                                        </p:attrNameLst>
                                      </p:cBhvr>
                                      <p:to>
                                        <p:strVal val="visible"/>
                                      </p:to>
                                    </p:set>
                                    <p:animEffect transition="in" filter="fade">
                                      <p:cBhvr>
                                        <p:cTn id="42" dur="500"/>
                                        <p:tgtEl>
                                          <p:spTgt spid="851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974" grpId="0"/>
      <p:bldP spid="851975" grpId="0"/>
      <p:bldP spid="85197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431799" y="1376363"/>
            <a:ext cx="8280401" cy="4500562"/>
            <a:chOff x="278238" y="833059"/>
            <a:chExt cx="8461440" cy="3995419"/>
          </a:xfrm>
        </p:grpSpPr>
        <p:pic>
          <p:nvPicPr>
            <p:cNvPr id="6" name="Picture 2" descr="https://encrypted-tbn2.gstatic.com/images?q=tbn:ANd9GcT7O-XQpFtHMjqSo91aJUqQ76bInYPwyCvqOHVJrOMX6Bbk0w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38" y="842924"/>
              <a:ext cx="223837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658979" y="968577"/>
              <a:ext cx="2891274" cy="178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leadingage.org/uploadedImages/Content/About/CAST/State_of_Technology_Reports/page%2015.jpg"/>
            <p:cNvPicPr>
              <a:picLocks noChangeAspect="1" noChangeArrowheads="1"/>
            </p:cNvPicPr>
            <p:nvPr/>
          </p:nvPicPr>
          <p:blipFill>
            <a:blip r:embed="rId5">
              <a:extLst>
                <a:ext uri="{28A0092B-C50C-407E-A947-70E740481C1C}">
                  <a14:useLocalDpi xmlns:a14="http://schemas.microsoft.com/office/drawing/2010/main" val="0"/>
                </a:ext>
              </a:extLst>
            </a:blip>
            <a:srcRect l="6149" r="13599"/>
            <a:stretch>
              <a:fillRect/>
            </a:stretch>
          </p:blipFill>
          <p:spPr bwMode="auto">
            <a:xfrm>
              <a:off x="5550253" y="833059"/>
              <a:ext cx="3189425" cy="216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images.gizmag.com/hero/2720_01.jpg"/>
            <p:cNvPicPr>
              <a:picLocks noChangeAspect="1" noChangeArrowheads="1"/>
            </p:cNvPicPr>
            <p:nvPr/>
          </p:nvPicPr>
          <p:blipFill>
            <a:blip r:embed="rId6">
              <a:extLst>
                <a:ext uri="{28A0092B-C50C-407E-A947-70E740481C1C}">
                  <a14:useLocalDpi xmlns:a14="http://schemas.microsoft.com/office/drawing/2010/main" val="0"/>
                </a:ext>
              </a:extLst>
            </a:blip>
            <a:srcRect l="26945" t="29854"/>
            <a:stretch>
              <a:fillRect/>
            </a:stretch>
          </p:blipFill>
          <p:spPr bwMode="auto">
            <a:xfrm>
              <a:off x="278238" y="3052741"/>
              <a:ext cx="2774025" cy="177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gadgetreview.com/wp-content/uploads/2009/04/tunstalle28099s-rtx3371-wireless-telehealth-monitor-580x43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2263" y="3052741"/>
              <a:ext cx="2393385" cy="177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ttp://www.virtualworldlets.net/Worlds/Listings/VRHealth/GenesisDM.jpg"/>
            <p:cNvPicPr>
              <a:picLocks noChangeAspect="1" noChangeArrowheads="1"/>
            </p:cNvPicPr>
            <p:nvPr/>
          </p:nvPicPr>
          <p:blipFill>
            <a:blip r:embed="rId8">
              <a:extLst>
                <a:ext uri="{28A0092B-C50C-407E-A947-70E740481C1C}">
                  <a14:useLocalDpi xmlns:a14="http://schemas.microsoft.com/office/drawing/2010/main" val="0"/>
                </a:ext>
              </a:extLst>
            </a:blip>
            <a:srcRect l="1762" t="3970" r="2177" b="4723"/>
            <a:stretch>
              <a:fillRect/>
            </a:stretch>
          </p:blipFill>
          <p:spPr bwMode="auto">
            <a:xfrm>
              <a:off x="5826288" y="3373709"/>
              <a:ext cx="2765501" cy="145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p:cNvSpPr>
            <a:spLocks noGrp="1"/>
          </p:cNvSpPr>
          <p:nvPr>
            <p:ph type="title"/>
          </p:nvPr>
        </p:nvSpPr>
        <p:spPr/>
        <p:txBody>
          <a:bodyPr>
            <a:normAutofit/>
          </a:bodyPr>
          <a:lstStyle/>
          <a:p>
            <a:r>
              <a:rPr lang="en-GB" dirty="0" smtClean="0"/>
              <a:t>Current telehealth equipment</a:t>
            </a:r>
            <a:endParaRPr lang="en-GB" dirty="0"/>
          </a:p>
        </p:txBody>
      </p:sp>
    </p:spTree>
    <p:extLst>
      <p:ext uri="{BB962C8B-B14F-4D97-AF65-F5344CB8AC3E}">
        <p14:creationId xmlns:p14="http://schemas.microsoft.com/office/powerpoint/2010/main" val="56703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Future </a:t>
            </a:r>
            <a:r>
              <a:rPr lang="en-GB" dirty="0" smtClean="0"/>
              <a:t>collection </a:t>
            </a:r>
            <a:r>
              <a:rPr lang="en-GB" dirty="0"/>
              <a:t>of </a:t>
            </a:r>
            <a:r>
              <a:rPr lang="en-GB" dirty="0" smtClean="0"/>
              <a:t>health data</a:t>
            </a:r>
            <a:endParaRPr lang="en-GB" dirty="0"/>
          </a:p>
        </p:txBody>
      </p:sp>
      <p:pic>
        <p:nvPicPr>
          <p:cNvPr id="4" name="Picture 21"/>
          <p:cNvPicPr>
            <a:picLocks noChangeAspect="1" noChangeArrowheads="1"/>
          </p:cNvPicPr>
          <p:nvPr/>
        </p:nvPicPr>
        <p:blipFill>
          <a:blip r:embed="rId3"/>
          <a:srcRect/>
          <a:stretch>
            <a:fillRect/>
          </a:stretch>
        </p:blipFill>
        <p:spPr bwMode="auto">
          <a:xfrm>
            <a:off x="6780420" y="1471551"/>
            <a:ext cx="1849169" cy="1800000"/>
          </a:xfrm>
          <a:prstGeom prst="rect">
            <a:avLst/>
          </a:prstGeom>
          <a:solidFill>
            <a:schemeClr val="bg1"/>
          </a:solidFill>
          <a:ln>
            <a:noFill/>
          </a:ln>
          <a:effectLst/>
        </p:spPr>
      </p:pic>
      <p:pic>
        <p:nvPicPr>
          <p:cNvPr id="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96" r="24771"/>
          <a:stretch/>
        </p:blipFill>
        <p:spPr bwMode="auto">
          <a:xfrm>
            <a:off x="704779" y="1381551"/>
            <a:ext cx="1716837" cy="1980000"/>
          </a:xfrm>
          <a:prstGeom prst="rect">
            <a:avLst/>
          </a:prstGeom>
          <a:solidFill>
            <a:schemeClr val="bg1"/>
          </a:solidFill>
          <a:ln>
            <a:noFill/>
          </a:ln>
          <a:effectLst/>
        </p:spPr>
      </p:pic>
      <p:pic>
        <p:nvPicPr>
          <p:cNvPr id="6" name="Picture 5" descr="2_microchip20enabled20pharmaceutic"/>
          <p:cNvPicPr>
            <a:picLocks noChangeAspect="1" noChangeArrowheads="1"/>
          </p:cNvPicPr>
          <p:nvPr/>
        </p:nvPicPr>
        <p:blipFill>
          <a:blip r:embed="rId5"/>
          <a:srcRect/>
          <a:stretch>
            <a:fillRect/>
          </a:stretch>
        </p:blipFill>
        <p:spPr>
          <a:xfrm>
            <a:off x="2671959" y="3831163"/>
            <a:ext cx="1836925" cy="1800000"/>
          </a:xfrm>
          <a:prstGeom prst="rect">
            <a:avLst/>
          </a:prstGeom>
          <a:solidFill>
            <a:schemeClr val="bg1"/>
          </a:solidFill>
          <a:ln>
            <a:noFill/>
          </a:ln>
          <a:effectLst/>
        </p:spPr>
      </p:pic>
      <p:pic>
        <p:nvPicPr>
          <p:cNvPr id="7" name="Picture 6" descr="http://web.mit.edu/newsoffice/images/article_images/20101001135902-1.jpg"/>
          <p:cNvPicPr>
            <a:picLocks noChangeAspect="1" noChangeArrowheads="1"/>
          </p:cNvPicPr>
          <p:nvPr/>
        </p:nvPicPr>
        <p:blipFill>
          <a:blip r:embed="rId6">
            <a:extLst>
              <a:ext uri="{28A0092B-C50C-407E-A947-70E740481C1C}">
                <a14:useLocalDpi xmlns:a14="http://schemas.microsoft.com/office/drawing/2010/main" val="0"/>
              </a:ext>
            </a:extLst>
          </a:blip>
          <a:srcRect b="11298"/>
          <a:stretch>
            <a:fillRect/>
          </a:stretch>
        </p:blipFill>
        <p:spPr bwMode="auto">
          <a:xfrm>
            <a:off x="4780700" y="3831163"/>
            <a:ext cx="1815305" cy="1800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6" descr="http://kaden.watch.impress.co.jp/img/kdw/docs/359/435/24_s.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9230" y="1597551"/>
            <a:ext cx="1918245" cy="1548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9" name="Picture 2" descr="The Scanadu Scout"/>
          <p:cNvPicPr>
            <a:picLocks noChangeAspect="1" noChangeArrowheads="1"/>
          </p:cNvPicPr>
          <p:nvPr/>
        </p:nvPicPr>
        <p:blipFill rotWithShape="1">
          <a:blip r:embed="rId9">
            <a:extLst>
              <a:ext uri="{28A0092B-C50C-407E-A947-70E740481C1C}">
                <a14:useLocalDpi xmlns:a14="http://schemas.microsoft.com/office/drawing/2010/main" val="0"/>
              </a:ext>
            </a:extLst>
          </a:blip>
          <a:srcRect t="23662" r="40519"/>
          <a:stretch/>
        </p:blipFill>
        <p:spPr bwMode="auto">
          <a:xfrm>
            <a:off x="6740579" y="3893982"/>
            <a:ext cx="1928850" cy="167436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10">
            <a:extLst>
              <a:ext uri="{28A0092B-C50C-407E-A947-70E740481C1C}">
                <a14:useLocalDpi xmlns:a14="http://schemas.microsoft.com/office/drawing/2010/main" val="0"/>
              </a:ext>
            </a:extLst>
          </a:blip>
          <a:srcRect l="18658" t="9191" r="16644" b="9967"/>
          <a:stretch/>
        </p:blipFill>
        <p:spPr>
          <a:xfrm>
            <a:off x="2660422" y="1381551"/>
            <a:ext cx="1859999" cy="1980000"/>
          </a:xfrm>
          <a:prstGeom prst="rect">
            <a:avLst/>
          </a:prstGeom>
        </p:spPr>
      </p:pic>
      <p:pic>
        <p:nvPicPr>
          <p:cNvPr id="12" name="Picture 11" descr="http://www.medgadget.com/archives/img/po34234.jpg"/>
          <p:cNvPicPr>
            <a:picLocks noChangeAspect="1" noChangeArrowheads="1"/>
          </p:cNvPicPr>
          <p:nvPr/>
        </p:nvPicPr>
        <p:blipFill>
          <a:blip r:embed="rId11"/>
          <a:srcRect/>
          <a:stretch>
            <a:fillRect/>
          </a:stretch>
        </p:blipFill>
        <p:spPr bwMode="auto">
          <a:xfrm>
            <a:off x="640458" y="3831163"/>
            <a:ext cx="1845478" cy="1800000"/>
          </a:xfrm>
          <a:prstGeom prst="rect">
            <a:avLst/>
          </a:prstGeom>
          <a:solidFill>
            <a:schemeClr val="bg1"/>
          </a:solidFill>
          <a:ln>
            <a:noFill/>
          </a:ln>
          <a:effectLst/>
        </p:spPr>
      </p:pic>
    </p:spTree>
    <p:extLst>
      <p:ext uri="{BB962C8B-B14F-4D97-AF65-F5344CB8AC3E}">
        <p14:creationId xmlns:p14="http://schemas.microsoft.com/office/powerpoint/2010/main" val="24107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Virtual </a:t>
            </a:r>
            <a:r>
              <a:rPr lang="en-GB" dirty="0" smtClean="0"/>
              <a:t>reality </a:t>
            </a:r>
            <a:r>
              <a:rPr lang="en-GB" dirty="0"/>
              <a:t>i</a:t>
            </a:r>
            <a:r>
              <a:rPr lang="en-GB" dirty="0" smtClean="0"/>
              <a:t>mmersion</a:t>
            </a:r>
            <a:endParaRPr lang="en-GB" dirty="0"/>
          </a:p>
        </p:txBody>
      </p:sp>
      <p:sp>
        <p:nvSpPr>
          <p:cNvPr id="9" name="Rectangle 8"/>
          <p:cNvSpPr/>
          <p:nvPr/>
        </p:nvSpPr>
        <p:spPr>
          <a:xfrm>
            <a:off x="431800" y="4842796"/>
            <a:ext cx="8280400" cy="1034129"/>
          </a:xfrm>
          <a:prstGeom prst="rect">
            <a:avLst/>
          </a:prstGeom>
        </p:spPr>
        <p:txBody>
          <a:bodyPr wrap="square">
            <a:spAutoFit/>
          </a:bodyPr>
          <a:lstStyle/>
          <a:p>
            <a:pPr algn="ctr">
              <a:lnSpc>
                <a:spcPct val="85000"/>
              </a:lnSpc>
            </a:pPr>
            <a:r>
              <a:rPr lang="en-GB" sz="2400" dirty="0">
                <a:solidFill>
                  <a:srgbClr val="69A830"/>
                </a:solidFill>
                <a:latin typeface="Arial" panose="020B0604020202020204" pitchFamily="34" charset="0"/>
                <a:cs typeface="Arial" panose="020B0604020202020204" pitchFamily="34" charset="0"/>
              </a:rPr>
              <a:t>Virtual reality headsets will offer people an entertainment or reminiscence experience that can overcome the limitations of their mobility and finance.</a:t>
            </a:r>
          </a:p>
        </p:txBody>
      </p:sp>
      <p:pic>
        <p:nvPicPr>
          <p:cNvPr id="4" name="Occulus graphic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892" y="1669079"/>
            <a:ext cx="4688308" cy="2606675"/>
          </a:xfrm>
          <a:prstGeom prst="rect">
            <a:avLst/>
          </a:prstGeom>
          <a:ln>
            <a:noFill/>
          </a:ln>
          <a:effectLst>
            <a:softEdge rad="112500"/>
          </a:effectLst>
        </p:spPr>
      </p:pic>
      <p:pic>
        <p:nvPicPr>
          <p:cNvPr id="3" name="Man wearing occulus rift"/>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121" r="6883"/>
          <a:stretch/>
        </p:blipFill>
        <p:spPr>
          <a:xfrm>
            <a:off x="431800" y="1508125"/>
            <a:ext cx="3773030" cy="3041955"/>
          </a:xfrm>
          <a:prstGeom prst="rect">
            <a:avLst/>
          </a:prstGeom>
        </p:spPr>
      </p:pic>
    </p:spTree>
    <p:extLst>
      <p:ext uri="{BB962C8B-B14F-4D97-AF65-F5344CB8AC3E}">
        <p14:creationId xmlns:p14="http://schemas.microsoft.com/office/powerpoint/2010/main" val="390569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Line to LD"/>
          <p:cNvCxnSpPr>
            <a:stCxn id="11" idx="3"/>
            <a:endCxn id="25" idx="1"/>
          </p:cNvCxnSpPr>
          <p:nvPr/>
        </p:nvCxnSpPr>
        <p:spPr>
          <a:xfrm flipV="1">
            <a:off x="3562202" y="1737694"/>
            <a:ext cx="1067453" cy="1375414"/>
          </a:xfrm>
          <a:prstGeom prst="bentConnector3">
            <a:avLst>
              <a:gd name="adj1" fmla="val 50000"/>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36" name="Line to Sensory"/>
          <p:cNvCxnSpPr>
            <a:stCxn id="11" idx="3"/>
            <a:endCxn id="26" idx="1"/>
          </p:cNvCxnSpPr>
          <p:nvPr/>
        </p:nvCxnSpPr>
        <p:spPr>
          <a:xfrm flipV="1">
            <a:off x="3562202" y="2644866"/>
            <a:ext cx="1067453" cy="468242"/>
          </a:xfrm>
          <a:prstGeom prst="bentConnector3">
            <a:avLst>
              <a:gd name="adj1" fmla="val 50000"/>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39" name="Line to Cognitive"/>
          <p:cNvCxnSpPr>
            <a:stCxn id="11" idx="3"/>
            <a:endCxn id="29" idx="1"/>
          </p:cNvCxnSpPr>
          <p:nvPr/>
        </p:nvCxnSpPr>
        <p:spPr>
          <a:xfrm>
            <a:off x="3562202" y="3113108"/>
            <a:ext cx="1067453" cy="438930"/>
          </a:xfrm>
          <a:prstGeom prst="bentConnector3">
            <a:avLst>
              <a:gd name="adj1" fmla="val 50000"/>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42" name="Line to Older People"/>
          <p:cNvCxnSpPr>
            <a:stCxn id="11" idx="3"/>
            <a:endCxn id="27" idx="1"/>
          </p:cNvCxnSpPr>
          <p:nvPr/>
        </p:nvCxnSpPr>
        <p:spPr>
          <a:xfrm>
            <a:off x="3562202" y="3113108"/>
            <a:ext cx="1067453" cy="1346102"/>
          </a:xfrm>
          <a:prstGeom prst="bentConnector3">
            <a:avLst>
              <a:gd name="adj1" fmla="val 50000"/>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8" name="First line"/>
          <p:cNvCxnSpPr/>
          <p:nvPr/>
        </p:nvCxnSpPr>
        <p:spPr>
          <a:xfrm flipV="1">
            <a:off x="2752086" y="924560"/>
            <a:ext cx="0" cy="1836000"/>
          </a:xfrm>
          <a:prstGeom prst="line">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sp>
        <p:nvSpPr>
          <p:cNvPr id="4" name="Who?"/>
          <p:cNvSpPr txBox="1"/>
          <p:nvPr/>
        </p:nvSpPr>
        <p:spPr>
          <a:xfrm>
            <a:off x="3080113" y="2484664"/>
            <a:ext cx="3270447" cy="1631216"/>
          </a:xfrm>
          <a:prstGeom prst="rect">
            <a:avLst/>
          </a:prstGeom>
          <a:noFill/>
        </p:spPr>
        <p:txBody>
          <a:bodyPr wrap="none" rtlCol="0">
            <a:spAutoFit/>
          </a:bodyPr>
          <a:lstStyle/>
          <a:p>
            <a:r>
              <a:rPr lang="en-GB" sz="10000" dirty="0" smtClean="0">
                <a:solidFill>
                  <a:srgbClr val="582F7A"/>
                </a:solidFill>
              </a:rPr>
              <a:t>Who?</a:t>
            </a:r>
            <a:endParaRPr lang="en-GB" sz="10000" dirty="0">
              <a:solidFill>
                <a:srgbClr val="582F7A"/>
              </a:solidFill>
            </a:endParaRPr>
          </a:p>
        </p:txBody>
      </p:sp>
      <p:pic>
        <p:nvPicPr>
          <p:cNvPr id="13" name="Ket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8413" y="4307013"/>
            <a:ext cx="1440000" cy="1440000"/>
          </a:xfrm>
          <a:prstGeom prst="rect">
            <a:avLst/>
          </a:prstGeom>
        </p:spPr>
      </p:pic>
      <p:pic>
        <p:nvPicPr>
          <p:cNvPr id="14" name="Toaster"/>
          <p:cNvPicPr>
            <a:picLocks noChangeAspect="1"/>
          </p:cNvPicPr>
          <p:nvPr/>
        </p:nvPicPr>
        <p:blipFill rotWithShape="1">
          <a:blip r:embed="rId4" cstate="print">
            <a:extLst>
              <a:ext uri="{28A0092B-C50C-407E-A947-70E740481C1C}">
                <a14:useLocalDpi xmlns:a14="http://schemas.microsoft.com/office/drawing/2010/main" val="0"/>
              </a:ext>
            </a:extLst>
          </a:blip>
          <a:srcRect t="19120" b="20126"/>
          <a:stretch/>
        </p:blipFill>
        <p:spPr>
          <a:xfrm>
            <a:off x="6104126" y="4268813"/>
            <a:ext cx="2370184" cy="1440000"/>
          </a:xfrm>
          <a:prstGeom prst="rect">
            <a:avLst/>
          </a:prstGeom>
        </p:spPr>
      </p:pic>
      <p:pic>
        <p:nvPicPr>
          <p:cNvPr id="15" name="Show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9264" y="2241072"/>
            <a:ext cx="1403999" cy="1800000"/>
          </a:xfrm>
          <a:prstGeom prst="rect">
            <a:avLst/>
          </a:prstGeom>
        </p:spPr>
      </p:pic>
      <p:pic>
        <p:nvPicPr>
          <p:cNvPr id="16" name="Ca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4044" y="2028334"/>
            <a:ext cx="3810000" cy="2286000"/>
          </a:xfrm>
          <a:prstGeom prst="rect">
            <a:avLst/>
          </a:prstGeom>
        </p:spPr>
      </p:pic>
      <p:pic>
        <p:nvPicPr>
          <p:cNvPr id="17" name="Hairdrye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7469" y="2238492"/>
            <a:ext cx="1564731" cy="1564731"/>
          </a:xfrm>
          <a:prstGeom prst="rect">
            <a:avLst/>
          </a:prstGeom>
        </p:spPr>
      </p:pic>
      <p:sp>
        <p:nvSpPr>
          <p:cNvPr id="19" name="Technology is Integrated into our Lives"/>
          <p:cNvSpPr txBox="1"/>
          <p:nvPr/>
        </p:nvSpPr>
        <p:spPr>
          <a:xfrm>
            <a:off x="1" y="4378263"/>
            <a:ext cx="9144000" cy="1200329"/>
          </a:xfrm>
          <a:prstGeom prst="rect">
            <a:avLst/>
          </a:prstGeom>
          <a:noFill/>
        </p:spPr>
        <p:txBody>
          <a:bodyPr wrap="square" rtlCol="0">
            <a:spAutoFit/>
          </a:bodyPr>
          <a:lstStyle/>
          <a:p>
            <a:pPr algn="ctr"/>
            <a:r>
              <a:rPr lang="en-GB" sz="3600" b="1" dirty="0" smtClean="0">
                <a:solidFill>
                  <a:srgbClr val="582F7A"/>
                </a:solidFill>
              </a:rPr>
              <a:t>Technology is integrated into our lives.</a:t>
            </a:r>
          </a:p>
          <a:p>
            <a:pPr algn="ctr"/>
            <a:r>
              <a:rPr lang="en-GB" sz="3600" dirty="0" smtClean="0">
                <a:solidFill>
                  <a:srgbClr val="69A830"/>
                </a:solidFill>
              </a:rPr>
              <a:t>Often we don’t even notice it!</a:t>
            </a:r>
          </a:p>
        </p:txBody>
      </p:sp>
      <p:sp>
        <p:nvSpPr>
          <p:cNvPr id="20" name="Who Else?"/>
          <p:cNvSpPr txBox="1"/>
          <p:nvPr/>
        </p:nvSpPr>
        <p:spPr>
          <a:xfrm>
            <a:off x="426720" y="368300"/>
            <a:ext cx="2577950" cy="769441"/>
          </a:xfrm>
          <a:prstGeom prst="rect">
            <a:avLst/>
          </a:prstGeom>
          <a:noFill/>
        </p:spPr>
        <p:txBody>
          <a:bodyPr wrap="none" rtlCol="0">
            <a:spAutoFit/>
          </a:bodyPr>
          <a:lstStyle/>
          <a:p>
            <a:r>
              <a:rPr lang="en-GB" sz="4400" dirty="0" smtClean="0">
                <a:solidFill>
                  <a:srgbClr val="582F7A"/>
                </a:solidFill>
              </a:rPr>
              <a:t>Who else?</a:t>
            </a:r>
            <a:endParaRPr lang="en-GB" sz="4400" dirty="0">
              <a:solidFill>
                <a:srgbClr val="582F7A"/>
              </a:solidFill>
            </a:endParaRPr>
          </a:p>
        </p:txBody>
      </p:sp>
      <p:sp>
        <p:nvSpPr>
          <p:cNvPr id="25" name="People with LD"/>
          <p:cNvSpPr/>
          <p:nvPr/>
        </p:nvSpPr>
        <p:spPr>
          <a:xfrm>
            <a:off x="4629655" y="1375384"/>
            <a:ext cx="2907102" cy="724619"/>
          </a:xfrm>
          <a:prstGeom prst="roundRect">
            <a:avLst/>
          </a:prstGeom>
          <a:solidFill>
            <a:schemeClr val="bg1"/>
          </a:solidFill>
          <a:ln w="28575">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69A830"/>
                </a:solidFill>
                <a:latin typeface="Arial" panose="020B0604020202020204" pitchFamily="34" charset="0"/>
                <a:cs typeface="Arial" panose="020B0604020202020204" pitchFamily="34" charset="0"/>
              </a:rPr>
              <a:t>People with learning disabilities</a:t>
            </a:r>
            <a:endParaRPr lang="en-GB" dirty="0">
              <a:solidFill>
                <a:srgbClr val="69A830"/>
              </a:solidFill>
              <a:latin typeface="Arial" panose="020B0604020202020204" pitchFamily="34" charset="0"/>
              <a:cs typeface="Arial" panose="020B0604020202020204" pitchFamily="34" charset="0"/>
            </a:endParaRPr>
          </a:p>
        </p:txBody>
      </p:sp>
      <p:sp>
        <p:nvSpPr>
          <p:cNvPr id="26" name="People with Sensory Impairments"/>
          <p:cNvSpPr/>
          <p:nvPr/>
        </p:nvSpPr>
        <p:spPr>
          <a:xfrm>
            <a:off x="4629655" y="2282556"/>
            <a:ext cx="2907102" cy="724619"/>
          </a:xfrm>
          <a:prstGeom prst="roundRect">
            <a:avLst/>
          </a:prstGeom>
          <a:solidFill>
            <a:schemeClr val="bg1"/>
          </a:solidFill>
          <a:ln w="28575">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69A830"/>
                </a:solidFill>
                <a:latin typeface="Arial" panose="020B0604020202020204" pitchFamily="34" charset="0"/>
                <a:cs typeface="Arial" panose="020B0604020202020204" pitchFamily="34" charset="0"/>
              </a:rPr>
              <a:t>People with sensory needs</a:t>
            </a:r>
            <a:endParaRPr lang="en-GB" dirty="0">
              <a:solidFill>
                <a:srgbClr val="69A830"/>
              </a:solidFill>
              <a:latin typeface="Arial" panose="020B0604020202020204" pitchFamily="34" charset="0"/>
              <a:cs typeface="Arial" panose="020B0604020202020204" pitchFamily="34" charset="0"/>
            </a:endParaRPr>
          </a:p>
        </p:txBody>
      </p:sp>
      <p:sp>
        <p:nvSpPr>
          <p:cNvPr id="27" name="Older People"/>
          <p:cNvSpPr/>
          <p:nvPr/>
        </p:nvSpPr>
        <p:spPr>
          <a:xfrm>
            <a:off x="4629655" y="4096900"/>
            <a:ext cx="2885536" cy="724619"/>
          </a:xfrm>
          <a:prstGeom prst="roundRect">
            <a:avLst/>
          </a:prstGeom>
          <a:solidFill>
            <a:schemeClr val="bg1"/>
          </a:solidFill>
          <a:ln w="28575">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69A830"/>
                </a:solidFill>
                <a:latin typeface="Arial" panose="020B0604020202020204" pitchFamily="34" charset="0"/>
                <a:cs typeface="Arial" panose="020B0604020202020204" pitchFamily="34" charset="0"/>
              </a:rPr>
              <a:t>Older people</a:t>
            </a:r>
            <a:endParaRPr lang="en-GB" dirty="0">
              <a:solidFill>
                <a:srgbClr val="69A830"/>
              </a:solidFill>
              <a:latin typeface="Arial" panose="020B0604020202020204" pitchFamily="34" charset="0"/>
              <a:cs typeface="Arial" panose="020B0604020202020204" pitchFamily="34" charset="0"/>
            </a:endParaRPr>
          </a:p>
        </p:txBody>
      </p:sp>
      <p:sp>
        <p:nvSpPr>
          <p:cNvPr id="29" name="People with Cognitive Impairments"/>
          <p:cNvSpPr/>
          <p:nvPr/>
        </p:nvSpPr>
        <p:spPr>
          <a:xfrm>
            <a:off x="4629655" y="3189728"/>
            <a:ext cx="2885536" cy="724619"/>
          </a:xfrm>
          <a:prstGeom prst="roundRect">
            <a:avLst/>
          </a:prstGeom>
          <a:solidFill>
            <a:schemeClr val="bg1"/>
          </a:solidFill>
          <a:ln w="28575">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69A830"/>
                </a:solidFill>
                <a:latin typeface="Arial" panose="020B0604020202020204" pitchFamily="34" charset="0"/>
                <a:cs typeface="Arial" panose="020B0604020202020204" pitchFamily="34" charset="0"/>
              </a:rPr>
              <a:t>People with cognitive </a:t>
            </a:r>
            <a:r>
              <a:rPr lang="en-GB" dirty="0">
                <a:solidFill>
                  <a:srgbClr val="69A830"/>
                </a:solidFill>
                <a:latin typeface="Arial" panose="020B0604020202020204" pitchFamily="34" charset="0"/>
                <a:cs typeface="Arial" panose="020B0604020202020204" pitchFamily="34" charset="0"/>
              </a:rPr>
              <a:t>i</a:t>
            </a:r>
            <a:r>
              <a:rPr lang="en-GB" dirty="0" smtClean="0">
                <a:solidFill>
                  <a:srgbClr val="69A830"/>
                </a:solidFill>
                <a:latin typeface="Arial" panose="020B0604020202020204" pitchFamily="34" charset="0"/>
                <a:cs typeface="Arial" panose="020B0604020202020204" pitchFamily="34" charset="0"/>
              </a:rPr>
              <a:t>mpairments</a:t>
            </a:r>
            <a:endParaRPr lang="en-GB" dirty="0">
              <a:solidFill>
                <a:srgbClr val="69A830"/>
              </a:solidFill>
              <a:latin typeface="Arial" panose="020B0604020202020204" pitchFamily="34" charset="0"/>
              <a:cs typeface="Arial" panose="020B0604020202020204" pitchFamily="34" charset="0"/>
            </a:endParaRPr>
          </a:p>
        </p:txBody>
      </p:sp>
      <p:cxnSp>
        <p:nvCxnSpPr>
          <p:cNvPr id="32" name="Line to Children"/>
          <p:cNvCxnSpPr>
            <a:stCxn id="11" idx="3"/>
            <a:endCxn id="24" idx="1"/>
          </p:cNvCxnSpPr>
          <p:nvPr/>
        </p:nvCxnSpPr>
        <p:spPr>
          <a:xfrm flipV="1">
            <a:off x="3562202" y="830522"/>
            <a:ext cx="1067453" cy="2282586"/>
          </a:xfrm>
          <a:prstGeom prst="bentConnector3">
            <a:avLst>
              <a:gd name="adj1" fmla="val 50000"/>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sp>
        <p:nvSpPr>
          <p:cNvPr id="24" name="Children"/>
          <p:cNvSpPr/>
          <p:nvPr/>
        </p:nvSpPr>
        <p:spPr>
          <a:xfrm>
            <a:off x="4629655" y="468212"/>
            <a:ext cx="2907102" cy="724619"/>
          </a:xfrm>
          <a:prstGeom prst="roundRect">
            <a:avLst/>
          </a:prstGeom>
          <a:solidFill>
            <a:schemeClr val="bg1"/>
          </a:solidFill>
          <a:ln w="28575">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69A830"/>
                </a:solidFill>
                <a:latin typeface="Arial" panose="020B0604020202020204" pitchFamily="34" charset="0"/>
                <a:cs typeface="Arial" panose="020B0604020202020204" pitchFamily="34" charset="0"/>
              </a:rPr>
              <a:t>Children</a:t>
            </a:r>
            <a:endParaRPr lang="en-GB" dirty="0">
              <a:solidFill>
                <a:srgbClr val="69A830"/>
              </a:solidFill>
              <a:latin typeface="Arial" panose="020B0604020202020204" pitchFamily="34" charset="0"/>
              <a:cs typeface="Arial" panose="020B0604020202020204" pitchFamily="34" charset="0"/>
            </a:endParaRPr>
          </a:p>
        </p:txBody>
      </p:sp>
      <p:sp>
        <p:nvSpPr>
          <p:cNvPr id="48" name="Technology is for Everyone!"/>
          <p:cNvSpPr txBox="1"/>
          <p:nvPr/>
        </p:nvSpPr>
        <p:spPr>
          <a:xfrm>
            <a:off x="0" y="1116801"/>
            <a:ext cx="9144000" cy="3785652"/>
          </a:xfrm>
          <a:prstGeom prst="rect">
            <a:avLst/>
          </a:prstGeom>
          <a:noFill/>
        </p:spPr>
        <p:txBody>
          <a:bodyPr wrap="square" rtlCol="0">
            <a:spAutoFit/>
          </a:bodyPr>
          <a:lstStyle/>
          <a:p>
            <a:pPr algn="ctr">
              <a:spcBef>
                <a:spcPts val="600"/>
              </a:spcBef>
              <a:spcAft>
                <a:spcPts val="600"/>
              </a:spcAft>
            </a:pPr>
            <a:r>
              <a:rPr lang="en-GB" sz="6600" dirty="0" smtClean="0">
                <a:solidFill>
                  <a:srgbClr val="69A830"/>
                </a:solidFill>
                <a:latin typeface="Arial" panose="020B0604020202020204" pitchFamily="34" charset="0"/>
                <a:cs typeface="Arial" panose="020B0604020202020204" pitchFamily="34" charset="0"/>
              </a:rPr>
              <a:t>Technology can help</a:t>
            </a:r>
          </a:p>
          <a:p>
            <a:pPr algn="ctr">
              <a:spcBef>
                <a:spcPts val="600"/>
              </a:spcBef>
              <a:spcAft>
                <a:spcPts val="600"/>
              </a:spcAft>
            </a:pPr>
            <a:r>
              <a:rPr lang="en-GB" sz="8800" b="1" dirty="0" smtClean="0">
                <a:solidFill>
                  <a:srgbClr val="582F7A"/>
                </a:solidFill>
                <a:latin typeface="Arial" panose="020B0604020202020204" pitchFamily="34" charset="0"/>
                <a:cs typeface="Arial" panose="020B0604020202020204" pitchFamily="34" charset="0"/>
              </a:rPr>
              <a:t>everyone</a:t>
            </a:r>
            <a:endParaRPr lang="en-GB" sz="6600" b="1" dirty="0" smtClean="0">
              <a:solidFill>
                <a:srgbClr val="582F7A"/>
              </a:solidFill>
              <a:latin typeface="Arial" panose="020B0604020202020204" pitchFamily="34" charset="0"/>
              <a:cs typeface="Arial" panose="020B0604020202020204" pitchFamily="34" charset="0"/>
            </a:endParaRPr>
          </a:p>
          <a:p>
            <a:pPr algn="ctr">
              <a:spcBef>
                <a:spcPts val="600"/>
              </a:spcBef>
              <a:spcAft>
                <a:spcPts val="600"/>
              </a:spcAft>
            </a:pPr>
            <a:r>
              <a:rPr lang="en-GB" sz="6600" dirty="0" smtClean="0">
                <a:solidFill>
                  <a:srgbClr val="69A830"/>
                </a:solidFill>
                <a:latin typeface="Arial" panose="020B0604020202020204" pitchFamily="34" charset="0"/>
                <a:cs typeface="Arial" panose="020B0604020202020204" pitchFamily="34" charset="0"/>
              </a:rPr>
              <a:t>get on with their lives!</a:t>
            </a:r>
          </a:p>
        </p:txBody>
      </p:sp>
      <p:pic>
        <p:nvPicPr>
          <p:cNvPr id="49" name="Sat Nav"/>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40917" y="468598"/>
            <a:ext cx="2228551" cy="1496100"/>
          </a:xfrm>
          <a:prstGeom prst="rect">
            <a:avLst/>
          </a:prstGeom>
        </p:spPr>
      </p:pic>
      <p:cxnSp>
        <p:nvCxnSpPr>
          <p:cNvPr id="31" name="Line to Carers"/>
          <p:cNvCxnSpPr>
            <a:stCxn id="11" idx="3"/>
            <a:endCxn id="28" idx="1"/>
          </p:cNvCxnSpPr>
          <p:nvPr/>
        </p:nvCxnSpPr>
        <p:spPr>
          <a:xfrm>
            <a:off x="3562202" y="3113108"/>
            <a:ext cx="1067453" cy="2253274"/>
          </a:xfrm>
          <a:prstGeom prst="bentConnector3">
            <a:avLst>
              <a:gd name="adj1" fmla="val 50000"/>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pic>
        <p:nvPicPr>
          <p:cNvPr id="2" name="Heated Towel Rail"/>
          <p:cNvPicPr>
            <a:picLocks noChangeAspect="1"/>
          </p:cNvPicPr>
          <p:nvPr/>
        </p:nvPicPr>
        <p:blipFill rotWithShape="1">
          <a:blip r:embed="rId9">
            <a:extLst>
              <a:ext uri="{28A0092B-C50C-407E-A947-70E740481C1C}">
                <a14:useLocalDpi xmlns:a14="http://schemas.microsoft.com/office/drawing/2010/main" val="0"/>
              </a:ext>
            </a:extLst>
          </a:blip>
          <a:stretch/>
        </p:blipFill>
        <p:spPr>
          <a:xfrm>
            <a:off x="5296326" y="2241072"/>
            <a:ext cx="1800000" cy="1800000"/>
          </a:xfrm>
          <a:prstGeom prst="rect">
            <a:avLst/>
          </a:prstGeom>
          <a:noFill/>
          <a:ln>
            <a:noFill/>
          </a:ln>
        </p:spPr>
      </p:pic>
      <p:sp>
        <p:nvSpPr>
          <p:cNvPr id="11" name="You and Me!"/>
          <p:cNvSpPr/>
          <p:nvPr/>
        </p:nvSpPr>
        <p:spPr>
          <a:xfrm>
            <a:off x="1931809" y="2750798"/>
            <a:ext cx="1630393" cy="724619"/>
          </a:xfrm>
          <a:prstGeom prst="roundRect">
            <a:avLst/>
          </a:prstGeom>
          <a:solidFill>
            <a:schemeClr val="bg1"/>
          </a:solidFill>
          <a:ln w="28575">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69A830"/>
                </a:solidFill>
                <a:latin typeface="Arial" panose="020B0604020202020204" pitchFamily="34" charset="0"/>
                <a:cs typeface="Arial" panose="020B0604020202020204" pitchFamily="34" charset="0"/>
              </a:rPr>
              <a:t>You and me!</a:t>
            </a:r>
            <a:endParaRPr lang="en-GB" dirty="0">
              <a:solidFill>
                <a:srgbClr val="69A830"/>
              </a:solidFill>
              <a:latin typeface="Arial" panose="020B0604020202020204" pitchFamily="34" charset="0"/>
              <a:cs typeface="Arial" panose="020B0604020202020204" pitchFamily="34" charset="0"/>
            </a:endParaRPr>
          </a:p>
        </p:txBody>
      </p:sp>
      <p:sp>
        <p:nvSpPr>
          <p:cNvPr id="28" name="Carers"/>
          <p:cNvSpPr/>
          <p:nvPr/>
        </p:nvSpPr>
        <p:spPr>
          <a:xfrm>
            <a:off x="4629655" y="5004072"/>
            <a:ext cx="2885536" cy="724619"/>
          </a:xfrm>
          <a:prstGeom prst="roundRect">
            <a:avLst/>
          </a:prstGeom>
          <a:solidFill>
            <a:schemeClr val="bg1"/>
          </a:solidFill>
          <a:ln w="28575">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69A830"/>
                </a:solidFill>
                <a:latin typeface="Arial" panose="020B0604020202020204" pitchFamily="34" charset="0"/>
                <a:cs typeface="Arial" panose="020B0604020202020204" pitchFamily="34" charset="0"/>
              </a:rPr>
              <a:t>Carers</a:t>
            </a:r>
            <a:endParaRPr lang="en-GB" dirty="0">
              <a:solidFill>
                <a:srgbClr val="69A830"/>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normAutofit/>
          </a:bodyPr>
          <a:lstStyle/>
          <a:p>
            <a:r>
              <a:rPr lang="en-GB" dirty="0" smtClean="0"/>
              <a:t>The difference technology can make for</a:t>
            </a:r>
            <a:endParaRPr lang="en-GB" dirty="0"/>
          </a:p>
        </p:txBody>
      </p:sp>
      <p:pic>
        <p:nvPicPr>
          <p:cNvPr id="5" name="Baby monitor"/>
          <p:cNvPicPr>
            <a:picLocks noChangeAspect="1"/>
          </p:cNvPicPr>
          <p:nvPr/>
        </p:nvPicPr>
        <p:blipFill rotWithShape="1">
          <a:blip r:embed="rId10">
            <a:extLst>
              <a:ext uri="{28A0092B-C50C-407E-A947-70E740481C1C}">
                <a14:useLocalDpi xmlns:a14="http://schemas.microsoft.com/office/drawing/2010/main" val="0"/>
              </a:ext>
            </a:extLst>
          </a:blip>
          <a:srcRect t="15289" b="14099"/>
          <a:stretch/>
        </p:blipFill>
        <p:spPr>
          <a:xfrm>
            <a:off x="6018112" y="368300"/>
            <a:ext cx="2748456" cy="1800000"/>
          </a:xfrm>
          <a:prstGeom prst="rect">
            <a:avLst/>
          </a:prstGeom>
        </p:spPr>
      </p:pic>
      <p:pic>
        <p:nvPicPr>
          <p:cNvPr id="12" name="Smartphone"/>
          <p:cNvPicPr>
            <a:picLocks noChangeAspect="1"/>
          </p:cNvPicPr>
          <p:nvPr/>
        </p:nvPicPr>
        <p:blipFill rotWithShape="1">
          <a:blip r:embed="rId11" cstate="print">
            <a:extLst>
              <a:ext uri="{28A0092B-C50C-407E-A947-70E740481C1C}">
                <a14:useLocalDpi xmlns:a14="http://schemas.microsoft.com/office/drawing/2010/main" val="0"/>
              </a:ext>
            </a:extLst>
          </a:blip>
          <a:srcRect l="4458" t="9227" b="2822"/>
          <a:stretch/>
        </p:blipFill>
        <p:spPr>
          <a:xfrm>
            <a:off x="3324119" y="494300"/>
            <a:ext cx="2693993" cy="1548000"/>
          </a:xfrm>
          <a:prstGeom prst="rect">
            <a:avLst/>
          </a:prstGeom>
        </p:spPr>
      </p:pic>
      <p:pic>
        <p:nvPicPr>
          <p:cNvPr id="6" name="Parking sensor signal"/>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6520916">
            <a:off x="8244971" y="2814578"/>
            <a:ext cx="404887" cy="404887"/>
          </a:xfrm>
          <a:prstGeom prst="rect">
            <a:avLst/>
          </a:prstGeom>
        </p:spPr>
      </p:pic>
    </p:spTree>
    <p:extLst>
      <p:ext uri="{BB962C8B-B14F-4D97-AF65-F5344CB8AC3E}">
        <p14:creationId xmlns:p14="http://schemas.microsoft.com/office/powerpoint/2010/main" val="416533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6" presetClass="emph" presetSubtype="0" fill="hold" grpId="1" nodeType="withEffect">
                                  <p:stCondLst>
                                    <p:cond delay="0"/>
                                  </p:stCondLst>
                                  <p:childTnLst>
                                    <p:animScale>
                                      <p:cBhvr>
                                        <p:cTn id="14" dur="2000" fill="hold"/>
                                        <p:tgtEl>
                                          <p:spTgt spid="4"/>
                                        </p:tgtEl>
                                      </p:cBhvr>
                                      <p:by x="50000" y="50000"/>
                                    </p:animScale>
                                  </p:childTnLst>
                                </p:cTn>
                              </p:par>
                              <p:par>
                                <p:cTn id="15" presetID="50" presetClass="path" presetSubtype="0" accel="50000" decel="50000" fill="hold" grpId="2" nodeType="withEffect">
                                  <p:stCondLst>
                                    <p:cond delay="0"/>
                                  </p:stCondLst>
                                  <p:childTnLst>
                                    <p:animMotion origin="layout" path="M 5E-6 0 L -0.14063 0 C -0.20313 0 -0.279 -0.10764 -0.279 -0.19468 L -0.279 -0.38796 " pathEditMode="relative" rAng="0" ptsTypes="AAAA">
                                      <p:cBhvr>
                                        <p:cTn id="16" dur="2000" fill="hold"/>
                                        <p:tgtEl>
                                          <p:spTgt spid="4"/>
                                        </p:tgtEl>
                                        <p:attrNameLst>
                                          <p:attrName>ppt_x</p:attrName>
                                          <p:attrName>ppt_y</p:attrName>
                                        </p:attrNameLst>
                                      </p:cBhvr>
                                      <p:rCtr x="-13958" y="-19398"/>
                                    </p:animMotion>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par>
                          <p:cTn id="39" fill="hold">
                            <p:stCondLst>
                              <p:cond delay="0"/>
                            </p:stCondLst>
                            <p:childTnLst>
                              <p:par>
                                <p:cTn id="40" presetID="26" presetClass="emph" presetSubtype="0" fill="hold" nodeType="afterEffect">
                                  <p:stCondLst>
                                    <p:cond delay="0"/>
                                  </p:stCondLst>
                                  <p:childTnLst>
                                    <p:animEffect transition="out" filter="fade">
                                      <p:cBhvr>
                                        <p:cTn id="41" dur="500" tmFilter="0, 0; .2, .5; .8, .5; 1, 0"/>
                                        <p:tgtEl>
                                          <p:spTgt spid="5"/>
                                        </p:tgtEl>
                                      </p:cBhvr>
                                    </p:animEffect>
                                    <p:animScale>
                                      <p:cBhvr>
                                        <p:cTn id="42" dur="250" autoRev="1" fill="hold"/>
                                        <p:tgtEl>
                                          <p:spTgt spid="5"/>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2"/>
                                        </p:tgtEl>
                                      </p:cBhvr>
                                    </p:animEffect>
                                    <p:animScale>
                                      <p:cBhvr>
                                        <p:cTn id="62" dur="250" autoRev="1" fill="hold"/>
                                        <p:tgtEl>
                                          <p:spTgt spid="12"/>
                                        </p:tgtEl>
                                      </p:cBhvr>
                                      <p:by x="105000" y="105000"/>
                                    </p:animScale>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par>
                                <p:cTn id="67" presetID="10"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12"/>
                                        </p:tgtEl>
                                      </p:cBhvr>
                                    </p:animEffect>
                                    <p:animScale>
                                      <p:cBhvr>
                                        <p:cTn id="74" dur="250" autoRev="1" fill="hold"/>
                                        <p:tgtEl>
                                          <p:spTgt spid="12"/>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5"/>
                                        </p:tgtEl>
                                      </p:cBhvr>
                                    </p:animEffect>
                                    <p:set>
                                      <p:cBhvr>
                                        <p:cTn id="82" dur="1" fill="hold">
                                          <p:stCondLst>
                                            <p:cond delay="499"/>
                                          </p:stCondLst>
                                        </p:cTn>
                                        <p:tgtEl>
                                          <p:spTgt spid="5"/>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
                                        </p:tgtEl>
                                      </p:cBhvr>
                                    </p:animEffect>
                                    <p:set>
                                      <p:cBhvr>
                                        <p:cTn id="88" dur="1" fill="hold">
                                          <p:stCondLst>
                                            <p:cond delay="499"/>
                                          </p:stCondLst>
                                        </p:cTn>
                                        <p:tgtEl>
                                          <p:spTgt spid="2"/>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4"/>
                                        </p:tgtEl>
                                      </p:cBhvr>
                                    </p:animEffect>
                                    <p:set>
                                      <p:cBhvr>
                                        <p:cTn id="97" dur="1" fill="hold">
                                          <p:stCondLst>
                                            <p:cond delay="499"/>
                                          </p:stCondLst>
                                        </p:cTn>
                                        <p:tgtEl>
                                          <p:spTgt spid="14"/>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fade">
                                      <p:cBhvr>
                                        <p:cTn id="100" dur="500"/>
                                        <p:tgtEl>
                                          <p:spTgt spid="1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fade">
                                      <p:cBhvr>
                                        <p:cTn id="105" dur="500"/>
                                        <p:tgtEl>
                                          <p:spTgt spid="49"/>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6"/>
                                        </p:tgtEl>
                                        <p:attrNameLst>
                                          <p:attrName>style.visibility</p:attrName>
                                        </p:attrNameLst>
                                      </p:cBhvr>
                                      <p:to>
                                        <p:strVal val="visible"/>
                                      </p:to>
                                    </p:set>
                                  </p:childTnLst>
                                </p:cTn>
                              </p:par>
                            </p:childTnLst>
                          </p:cTn>
                        </p:par>
                        <p:par>
                          <p:cTn id="110" fill="hold">
                            <p:stCondLst>
                              <p:cond delay="0"/>
                            </p:stCondLst>
                            <p:childTnLst>
                              <p:par>
                                <p:cTn id="111" presetID="26" presetClass="emph" presetSubtype="0" repeatCount="4000" fill="hold" nodeType="afterEffect">
                                  <p:stCondLst>
                                    <p:cond delay="0"/>
                                  </p:stCondLst>
                                  <p:childTnLst>
                                    <p:animEffect transition="out" filter="fade">
                                      <p:cBhvr>
                                        <p:cTn id="112" dur="500" tmFilter="0, 0; .2, .5; .8, .5; 1, 0"/>
                                        <p:tgtEl>
                                          <p:spTgt spid="6"/>
                                        </p:tgtEl>
                                      </p:cBhvr>
                                    </p:animEffect>
                                    <p:animScale>
                                      <p:cBhvr>
                                        <p:cTn id="113" dur="250" autoRev="1" fill="hold"/>
                                        <p:tgtEl>
                                          <p:spTgt spid="6"/>
                                        </p:tgtEl>
                                      </p:cBhvr>
                                      <p:by x="105000" y="105000"/>
                                    </p:animScale>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9"/>
                                        </p:tgtEl>
                                        <p:attrNameLst>
                                          <p:attrName>style.visibility</p:attrName>
                                        </p:attrNameLst>
                                      </p:cBhvr>
                                      <p:to>
                                        <p:strVal val="visible"/>
                                      </p:to>
                                    </p:set>
                                    <p:animEffect transition="in" filter="fade">
                                      <p:cBhvr>
                                        <p:cTn id="118" dur="2000"/>
                                        <p:tgtEl>
                                          <p:spTgt spid="19"/>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1" nodeType="clickEffect">
                                  <p:stCondLst>
                                    <p:cond delay="0"/>
                                  </p:stCondLst>
                                  <p:childTnLst>
                                    <p:animEffect transition="out" filter="fade">
                                      <p:cBhvr>
                                        <p:cTn id="122" dur="500"/>
                                        <p:tgtEl>
                                          <p:spTgt spid="19"/>
                                        </p:tgtEl>
                                      </p:cBhvr>
                                    </p:animEffect>
                                    <p:set>
                                      <p:cBhvr>
                                        <p:cTn id="123" dur="1" fill="hold">
                                          <p:stCondLst>
                                            <p:cond delay="499"/>
                                          </p:stCondLst>
                                        </p:cTn>
                                        <p:tgtEl>
                                          <p:spTgt spid="19"/>
                                        </p:tgtEl>
                                        <p:attrNameLst>
                                          <p:attrName>style.visibility</p:attrName>
                                        </p:attrNameLst>
                                      </p:cBhvr>
                                      <p:to>
                                        <p:strVal val="hidden"/>
                                      </p:to>
                                    </p:set>
                                  </p:childTnLst>
                                </p:cTn>
                              </p:par>
                              <p:par>
                                <p:cTn id="124" presetID="10" presetClass="exit" presetSubtype="0" fill="hold" grpId="3" nodeType="withEffect">
                                  <p:stCondLst>
                                    <p:cond delay="0"/>
                                  </p:stCondLst>
                                  <p:childTnLst>
                                    <p:animEffect transition="out" filter="fade">
                                      <p:cBhvr>
                                        <p:cTn id="125" dur="500"/>
                                        <p:tgtEl>
                                          <p:spTgt spid="4"/>
                                        </p:tgtEl>
                                      </p:cBhvr>
                                    </p:animEffect>
                                    <p:set>
                                      <p:cBhvr>
                                        <p:cTn id="126" dur="1" fill="hold">
                                          <p:stCondLst>
                                            <p:cond delay="499"/>
                                          </p:stCondLst>
                                        </p:cTn>
                                        <p:tgtEl>
                                          <p:spTgt spid="4"/>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16"/>
                                        </p:tgtEl>
                                      </p:cBhvr>
                                    </p:animEffect>
                                    <p:set>
                                      <p:cBhvr>
                                        <p:cTn id="129" dur="1" fill="hold">
                                          <p:stCondLst>
                                            <p:cond delay="499"/>
                                          </p:stCondLst>
                                        </p:cTn>
                                        <p:tgtEl>
                                          <p:spTgt spid="16"/>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6"/>
                                        </p:tgtEl>
                                      </p:cBhvr>
                                    </p:animEffect>
                                    <p:set>
                                      <p:cBhvr>
                                        <p:cTn id="132" dur="1" fill="hold">
                                          <p:stCondLst>
                                            <p:cond delay="499"/>
                                          </p:stCondLst>
                                        </p:cTn>
                                        <p:tgtEl>
                                          <p:spTgt spid="6"/>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49"/>
                                        </p:tgtEl>
                                      </p:cBhvr>
                                    </p:animEffect>
                                    <p:set>
                                      <p:cBhvr>
                                        <p:cTn id="135" dur="1" fill="hold">
                                          <p:stCondLst>
                                            <p:cond delay="499"/>
                                          </p:stCondLst>
                                        </p:cTn>
                                        <p:tgtEl>
                                          <p:spTgt spid="49"/>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20"/>
                                        </p:tgtEl>
                                        <p:attrNameLst>
                                          <p:attrName>style.visibility</p:attrName>
                                        </p:attrNameLst>
                                      </p:cBhvr>
                                      <p:to>
                                        <p:strVal val="visible"/>
                                      </p:to>
                                    </p:set>
                                    <p:animEffect transition="in" filter="fade">
                                      <p:cBhvr>
                                        <p:cTn id="138" dur="1000"/>
                                        <p:tgtEl>
                                          <p:spTgt spid="20"/>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nodeType="clickEffect">
                                  <p:stCondLst>
                                    <p:cond delay="0"/>
                                  </p:stCondLst>
                                  <p:childTnLst>
                                    <p:set>
                                      <p:cBhvr>
                                        <p:cTn id="142" dur="1" fill="hold">
                                          <p:stCondLst>
                                            <p:cond delay="0"/>
                                          </p:stCondLst>
                                        </p:cTn>
                                        <p:tgtEl>
                                          <p:spTgt spid="32"/>
                                        </p:tgtEl>
                                        <p:attrNameLst>
                                          <p:attrName>style.visibility</p:attrName>
                                        </p:attrNameLst>
                                      </p:cBhvr>
                                      <p:to>
                                        <p:strVal val="visible"/>
                                      </p:to>
                                    </p:set>
                                    <p:animEffect transition="in" filter="wipe(left)">
                                      <p:cBhvr>
                                        <p:cTn id="143" dur="500"/>
                                        <p:tgtEl>
                                          <p:spTgt spid="32"/>
                                        </p:tgtEl>
                                      </p:cBhvr>
                                    </p:animEffect>
                                  </p:childTnLst>
                                </p:cTn>
                              </p:par>
                            </p:childTnLst>
                          </p:cTn>
                        </p:par>
                        <p:par>
                          <p:cTn id="144" fill="hold">
                            <p:stCondLst>
                              <p:cond delay="500"/>
                            </p:stCondLst>
                            <p:childTnLst>
                              <p:par>
                                <p:cTn id="145" presetID="10" presetClass="entr" presetSubtype="0" fill="hold" grpId="0" nodeType="afterEffect">
                                  <p:stCondLst>
                                    <p:cond delay="0"/>
                                  </p:stCondLst>
                                  <p:childTnLst>
                                    <p:set>
                                      <p:cBhvr>
                                        <p:cTn id="146" dur="1" fill="hold">
                                          <p:stCondLst>
                                            <p:cond delay="0"/>
                                          </p:stCondLst>
                                        </p:cTn>
                                        <p:tgtEl>
                                          <p:spTgt spid="24"/>
                                        </p:tgtEl>
                                        <p:attrNameLst>
                                          <p:attrName>style.visibility</p:attrName>
                                        </p:attrNameLst>
                                      </p:cBhvr>
                                      <p:to>
                                        <p:strVal val="visible"/>
                                      </p:to>
                                    </p:set>
                                    <p:animEffect transition="in" filter="fade">
                                      <p:cBhvr>
                                        <p:cTn id="147" dur="500"/>
                                        <p:tgtEl>
                                          <p:spTgt spid="24"/>
                                        </p:tgtEl>
                                      </p:cBhvr>
                                    </p:animEffect>
                                  </p:childTnLst>
                                </p:cTn>
                              </p:par>
                              <p:par>
                                <p:cTn id="148" presetID="22" presetClass="entr" presetSubtype="8" fill="hold" nodeType="withEffect">
                                  <p:stCondLst>
                                    <p:cond delay="0"/>
                                  </p:stCondLst>
                                  <p:childTnLst>
                                    <p:set>
                                      <p:cBhvr>
                                        <p:cTn id="149" dur="1" fill="hold">
                                          <p:stCondLst>
                                            <p:cond delay="0"/>
                                          </p:stCondLst>
                                        </p:cTn>
                                        <p:tgtEl>
                                          <p:spTgt spid="33"/>
                                        </p:tgtEl>
                                        <p:attrNameLst>
                                          <p:attrName>style.visibility</p:attrName>
                                        </p:attrNameLst>
                                      </p:cBhvr>
                                      <p:to>
                                        <p:strVal val="visible"/>
                                      </p:to>
                                    </p:set>
                                    <p:animEffect transition="in" filter="wipe(left)">
                                      <p:cBhvr>
                                        <p:cTn id="150" dur="500"/>
                                        <p:tgtEl>
                                          <p:spTgt spid="33"/>
                                        </p:tgtEl>
                                      </p:cBhvr>
                                    </p:animEffect>
                                  </p:childTnLst>
                                </p:cTn>
                              </p:par>
                            </p:childTnLst>
                          </p:cTn>
                        </p:par>
                        <p:par>
                          <p:cTn id="151" fill="hold">
                            <p:stCondLst>
                              <p:cond delay="1000"/>
                            </p:stCondLst>
                            <p:childTnLst>
                              <p:par>
                                <p:cTn id="152" presetID="10" presetClass="entr" presetSubtype="0" fill="hold" grpId="0" nodeType="afterEffect">
                                  <p:stCondLst>
                                    <p:cond delay="0"/>
                                  </p:stCondLst>
                                  <p:childTnLst>
                                    <p:set>
                                      <p:cBhvr>
                                        <p:cTn id="153" dur="1" fill="hold">
                                          <p:stCondLst>
                                            <p:cond delay="0"/>
                                          </p:stCondLst>
                                        </p:cTn>
                                        <p:tgtEl>
                                          <p:spTgt spid="25"/>
                                        </p:tgtEl>
                                        <p:attrNameLst>
                                          <p:attrName>style.visibility</p:attrName>
                                        </p:attrNameLst>
                                      </p:cBhvr>
                                      <p:to>
                                        <p:strVal val="visible"/>
                                      </p:to>
                                    </p:set>
                                    <p:animEffect transition="in" filter="fade">
                                      <p:cBhvr>
                                        <p:cTn id="154" dur="500"/>
                                        <p:tgtEl>
                                          <p:spTgt spid="25"/>
                                        </p:tgtEl>
                                      </p:cBhvr>
                                    </p:animEffect>
                                  </p:childTnLst>
                                </p:cTn>
                              </p:par>
                              <p:par>
                                <p:cTn id="155" presetID="22" presetClass="entr" presetSubtype="8" fill="hold" nodeType="with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wipe(left)">
                                      <p:cBhvr>
                                        <p:cTn id="157" dur="500"/>
                                        <p:tgtEl>
                                          <p:spTgt spid="36"/>
                                        </p:tgtEl>
                                      </p:cBhvr>
                                    </p:animEffect>
                                  </p:childTnLst>
                                </p:cTn>
                              </p:par>
                            </p:childTnLst>
                          </p:cTn>
                        </p:par>
                        <p:par>
                          <p:cTn id="158" fill="hold">
                            <p:stCondLst>
                              <p:cond delay="1500"/>
                            </p:stCondLst>
                            <p:childTnLst>
                              <p:par>
                                <p:cTn id="159" presetID="10" presetClass="entr" presetSubtype="0" fill="hold" grpId="0" nodeType="afterEffect">
                                  <p:stCondLst>
                                    <p:cond delay="0"/>
                                  </p:stCondLst>
                                  <p:childTnLst>
                                    <p:set>
                                      <p:cBhvr>
                                        <p:cTn id="160" dur="1" fill="hold">
                                          <p:stCondLst>
                                            <p:cond delay="0"/>
                                          </p:stCondLst>
                                        </p:cTn>
                                        <p:tgtEl>
                                          <p:spTgt spid="26"/>
                                        </p:tgtEl>
                                        <p:attrNameLst>
                                          <p:attrName>style.visibility</p:attrName>
                                        </p:attrNameLst>
                                      </p:cBhvr>
                                      <p:to>
                                        <p:strVal val="visible"/>
                                      </p:to>
                                    </p:set>
                                    <p:animEffect transition="in" filter="fade">
                                      <p:cBhvr>
                                        <p:cTn id="161" dur="500"/>
                                        <p:tgtEl>
                                          <p:spTgt spid="26"/>
                                        </p:tgtEl>
                                      </p:cBhvr>
                                    </p:animEffect>
                                  </p:childTnLst>
                                </p:cTn>
                              </p:par>
                              <p:par>
                                <p:cTn id="162" presetID="22" presetClass="entr" presetSubtype="8" fill="hold" nodeType="withEffect">
                                  <p:stCondLst>
                                    <p:cond delay="0"/>
                                  </p:stCondLst>
                                  <p:childTnLst>
                                    <p:set>
                                      <p:cBhvr>
                                        <p:cTn id="163" dur="1" fill="hold">
                                          <p:stCondLst>
                                            <p:cond delay="0"/>
                                          </p:stCondLst>
                                        </p:cTn>
                                        <p:tgtEl>
                                          <p:spTgt spid="39"/>
                                        </p:tgtEl>
                                        <p:attrNameLst>
                                          <p:attrName>style.visibility</p:attrName>
                                        </p:attrNameLst>
                                      </p:cBhvr>
                                      <p:to>
                                        <p:strVal val="visible"/>
                                      </p:to>
                                    </p:set>
                                    <p:animEffect transition="in" filter="wipe(left)">
                                      <p:cBhvr>
                                        <p:cTn id="164" dur="500"/>
                                        <p:tgtEl>
                                          <p:spTgt spid="39"/>
                                        </p:tgtEl>
                                      </p:cBhvr>
                                    </p:animEffect>
                                  </p:childTnLst>
                                </p:cTn>
                              </p:par>
                            </p:childTnLst>
                          </p:cTn>
                        </p:par>
                        <p:par>
                          <p:cTn id="165" fill="hold">
                            <p:stCondLst>
                              <p:cond delay="2000"/>
                            </p:stCondLst>
                            <p:childTnLst>
                              <p:par>
                                <p:cTn id="166" presetID="10" presetClass="entr" presetSubtype="0" fill="hold" grpId="0" nodeType="afterEffect">
                                  <p:stCondLst>
                                    <p:cond delay="0"/>
                                  </p:stCondLst>
                                  <p:childTnLst>
                                    <p:set>
                                      <p:cBhvr>
                                        <p:cTn id="167" dur="1" fill="hold">
                                          <p:stCondLst>
                                            <p:cond delay="0"/>
                                          </p:stCondLst>
                                        </p:cTn>
                                        <p:tgtEl>
                                          <p:spTgt spid="29"/>
                                        </p:tgtEl>
                                        <p:attrNameLst>
                                          <p:attrName>style.visibility</p:attrName>
                                        </p:attrNameLst>
                                      </p:cBhvr>
                                      <p:to>
                                        <p:strVal val="visible"/>
                                      </p:to>
                                    </p:set>
                                    <p:animEffect transition="in" filter="fade">
                                      <p:cBhvr>
                                        <p:cTn id="168" dur="500"/>
                                        <p:tgtEl>
                                          <p:spTgt spid="29"/>
                                        </p:tgtEl>
                                      </p:cBhvr>
                                    </p:animEffect>
                                  </p:childTnLst>
                                </p:cTn>
                              </p:par>
                              <p:par>
                                <p:cTn id="169" presetID="22" presetClass="entr" presetSubtype="8" fill="hold" nodeType="withEffect">
                                  <p:stCondLst>
                                    <p:cond delay="0"/>
                                  </p:stCondLst>
                                  <p:childTnLst>
                                    <p:set>
                                      <p:cBhvr>
                                        <p:cTn id="170" dur="1" fill="hold">
                                          <p:stCondLst>
                                            <p:cond delay="0"/>
                                          </p:stCondLst>
                                        </p:cTn>
                                        <p:tgtEl>
                                          <p:spTgt spid="42"/>
                                        </p:tgtEl>
                                        <p:attrNameLst>
                                          <p:attrName>style.visibility</p:attrName>
                                        </p:attrNameLst>
                                      </p:cBhvr>
                                      <p:to>
                                        <p:strVal val="visible"/>
                                      </p:to>
                                    </p:set>
                                    <p:animEffect transition="in" filter="wipe(left)">
                                      <p:cBhvr>
                                        <p:cTn id="171" dur="500"/>
                                        <p:tgtEl>
                                          <p:spTgt spid="42"/>
                                        </p:tgtEl>
                                      </p:cBhvr>
                                    </p:animEffect>
                                  </p:childTnLst>
                                </p:cTn>
                              </p:par>
                            </p:childTnLst>
                          </p:cTn>
                        </p:par>
                        <p:par>
                          <p:cTn id="172" fill="hold">
                            <p:stCondLst>
                              <p:cond delay="2500"/>
                            </p:stCondLst>
                            <p:childTnLst>
                              <p:par>
                                <p:cTn id="173" presetID="10" presetClass="entr" presetSubtype="0" fill="hold" grpId="0" nodeType="afterEffect">
                                  <p:stCondLst>
                                    <p:cond delay="0"/>
                                  </p:stCondLst>
                                  <p:childTnLst>
                                    <p:set>
                                      <p:cBhvr>
                                        <p:cTn id="174" dur="1" fill="hold">
                                          <p:stCondLst>
                                            <p:cond delay="0"/>
                                          </p:stCondLst>
                                        </p:cTn>
                                        <p:tgtEl>
                                          <p:spTgt spid="27"/>
                                        </p:tgtEl>
                                        <p:attrNameLst>
                                          <p:attrName>style.visibility</p:attrName>
                                        </p:attrNameLst>
                                      </p:cBhvr>
                                      <p:to>
                                        <p:strVal val="visible"/>
                                      </p:to>
                                    </p:set>
                                    <p:animEffect transition="in" filter="fade">
                                      <p:cBhvr>
                                        <p:cTn id="175" dur="500"/>
                                        <p:tgtEl>
                                          <p:spTgt spid="27"/>
                                        </p:tgtEl>
                                      </p:cBhvr>
                                    </p:animEffect>
                                  </p:childTnLst>
                                </p:cTn>
                              </p:par>
                              <p:par>
                                <p:cTn id="176" presetID="22" presetClass="entr" presetSubtype="8" fill="hold" nodeType="withEffect">
                                  <p:stCondLst>
                                    <p:cond delay="0"/>
                                  </p:stCondLst>
                                  <p:childTnLst>
                                    <p:set>
                                      <p:cBhvr>
                                        <p:cTn id="177" dur="1" fill="hold">
                                          <p:stCondLst>
                                            <p:cond delay="0"/>
                                          </p:stCondLst>
                                        </p:cTn>
                                        <p:tgtEl>
                                          <p:spTgt spid="31"/>
                                        </p:tgtEl>
                                        <p:attrNameLst>
                                          <p:attrName>style.visibility</p:attrName>
                                        </p:attrNameLst>
                                      </p:cBhvr>
                                      <p:to>
                                        <p:strVal val="visible"/>
                                      </p:to>
                                    </p:set>
                                    <p:animEffect transition="in" filter="wipe(left)">
                                      <p:cBhvr>
                                        <p:cTn id="178" dur="500"/>
                                        <p:tgtEl>
                                          <p:spTgt spid="31"/>
                                        </p:tgtEl>
                                      </p:cBhvr>
                                    </p:animEffect>
                                  </p:childTnLst>
                                </p:cTn>
                              </p:par>
                            </p:childTnLst>
                          </p:cTn>
                        </p:par>
                        <p:par>
                          <p:cTn id="179" fill="hold">
                            <p:stCondLst>
                              <p:cond delay="3000"/>
                            </p:stCondLst>
                            <p:childTnLst>
                              <p:par>
                                <p:cTn id="180" presetID="10" presetClass="entr" presetSubtype="0" fill="hold" grpId="0" nodeType="afterEffect">
                                  <p:stCondLst>
                                    <p:cond delay="0"/>
                                  </p:stCondLst>
                                  <p:childTnLst>
                                    <p:set>
                                      <p:cBhvr>
                                        <p:cTn id="181" dur="1" fill="hold">
                                          <p:stCondLst>
                                            <p:cond delay="0"/>
                                          </p:stCondLst>
                                        </p:cTn>
                                        <p:tgtEl>
                                          <p:spTgt spid="28"/>
                                        </p:tgtEl>
                                        <p:attrNameLst>
                                          <p:attrName>style.visibility</p:attrName>
                                        </p:attrNameLst>
                                      </p:cBhvr>
                                      <p:to>
                                        <p:strVal val="visible"/>
                                      </p:to>
                                    </p:set>
                                    <p:animEffect transition="in" filter="fade">
                                      <p:cBhvr>
                                        <p:cTn id="182" dur="500"/>
                                        <p:tgtEl>
                                          <p:spTgt spid="2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20"/>
                                        </p:tgtEl>
                                      </p:cBhvr>
                                    </p:animEffect>
                                    <p:set>
                                      <p:cBhvr>
                                        <p:cTn id="187" dur="1" fill="hold">
                                          <p:stCondLst>
                                            <p:cond delay="499"/>
                                          </p:stCondLst>
                                        </p:cTn>
                                        <p:tgtEl>
                                          <p:spTgt spid="20"/>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8"/>
                                        </p:tgtEl>
                                      </p:cBhvr>
                                    </p:animEffect>
                                    <p:set>
                                      <p:cBhvr>
                                        <p:cTn id="190" dur="1" fill="hold">
                                          <p:stCondLst>
                                            <p:cond delay="499"/>
                                          </p:stCondLst>
                                        </p:cTn>
                                        <p:tgtEl>
                                          <p:spTgt spid="8"/>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11"/>
                                        </p:tgtEl>
                                      </p:cBhvr>
                                    </p:animEffect>
                                    <p:set>
                                      <p:cBhvr>
                                        <p:cTn id="193" dur="1" fill="hold">
                                          <p:stCondLst>
                                            <p:cond delay="499"/>
                                          </p:stCondLst>
                                        </p:cTn>
                                        <p:tgtEl>
                                          <p:spTgt spid="11"/>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32"/>
                                        </p:tgtEl>
                                      </p:cBhvr>
                                    </p:animEffect>
                                    <p:set>
                                      <p:cBhvr>
                                        <p:cTn id="196" dur="1" fill="hold">
                                          <p:stCondLst>
                                            <p:cond delay="499"/>
                                          </p:stCondLst>
                                        </p:cTn>
                                        <p:tgtEl>
                                          <p:spTgt spid="32"/>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24"/>
                                        </p:tgtEl>
                                      </p:cBhvr>
                                    </p:animEffect>
                                    <p:set>
                                      <p:cBhvr>
                                        <p:cTn id="199" dur="1" fill="hold">
                                          <p:stCondLst>
                                            <p:cond delay="499"/>
                                          </p:stCondLst>
                                        </p:cTn>
                                        <p:tgtEl>
                                          <p:spTgt spid="24"/>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33"/>
                                        </p:tgtEl>
                                      </p:cBhvr>
                                    </p:animEffect>
                                    <p:set>
                                      <p:cBhvr>
                                        <p:cTn id="202" dur="1" fill="hold">
                                          <p:stCondLst>
                                            <p:cond delay="499"/>
                                          </p:stCondLst>
                                        </p:cTn>
                                        <p:tgtEl>
                                          <p:spTgt spid="33"/>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25"/>
                                        </p:tgtEl>
                                      </p:cBhvr>
                                    </p:animEffect>
                                    <p:set>
                                      <p:cBhvr>
                                        <p:cTn id="205" dur="1" fill="hold">
                                          <p:stCondLst>
                                            <p:cond delay="499"/>
                                          </p:stCondLst>
                                        </p:cTn>
                                        <p:tgtEl>
                                          <p:spTgt spid="25"/>
                                        </p:tgtEl>
                                        <p:attrNameLst>
                                          <p:attrName>style.visibility</p:attrName>
                                        </p:attrNameLst>
                                      </p:cBhvr>
                                      <p:to>
                                        <p:strVal val="hidden"/>
                                      </p:to>
                                    </p:set>
                                  </p:childTnLst>
                                </p:cTn>
                              </p:par>
                              <p:par>
                                <p:cTn id="206" presetID="10" presetClass="exit" presetSubtype="0" fill="hold" nodeType="withEffect">
                                  <p:stCondLst>
                                    <p:cond delay="0"/>
                                  </p:stCondLst>
                                  <p:childTnLst>
                                    <p:animEffect transition="out" filter="fade">
                                      <p:cBhvr>
                                        <p:cTn id="207" dur="500"/>
                                        <p:tgtEl>
                                          <p:spTgt spid="36"/>
                                        </p:tgtEl>
                                      </p:cBhvr>
                                    </p:animEffect>
                                    <p:set>
                                      <p:cBhvr>
                                        <p:cTn id="208" dur="1" fill="hold">
                                          <p:stCondLst>
                                            <p:cond delay="499"/>
                                          </p:stCondLst>
                                        </p:cTn>
                                        <p:tgtEl>
                                          <p:spTgt spid="36"/>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500"/>
                                        <p:tgtEl>
                                          <p:spTgt spid="26"/>
                                        </p:tgtEl>
                                      </p:cBhvr>
                                    </p:animEffect>
                                    <p:set>
                                      <p:cBhvr>
                                        <p:cTn id="211" dur="1" fill="hold">
                                          <p:stCondLst>
                                            <p:cond delay="499"/>
                                          </p:stCondLst>
                                        </p:cTn>
                                        <p:tgtEl>
                                          <p:spTgt spid="26"/>
                                        </p:tgtEl>
                                        <p:attrNameLst>
                                          <p:attrName>style.visibility</p:attrName>
                                        </p:attrNameLst>
                                      </p:cBhvr>
                                      <p:to>
                                        <p:strVal val="hidden"/>
                                      </p:to>
                                    </p:set>
                                  </p:childTnLst>
                                </p:cTn>
                              </p:par>
                              <p:par>
                                <p:cTn id="212" presetID="10" presetClass="exit" presetSubtype="0" fill="hold" nodeType="withEffect">
                                  <p:stCondLst>
                                    <p:cond delay="0"/>
                                  </p:stCondLst>
                                  <p:childTnLst>
                                    <p:animEffect transition="out" filter="fade">
                                      <p:cBhvr>
                                        <p:cTn id="213" dur="500"/>
                                        <p:tgtEl>
                                          <p:spTgt spid="39"/>
                                        </p:tgtEl>
                                      </p:cBhvr>
                                    </p:animEffect>
                                    <p:set>
                                      <p:cBhvr>
                                        <p:cTn id="214" dur="1" fill="hold">
                                          <p:stCondLst>
                                            <p:cond delay="499"/>
                                          </p:stCondLst>
                                        </p:cTn>
                                        <p:tgtEl>
                                          <p:spTgt spid="39"/>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500"/>
                                        <p:tgtEl>
                                          <p:spTgt spid="29"/>
                                        </p:tgtEl>
                                      </p:cBhvr>
                                    </p:animEffect>
                                    <p:set>
                                      <p:cBhvr>
                                        <p:cTn id="217" dur="1" fill="hold">
                                          <p:stCondLst>
                                            <p:cond delay="499"/>
                                          </p:stCondLst>
                                        </p:cTn>
                                        <p:tgtEl>
                                          <p:spTgt spid="29"/>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42"/>
                                        </p:tgtEl>
                                      </p:cBhvr>
                                    </p:animEffect>
                                    <p:set>
                                      <p:cBhvr>
                                        <p:cTn id="220" dur="1" fill="hold">
                                          <p:stCondLst>
                                            <p:cond delay="499"/>
                                          </p:stCondLst>
                                        </p:cTn>
                                        <p:tgtEl>
                                          <p:spTgt spid="42"/>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500"/>
                                        <p:tgtEl>
                                          <p:spTgt spid="27"/>
                                        </p:tgtEl>
                                      </p:cBhvr>
                                    </p:animEffect>
                                    <p:set>
                                      <p:cBhvr>
                                        <p:cTn id="223" dur="1" fill="hold">
                                          <p:stCondLst>
                                            <p:cond delay="499"/>
                                          </p:stCondLst>
                                        </p:cTn>
                                        <p:tgtEl>
                                          <p:spTgt spid="27"/>
                                        </p:tgtEl>
                                        <p:attrNameLst>
                                          <p:attrName>style.visibility</p:attrName>
                                        </p:attrNameLst>
                                      </p:cBhvr>
                                      <p:to>
                                        <p:strVal val="hidden"/>
                                      </p:to>
                                    </p:set>
                                  </p:childTnLst>
                                </p:cTn>
                              </p:par>
                              <p:par>
                                <p:cTn id="224" presetID="14" presetClass="entr" presetSubtype="10" fill="hold" grpId="0" nodeType="withEffect">
                                  <p:stCondLst>
                                    <p:cond delay="0"/>
                                  </p:stCondLst>
                                  <p:childTnLst>
                                    <p:set>
                                      <p:cBhvr>
                                        <p:cTn id="225" dur="1" fill="hold">
                                          <p:stCondLst>
                                            <p:cond delay="0"/>
                                          </p:stCondLst>
                                        </p:cTn>
                                        <p:tgtEl>
                                          <p:spTgt spid="48"/>
                                        </p:tgtEl>
                                        <p:attrNameLst>
                                          <p:attrName>style.visibility</p:attrName>
                                        </p:attrNameLst>
                                      </p:cBhvr>
                                      <p:to>
                                        <p:strVal val="visible"/>
                                      </p:to>
                                    </p:set>
                                    <p:animEffect transition="in" filter="randombar(horizontal)">
                                      <p:cBhvr>
                                        <p:cTn id="226" dur="3000"/>
                                        <p:tgtEl>
                                          <p:spTgt spid="48"/>
                                        </p:tgtEl>
                                      </p:cBhvr>
                                    </p:animEffect>
                                  </p:childTnLst>
                                </p:cTn>
                              </p:par>
                              <p:par>
                                <p:cTn id="227" presetID="10" presetClass="exit" presetSubtype="0" fill="hold" grpId="1" nodeType="withEffect">
                                  <p:stCondLst>
                                    <p:cond delay="0"/>
                                  </p:stCondLst>
                                  <p:childTnLst>
                                    <p:animEffect transition="out" filter="fade">
                                      <p:cBhvr>
                                        <p:cTn id="228" dur="500"/>
                                        <p:tgtEl>
                                          <p:spTgt spid="28"/>
                                        </p:tgtEl>
                                      </p:cBhvr>
                                    </p:animEffect>
                                    <p:set>
                                      <p:cBhvr>
                                        <p:cTn id="229" dur="1" fill="hold">
                                          <p:stCondLst>
                                            <p:cond delay="499"/>
                                          </p:stCondLst>
                                        </p:cTn>
                                        <p:tgtEl>
                                          <p:spTgt spid="28"/>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31"/>
                                        </p:tgtEl>
                                      </p:cBhvr>
                                    </p:animEffect>
                                    <p:set>
                                      <p:cBhvr>
                                        <p:cTn id="232"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19" grpId="0"/>
      <p:bldP spid="19" grpId="1"/>
      <p:bldP spid="20" grpId="0"/>
      <p:bldP spid="20" grpId="1"/>
      <p:bldP spid="25" grpId="0" animBg="1"/>
      <p:bldP spid="25" grpId="1" animBg="1"/>
      <p:bldP spid="26" grpId="0" animBg="1"/>
      <p:bldP spid="26" grpId="1" animBg="1"/>
      <p:bldP spid="27" grpId="0" animBg="1"/>
      <p:bldP spid="27" grpId="1" animBg="1"/>
      <p:bldP spid="29" grpId="0" animBg="1"/>
      <p:bldP spid="29" grpId="1" animBg="1"/>
      <p:bldP spid="24" grpId="0" animBg="1"/>
      <p:bldP spid="24" grpId="1" animBg="1"/>
      <p:bldP spid="48" grpId="0"/>
      <p:bldP spid="11" grpId="0" animBg="1"/>
      <p:bldP spid="11" grpId="1" animBg="1"/>
      <p:bldP spid="28" grpId="0" animBg="1"/>
      <p:bldP spid="28" grpId="1" animBg="1"/>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Smart </a:t>
            </a:r>
            <a:r>
              <a:rPr lang="en-GB" dirty="0" smtClean="0"/>
              <a:t>and connected </a:t>
            </a:r>
            <a:r>
              <a:rPr lang="en-GB" dirty="0"/>
              <a:t>i</a:t>
            </a:r>
            <a:r>
              <a:rPr lang="en-GB" dirty="0" smtClean="0"/>
              <a:t>tems </a:t>
            </a:r>
            <a:r>
              <a:rPr lang="en-GB" dirty="0"/>
              <a:t>in the </a:t>
            </a:r>
            <a:r>
              <a:rPr lang="en-GB" dirty="0" smtClean="0"/>
              <a:t>home</a:t>
            </a:r>
            <a:endParaRPr lang="en-GB" dirty="0"/>
          </a:p>
        </p:txBody>
      </p:sp>
      <p:pic>
        <p:nvPicPr>
          <p:cNvPr id="7" name="Picture 2" descr="Sleep Number x12 bed "/>
          <p:cNvPicPr>
            <a:picLocks noChangeAspect="1" noChangeArrowheads="1"/>
          </p:cNvPicPr>
          <p:nvPr/>
        </p:nvPicPr>
        <p:blipFill rotWithShape="1">
          <a:blip r:embed="rId3">
            <a:extLst>
              <a:ext uri="{28A0092B-C50C-407E-A947-70E740481C1C}">
                <a14:useLocalDpi xmlns:a14="http://schemas.microsoft.com/office/drawing/2010/main" val="0"/>
              </a:ext>
            </a:extLst>
          </a:blip>
          <a:srcRect l="6155" t="16167" r="7451" b="9409"/>
          <a:stretch/>
        </p:blipFill>
        <p:spPr bwMode="auto">
          <a:xfrm>
            <a:off x="431799" y="1382419"/>
            <a:ext cx="2674516" cy="129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578"/>
          <a:stretch/>
        </p:blipFill>
        <p:spPr bwMode="auto">
          <a:xfrm>
            <a:off x="3185071" y="1382419"/>
            <a:ext cx="227669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wsj.net/public/resources/images/MK-BX456_MIRROR_G_2012092416114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651" r="31678"/>
          <a:stretch/>
        </p:blipFill>
        <p:spPr bwMode="auto">
          <a:xfrm>
            <a:off x="5540517" y="1382419"/>
            <a:ext cx="1501982"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91220" y="2769519"/>
            <a:ext cx="1422565" cy="1512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Samsung-MC32F606TC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0414" y="2769519"/>
            <a:ext cx="2268000" cy="151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8"/>
          <a:stretch>
            <a:fillRect/>
          </a:stretch>
        </p:blipFill>
        <p:spPr>
          <a:xfrm>
            <a:off x="4975172" y="2769519"/>
            <a:ext cx="1512000" cy="1512000"/>
          </a:xfrm>
          <a:prstGeom prst="rect">
            <a:avLst/>
          </a:prstGeom>
        </p:spPr>
      </p:pic>
      <p:pic>
        <p:nvPicPr>
          <p:cNvPr id="20" name="Picture 14" descr="http://smart-blog.org/wp-content/uploads/2006/08/electrolux-cyber-fridge.jpg"/>
          <p:cNvPicPr>
            <a:picLocks noChangeAspect="1" noChangeArrowheads="1"/>
          </p:cNvPicPr>
          <p:nvPr/>
        </p:nvPicPr>
        <p:blipFill rotWithShape="1">
          <a:blip r:embed="rId9">
            <a:extLst>
              <a:ext uri="{28A0092B-C50C-407E-A947-70E740481C1C}">
                <a14:useLocalDpi xmlns:a14="http://schemas.microsoft.com/office/drawing/2010/main" val="0"/>
              </a:ext>
            </a:extLst>
          </a:blip>
          <a:srcRect l="15537" r="13471"/>
          <a:stretch/>
        </p:blipFill>
        <p:spPr bwMode="auto">
          <a:xfrm>
            <a:off x="7198282" y="2791554"/>
            <a:ext cx="1412112" cy="306020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91221" y="4375391"/>
            <a:ext cx="1593700" cy="1512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645382" y="4375391"/>
            <a:ext cx="1691585" cy="151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0" descr="http://missingremote.com/legacy/img/stories/bathtv.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21256" y="1382419"/>
            <a:ext cx="1566165" cy="1296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064620" y="4369379"/>
            <a:ext cx="1317276" cy="1512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76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1" name="Connector - World - LHS"/>
          <p:cNvCxnSpPr>
            <a:stCxn id="129" idx="1"/>
          </p:cNvCxnSpPr>
          <p:nvPr/>
        </p:nvCxnSpPr>
        <p:spPr>
          <a:xfrm rot="10800000" flipV="1">
            <a:off x="1524292" y="1714128"/>
            <a:ext cx="834355" cy="490340"/>
          </a:xfrm>
          <a:prstGeom prst="bentConnector3">
            <a:avLst>
              <a:gd name="adj1" fmla="val 98221"/>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4187888" y="5529072"/>
            <a:ext cx="2674432" cy="1120"/>
          </a:xfrm>
          <a:prstGeom prst="line">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716822" y="2977340"/>
            <a:ext cx="895342" cy="651778"/>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dirty="0" smtClean="0"/>
              <a:t>The ‘Internet of Things’</a:t>
            </a:r>
            <a:endParaRPr lang="en-GB" dirty="0"/>
          </a:p>
        </p:txBody>
      </p:sp>
      <p:sp>
        <p:nvSpPr>
          <p:cNvPr id="4" name="IoT Definition Text"/>
          <p:cNvSpPr>
            <a:spLocks noChangeArrowheads="1"/>
          </p:cNvSpPr>
          <p:nvPr/>
        </p:nvSpPr>
        <p:spPr bwMode="auto">
          <a:xfrm>
            <a:off x="491991" y="1613180"/>
            <a:ext cx="8168640" cy="220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strike="noStrike" cap="none" normalizeH="0" baseline="0" dirty="0" smtClean="0">
                <a:ln>
                  <a:noFill/>
                </a:ln>
                <a:solidFill>
                  <a:srgbClr val="69A830"/>
                </a:solidFill>
                <a:effectLst/>
                <a:latin typeface="Arial" panose="020B0604020202020204" pitchFamily="34" charset="0"/>
              </a:rPr>
              <a:t>The Internet of Things</a:t>
            </a:r>
            <a:r>
              <a:rPr kumimoji="0" lang="en-US" altLang="en-US" sz="2800" b="0" strike="noStrike" cap="none" normalizeH="0" baseline="0" dirty="0" smtClean="0">
                <a:ln>
                  <a:noFill/>
                </a:ln>
                <a:solidFill>
                  <a:srgbClr val="69A830"/>
                </a:solidFill>
                <a:effectLst/>
                <a:latin typeface="Arial" panose="020B0604020202020204" pitchFamily="34" charset="0"/>
              </a:rPr>
              <a:t> (</a:t>
            </a:r>
            <a:r>
              <a:rPr kumimoji="0" lang="en-US" altLang="en-US" sz="2800" b="0" strike="noStrike" cap="none" normalizeH="0" baseline="0" dirty="0" err="1" smtClean="0">
                <a:ln>
                  <a:noFill/>
                </a:ln>
                <a:solidFill>
                  <a:srgbClr val="69A830"/>
                </a:solidFill>
                <a:effectLst/>
                <a:latin typeface="Arial" panose="020B0604020202020204" pitchFamily="34" charset="0"/>
              </a:rPr>
              <a:t>IoT</a:t>
            </a:r>
            <a:r>
              <a:rPr kumimoji="0" lang="en-US" altLang="en-US" sz="2800" b="0" strike="noStrike" cap="none" normalizeH="0" baseline="0" dirty="0" smtClean="0">
                <a:ln>
                  <a:noFill/>
                </a:ln>
                <a:solidFill>
                  <a:srgbClr val="69A830"/>
                </a:solidFill>
                <a:effectLst/>
                <a:latin typeface="Arial" panose="020B0604020202020204" pitchFamily="34" charset="0"/>
              </a:rPr>
              <a:t>) is the network of physical objects – devices, vehicles, buildings and other items embedded with electronics, software, sensors, and network connectivity – that enables these objects to collect and exchange data.</a:t>
            </a:r>
          </a:p>
        </p:txBody>
      </p:sp>
      <p:sp>
        <p:nvSpPr>
          <p:cNvPr id="5" name="AutoShape 2" descr="Image result for the internet of things">
            <a:hlinkClick r:id="rId3"/>
          </p:cNvPr>
          <p:cNvSpPr>
            <a:spLocks noChangeAspect="1" noChangeArrowheads="1"/>
          </p:cNvSpPr>
          <p:nvPr/>
        </p:nvSpPr>
        <p:spPr bwMode="auto">
          <a:xfrm>
            <a:off x="63500" y="-1165225"/>
            <a:ext cx="786892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cxnSp>
        <p:nvCxnSpPr>
          <p:cNvPr id="42" name="Straight Connector 41"/>
          <p:cNvCxnSpPr/>
          <p:nvPr/>
        </p:nvCxnSpPr>
        <p:spPr>
          <a:xfrm flipH="1" flipV="1">
            <a:off x="2764564" y="3129740"/>
            <a:ext cx="763742" cy="569014"/>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3549108" y="3681396"/>
            <a:ext cx="0" cy="859095"/>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3566762" y="4540491"/>
            <a:ext cx="0" cy="859095"/>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632965" y="5399587"/>
            <a:ext cx="951451" cy="275616"/>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672119" y="5433580"/>
            <a:ext cx="960846" cy="259327"/>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678930" y="4632364"/>
            <a:ext cx="6811" cy="783889"/>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657567" y="3676968"/>
            <a:ext cx="6811" cy="783889"/>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flipV="1">
            <a:off x="1876018" y="3843597"/>
            <a:ext cx="736146" cy="319056"/>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632965" y="3129740"/>
            <a:ext cx="0" cy="1032914"/>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632965" y="3698754"/>
            <a:ext cx="895341" cy="463899"/>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673481" y="4161297"/>
            <a:ext cx="854710" cy="382935"/>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682861" y="4168046"/>
            <a:ext cx="866247" cy="1289147"/>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629817" y="4239748"/>
            <a:ext cx="0" cy="1415764"/>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716822" y="4311450"/>
            <a:ext cx="859951" cy="1088136"/>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677683" y="4264318"/>
            <a:ext cx="908665" cy="291569"/>
          </a:xfrm>
          <a:prstGeom prst="line">
            <a:avLst/>
          </a:prstGeom>
          <a:ln w="28575">
            <a:solidFill>
              <a:srgbClr val="DD2001"/>
            </a:solidFill>
          </a:ln>
        </p:spPr>
        <p:style>
          <a:lnRef idx="1">
            <a:schemeClr val="accent1"/>
          </a:lnRef>
          <a:fillRef idx="0">
            <a:schemeClr val="accent1"/>
          </a:fillRef>
          <a:effectRef idx="0">
            <a:schemeClr val="accent1"/>
          </a:effectRef>
          <a:fontRef idx="minor">
            <a:schemeClr val="tx1"/>
          </a:fontRef>
        </p:style>
      </p:cxnSp>
      <p:pic>
        <p:nvPicPr>
          <p:cNvPr id="34" name="Picture 2" descr="http://us.123rf.com/400wm/400/400/klavapuk/klavapuk1003/klavapuk100300185/6636328-set-of-icons-of-home-appliances.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l="20439" t="50340" r="59581" b="24397"/>
          <a:stretch>
            <a:fillRect/>
          </a:stretch>
        </p:blipFill>
        <p:spPr bwMode="auto">
          <a:xfrm>
            <a:off x="1352348" y="4231707"/>
            <a:ext cx="642622" cy="69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http://us.123rf.com/400wm/400/400/klavapuk/klavapuk1003/klavapuk100300185/6636328-set-of-icons-of-home-appliances.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t="75562" r="79350"/>
          <a:stretch>
            <a:fillRect/>
          </a:stretch>
        </p:blipFill>
        <p:spPr bwMode="auto">
          <a:xfrm>
            <a:off x="2308468" y="2722451"/>
            <a:ext cx="649230" cy="65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270035" y="3588326"/>
            <a:ext cx="726096" cy="1608600"/>
            <a:chOff x="720449" y="3452138"/>
            <a:chExt cx="1168626" cy="2671647"/>
          </a:xfrm>
        </p:grpSpPr>
        <p:pic>
          <p:nvPicPr>
            <p:cNvPr id="7" name="Perso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232" y="3452138"/>
              <a:ext cx="1057972" cy="2671647"/>
            </a:xfrm>
            <a:prstGeom prst="rect">
              <a:avLst/>
            </a:prstGeom>
          </p:spPr>
        </p:pic>
        <p:pic>
          <p:nvPicPr>
            <p:cNvPr id="8" name="Watch icon on perso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686934" y="4769959"/>
              <a:ext cx="152225" cy="228337"/>
            </a:xfrm>
            <a:prstGeom prst="rect">
              <a:avLst/>
            </a:prstGeom>
          </p:spPr>
        </p:pic>
        <p:pic>
          <p:nvPicPr>
            <p:cNvPr id="9" name="Worn sensor on perso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2872" y="4684175"/>
              <a:ext cx="198221" cy="199952"/>
            </a:xfrm>
            <a:prstGeom prst="rect">
              <a:avLst/>
            </a:prstGeom>
          </p:spPr>
        </p:pic>
        <p:sp>
          <p:nvSpPr>
            <p:cNvPr id="10" name="Worn sensor strap on person"/>
            <p:cNvSpPr/>
            <p:nvPr/>
          </p:nvSpPr>
          <p:spPr>
            <a:xfrm>
              <a:off x="1018060" y="4406011"/>
              <a:ext cx="573405" cy="131215"/>
            </a:xfrm>
            <a:prstGeom prst="rect">
              <a:avLst/>
            </a:prstGeom>
            <a:solidFill>
              <a:srgbClr val="FF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smart cloth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0449" y="3997275"/>
              <a:ext cx="1168626" cy="897012"/>
            </a:xfrm>
            <a:prstGeom prst="rect">
              <a:avLst/>
            </a:prstGeom>
          </p:spPr>
        </p:pic>
        <p:pic>
          <p:nvPicPr>
            <p:cNvPr id="12" name="sensor tx ico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988173" y="4194454"/>
              <a:ext cx="599572" cy="627551"/>
            </a:xfrm>
            <a:prstGeom prst="rect">
              <a:avLst/>
            </a:prstGeom>
          </p:spPr>
        </p:pic>
      </p:grpSp>
      <p:pic>
        <p:nvPicPr>
          <p:cNvPr id="31" name="Picture 2" descr="http://us.123rf.com/400wm/400/400/klavapuk/klavapuk1003/klavapuk100300185/6636328-set-of-icons-of-home-appliances.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l="39960" t="25221" r="39998" b="49660"/>
          <a:stretch>
            <a:fillRect/>
          </a:stretch>
        </p:blipFill>
        <p:spPr bwMode="auto">
          <a:xfrm>
            <a:off x="3236936" y="4225620"/>
            <a:ext cx="659652" cy="70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http://us.123rf.com/400wm/400/400/klavapuk/klavapuk1003/klavapuk100300185/6636328-set-of-icons-of-home-appliances.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l="20247" r="59352" b="75031"/>
          <a:stretch>
            <a:fillRect/>
          </a:stretch>
        </p:blipFill>
        <p:spPr bwMode="auto">
          <a:xfrm>
            <a:off x="3257150" y="5108931"/>
            <a:ext cx="619225" cy="6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0" descr="http://us.123rf.com/400wm/400/400/klavapuk/klavapuk1003/klavapuk100300185/6636328-set-of-icons-of-home-appliances.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l="487" t="24678" r="79535" b="49660"/>
          <a:stretch>
            <a:fillRect/>
          </a:stretch>
        </p:blipFill>
        <p:spPr bwMode="auto">
          <a:xfrm>
            <a:off x="2323311" y="5334337"/>
            <a:ext cx="619544" cy="68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http://us.123rf.com/400wm/400/400/klavapuk/klavapuk1003/klavapuk100300185/6636328-set-of-icons-of-home-appliances.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l="40189" t="75562" r="39580"/>
          <a:stretch>
            <a:fillRect/>
          </a:stretch>
        </p:blipFill>
        <p:spPr bwMode="auto">
          <a:xfrm>
            <a:off x="1365448" y="5114612"/>
            <a:ext cx="616422" cy="63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Entertainment"/>
          <p:cNvSpPr/>
          <p:nvPr/>
        </p:nvSpPr>
        <p:spPr>
          <a:xfrm>
            <a:off x="4970213" y="4313534"/>
            <a:ext cx="1620000" cy="68072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Entertainment</a:t>
            </a:r>
            <a:endParaRPr lang="en-GB" dirty="0"/>
          </a:p>
        </p:txBody>
      </p:sp>
      <p:sp>
        <p:nvSpPr>
          <p:cNvPr id="84" name="Industrial"/>
          <p:cNvSpPr/>
          <p:nvPr/>
        </p:nvSpPr>
        <p:spPr>
          <a:xfrm>
            <a:off x="7090846" y="4313534"/>
            <a:ext cx="1620000" cy="680720"/>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Industrial</a:t>
            </a:r>
            <a:endParaRPr lang="en-GB" dirty="0"/>
          </a:p>
        </p:txBody>
      </p:sp>
      <p:sp>
        <p:nvSpPr>
          <p:cNvPr id="85" name="Retail"/>
          <p:cNvSpPr/>
          <p:nvPr/>
        </p:nvSpPr>
        <p:spPr>
          <a:xfrm>
            <a:off x="7090846" y="1392057"/>
            <a:ext cx="1620000" cy="680720"/>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Retail</a:t>
            </a:r>
            <a:endParaRPr lang="en-GB" dirty="0"/>
          </a:p>
        </p:txBody>
      </p:sp>
      <p:sp>
        <p:nvSpPr>
          <p:cNvPr id="86" name="Transport"/>
          <p:cNvSpPr/>
          <p:nvPr/>
        </p:nvSpPr>
        <p:spPr>
          <a:xfrm>
            <a:off x="4970213" y="3354715"/>
            <a:ext cx="1620000" cy="68072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Transport</a:t>
            </a:r>
            <a:endParaRPr lang="en-GB" dirty="0"/>
          </a:p>
        </p:txBody>
      </p:sp>
      <p:sp>
        <p:nvSpPr>
          <p:cNvPr id="87" name="Government"/>
          <p:cNvSpPr/>
          <p:nvPr/>
        </p:nvSpPr>
        <p:spPr>
          <a:xfrm>
            <a:off x="7090846" y="2373386"/>
            <a:ext cx="1620000" cy="680720"/>
          </a:xfrm>
          <a:prstGeom prst="round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Government</a:t>
            </a:r>
            <a:endParaRPr lang="en-GB" dirty="0"/>
          </a:p>
        </p:txBody>
      </p:sp>
      <p:sp>
        <p:nvSpPr>
          <p:cNvPr id="88" name="Health"/>
          <p:cNvSpPr/>
          <p:nvPr/>
        </p:nvSpPr>
        <p:spPr>
          <a:xfrm>
            <a:off x="4970213" y="2373386"/>
            <a:ext cx="1620000" cy="6807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Health</a:t>
            </a:r>
          </a:p>
        </p:txBody>
      </p:sp>
      <p:sp>
        <p:nvSpPr>
          <p:cNvPr id="89" name="Community"/>
          <p:cNvSpPr/>
          <p:nvPr/>
        </p:nvSpPr>
        <p:spPr>
          <a:xfrm>
            <a:off x="7090846" y="3354715"/>
            <a:ext cx="1620000" cy="680720"/>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Community</a:t>
            </a:r>
            <a:endParaRPr lang="en-GB" dirty="0"/>
          </a:p>
        </p:txBody>
      </p:sp>
      <p:cxnSp>
        <p:nvCxnSpPr>
          <p:cNvPr id="95" name="Connector - Industrial"/>
          <p:cNvCxnSpPr>
            <a:stCxn id="52" idx="0"/>
            <a:endCxn id="84" idx="1"/>
          </p:cNvCxnSpPr>
          <p:nvPr/>
        </p:nvCxnSpPr>
        <p:spPr>
          <a:xfrm rot="5400000" flipH="1" flipV="1">
            <a:off x="6581978" y="4934236"/>
            <a:ext cx="789210" cy="228526"/>
          </a:xfrm>
          <a:prstGeom prst="bentConnector2">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01" name="Connector - Entertainment"/>
          <p:cNvCxnSpPr>
            <a:stCxn id="52" idx="0"/>
            <a:endCxn id="83" idx="3"/>
          </p:cNvCxnSpPr>
          <p:nvPr/>
        </p:nvCxnSpPr>
        <p:spPr>
          <a:xfrm rot="16200000" flipV="1">
            <a:off x="6331662" y="4912445"/>
            <a:ext cx="789210" cy="272107"/>
          </a:xfrm>
          <a:prstGeom prst="bentConnector2">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07" name="Connector - Transport"/>
          <p:cNvCxnSpPr>
            <a:stCxn id="52" idx="0"/>
            <a:endCxn id="86" idx="3"/>
          </p:cNvCxnSpPr>
          <p:nvPr/>
        </p:nvCxnSpPr>
        <p:spPr>
          <a:xfrm rot="16200000" flipV="1">
            <a:off x="5852253" y="4433036"/>
            <a:ext cx="1748029" cy="272107"/>
          </a:xfrm>
          <a:prstGeom prst="bentConnector2">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10" name="Connector - Community"/>
          <p:cNvCxnSpPr>
            <a:stCxn id="52" idx="0"/>
            <a:endCxn id="89" idx="1"/>
          </p:cNvCxnSpPr>
          <p:nvPr/>
        </p:nvCxnSpPr>
        <p:spPr>
          <a:xfrm rot="5400000" flipH="1" flipV="1">
            <a:off x="6102569" y="4454827"/>
            <a:ext cx="1748029" cy="228526"/>
          </a:xfrm>
          <a:prstGeom prst="bentConnector2">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13" name="Connector - Medical"/>
          <p:cNvCxnSpPr>
            <a:stCxn id="52" idx="0"/>
            <a:endCxn id="88" idx="3"/>
          </p:cNvCxnSpPr>
          <p:nvPr/>
        </p:nvCxnSpPr>
        <p:spPr>
          <a:xfrm rot="16200000" flipV="1">
            <a:off x="5361588" y="3942371"/>
            <a:ext cx="2729358" cy="272107"/>
          </a:xfrm>
          <a:prstGeom prst="bentConnector2">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16" name="Connector - Government"/>
          <p:cNvCxnSpPr>
            <a:endCxn id="87" idx="1"/>
          </p:cNvCxnSpPr>
          <p:nvPr/>
        </p:nvCxnSpPr>
        <p:spPr>
          <a:xfrm rot="5400000" flipH="1" flipV="1">
            <a:off x="5641252" y="3932601"/>
            <a:ext cx="2668448" cy="230739"/>
          </a:xfrm>
          <a:prstGeom prst="bentConnector2">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19" name="Connector - Everyone &amp; Everything"/>
          <p:cNvCxnSpPr>
            <a:endCxn id="90" idx="3"/>
          </p:cNvCxnSpPr>
          <p:nvPr/>
        </p:nvCxnSpPr>
        <p:spPr>
          <a:xfrm rot="16200000" flipV="1">
            <a:off x="4900272" y="3422358"/>
            <a:ext cx="3649778" cy="269895"/>
          </a:xfrm>
          <a:prstGeom prst="bentConnector2">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22" name="Connector - Retail"/>
          <p:cNvCxnSpPr>
            <a:stCxn id="52" idx="0"/>
            <a:endCxn id="85" idx="1"/>
          </p:cNvCxnSpPr>
          <p:nvPr/>
        </p:nvCxnSpPr>
        <p:spPr>
          <a:xfrm rot="5400000" flipH="1" flipV="1">
            <a:off x="5121240" y="3473498"/>
            <a:ext cx="3710687" cy="228526"/>
          </a:xfrm>
          <a:prstGeom prst="bentConnector2">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25" name="Connector - World - RHS"/>
          <p:cNvCxnSpPr>
            <a:stCxn id="90" idx="1"/>
            <a:endCxn id="129" idx="3"/>
          </p:cNvCxnSpPr>
          <p:nvPr/>
        </p:nvCxnSpPr>
        <p:spPr>
          <a:xfrm rot="10800000">
            <a:off x="3099679" y="1732417"/>
            <a:ext cx="1870535" cy="0"/>
          </a:xfrm>
          <a:prstGeom prst="bentConnector3">
            <a:avLst>
              <a:gd name="adj1" fmla="val 50000"/>
            </a:avLst>
          </a:prstGeom>
          <a:ln w="76200">
            <a:solidFill>
              <a:srgbClr val="582F7A"/>
            </a:solidFill>
          </a:ln>
        </p:spPr>
        <p:style>
          <a:lnRef idx="1">
            <a:schemeClr val="accent1"/>
          </a:lnRef>
          <a:fillRef idx="0">
            <a:schemeClr val="accent1"/>
          </a:fillRef>
          <a:effectRef idx="0">
            <a:schemeClr val="accent1"/>
          </a:effectRef>
          <a:fontRef idx="minor">
            <a:schemeClr val="tx1"/>
          </a:fontRef>
        </p:style>
      </p:cxnSp>
      <p:pic>
        <p:nvPicPr>
          <p:cNvPr id="129" name="World Icon"/>
          <p:cNvPicPr>
            <a:picLocks noChangeAspect="1"/>
          </p:cNvPicPr>
          <p:nvPr/>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l="8004" t="6039" r="7396" b="7652"/>
          <a:stretch/>
        </p:blipFill>
        <p:spPr>
          <a:xfrm>
            <a:off x="2358646" y="1336128"/>
            <a:ext cx="741032" cy="756000"/>
          </a:xfrm>
          <a:prstGeom prst="rect">
            <a:avLst/>
          </a:prstGeom>
        </p:spPr>
      </p:pic>
      <p:sp>
        <p:nvSpPr>
          <p:cNvPr id="70" name="IoT Number of Connected Devices Text"/>
          <p:cNvSpPr>
            <a:spLocks noChangeArrowheads="1"/>
          </p:cNvSpPr>
          <p:nvPr/>
        </p:nvSpPr>
        <p:spPr bwMode="auto">
          <a:xfrm>
            <a:off x="491991" y="4051375"/>
            <a:ext cx="8168640"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strike="noStrike" cap="none" normalizeH="0" baseline="0" dirty="0" smtClean="0">
                <a:ln>
                  <a:noFill/>
                </a:ln>
                <a:solidFill>
                  <a:srgbClr val="69A830"/>
                </a:solidFill>
                <a:effectLst/>
                <a:latin typeface="Arial" panose="020B0604020202020204" pitchFamily="34" charset="0"/>
              </a:rPr>
              <a:t>There</a:t>
            </a:r>
            <a:r>
              <a:rPr kumimoji="0" lang="en-US" altLang="en-US" sz="2800" strike="noStrike" cap="none" normalizeH="0" dirty="0" smtClean="0">
                <a:ln>
                  <a:noFill/>
                </a:ln>
                <a:solidFill>
                  <a:srgbClr val="69A830"/>
                </a:solidFill>
                <a:effectLst/>
                <a:latin typeface="Arial" panose="020B0604020202020204" pitchFamily="34" charset="0"/>
              </a:rPr>
              <a:t> are about </a:t>
            </a:r>
            <a:r>
              <a:rPr kumimoji="0" lang="en-US" altLang="en-US" sz="4000" b="1" strike="noStrike" cap="none" normalizeH="0" dirty="0" smtClean="0">
                <a:ln>
                  <a:noFill/>
                </a:ln>
                <a:solidFill>
                  <a:srgbClr val="69A830"/>
                </a:solidFill>
                <a:effectLst/>
                <a:latin typeface="Arial" panose="020B0604020202020204" pitchFamily="34" charset="0"/>
              </a:rPr>
              <a:t>5 billion </a:t>
            </a:r>
            <a:r>
              <a:rPr kumimoji="0" lang="en-US" altLang="en-US" sz="2800" strike="noStrike" cap="none" normalizeH="0" dirty="0" smtClean="0">
                <a:ln>
                  <a:noFill/>
                </a:ln>
                <a:solidFill>
                  <a:srgbClr val="69A830"/>
                </a:solidFill>
                <a:effectLst/>
                <a:latin typeface="Arial" panose="020B0604020202020204" pitchFamily="34" charset="0"/>
              </a:rPr>
              <a:t>connected devices at the moment. This </a:t>
            </a:r>
            <a:r>
              <a:rPr kumimoji="0" lang="en-US" altLang="en-US" sz="2800" strike="noStrike" cap="none" normalizeH="0" baseline="0" dirty="0" smtClean="0">
                <a:ln>
                  <a:noFill/>
                </a:ln>
                <a:solidFill>
                  <a:srgbClr val="69A830"/>
                </a:solidFill>
                <a:effectLst/>
                <a:latin typeface="Arial" panose="020B0604020202020204" pitchFamily="34" charset="0"/>
              </a:rPr>
              <a:t>number is predicted to e</a:t>
            </a:r>
            <a:r>
              <a:rPr kumimoji="0" lang="en-US" altLang="en-US" sz="2800" strike="noStrike" cap="none" normalizeH="0" dirty="0" smtClean="0">
                <a:ln>
                  <a:noFill/>
                </a:ln>
                <a:solidFill>
                  <a:srgbClr val="69A830"/>
                </a:solidFill>
                <a:effectLst/>
                <a:latin typeface="Arial" panose="020B0604020202020204" pitchFamily="34" charset="0"/>
              </a:rPr>
              <a:t>xceed</a:t>
            </a:r>
            <a:r>
              <a:rPr kumimoji="0" lang="en-US" altLang="en-US" sz="2800" b="1" strike="noStrike" cap="none" normalizeH="0" dirty="0" smtClean="0">
                <a:ln>
                  <a:noFill/>
                </a:ln>
                <a:solidFill>
                  <a:srgbClr val="69A830"/>
                </a:solidFill>
                <a:effectLst/>
                <a:latin typeface="Arial" panose="020B0604020202020204" pitchFamily="34" charset="0"/>
              </a:rPr>
              <a:t> </a:t>
            </a:r>
            <a:r>
              <a:rPr kumimoji="0" lang="en-US" altLang="en-US" sz="4000" b="1" strike="noStrike" cap="none" normalizeH="0" dirty="0" smtClean="0">
                <a:ln>
                  <a:noFill/>
                </a:ln>
                <a:solidFill>
                  <a:srgbClr val="69A830"/>
                </a:solidFill>
                <a:effectLst/>
                <a:latin typeface="Arial" panose="020B0604020202020204" pitchFamily="34" charset="0"/>
              </a:rPr>
              <a:t>50 billion</a:t>
            </a:r>
            <a:r>
              <a:rPr kumimoji="0" lang="en-US" altLang="en-US" sz="2800" strike="noStrike" cap="none" normalizeH="0" dirty="0" smtClean="0">
                <a:ln>
                  <a:noFill/>
                </a:ln>
                <a:solidFill>
                  <a:srgbClr val="69A830"/>
                </a:solidFill>
                <a:effectLst/>
                <a:latin typeface="Arial" panose="020B0604020202020204" pitchFamily="34" charset="0"/>
              </a:rPr>
              <a:t> devices by 2020.</a:t>
            </a:r>
            <a:endParaRPr kumimoji="0" lang="en-US" altLang="en-US" sz="2800" strike="noStrike" cap="none" normalizeH="0" baseline="0" dirty="0" smtClean="0">
              <a:ln>
                <a:noFill/>
              </a:ln>
              <a:solidFill>
                <a:srgbClr val="69A830"/>
              </a:solidFill>
              <a:effectLst/>
              <a:latin typeface="Arial" panose="020B0604020202020204" pitchFamily="34" charset="0"/>
            </a:endParaRPr>
          </a:p>
        </p:txBody>
      </p:sp>
      <p:sp>
        <p:nvSpPr>
          <p:cNvPr id="52" name="IoT Domains NODE"/>
          <p:cNvSpPr/>
          <p:nvPr/>
        </p:nvSpPr>
        <p:spPr>
          <a:xfrm>
            <a:off x="6709920" y="5443104"/>
            <a:ext cx="304800" cy="186224"/>
          </a:xfrm>
          <a:prstGeom prst="roundRect">
            <a:avLst/>
          </a:prstGeom>
          <a:solidFill>
            <a:srgbClr val="582F7A"/>
          </a:solidFill>
          <a:ln>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Everyone &amp; Everything"/>
          <p:cNvSpPr/>
          <p:nvPr/>
        </p:nvSpPr>
        <p:spPr>
          <a:xfrm>
            <a:off x="4970213" y="1392057"/>
            <a:ext cx="1620000" cy="68072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Everyone and Everything</a:t>
            </a:r>
            <a:endParaRPr lang="en-GB" dirty="0"/>
          </a:p>
        </p:txBody>
      </p:sp>
      <p:pic>
        <p:nvPicPr>
          <p:cNvPr id="33" name="Picture 2" descr="http://us.123rf.com/400wm/400/400/klavapuk/klavapuk1003/klavapuk100300185/6636328-set-of-icons-of-home-appliances.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l="79968" t="25221" r="-633" b="49660"/>
          <a:stretch>
            <a:fillRect/>
          </a:stretch>
        </p:blipFill>
        <p:spPr bwMode="auto">
          <a:xfrm>
            <a:off x="3265442" y="3371560"/>
            <a:ext cx="602641" cy="62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http://us.123rf.com/400wm/400/400/klavapuk/klavapuk1003/klavapuk100300185/6636328-set-of-icons-of-home-appliances.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l="59889" t="75562" r="19852"/>
          <a:stretch>
            <a:fillRect/>
          </a:stretch>
        </p:blipFill>
        <p:spPr bwMode="auto">
          <a:xfrm>
            <a:off x="1362148" y="3363458"/>
            <a:ext cx="623022" cy="64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House"/>
          <p:cNvGrpSpPr/>
          <p:nvPr/>
        </p:nvGrpSpPr>
        <p:grpSpPr>
          <a:xfrm>
            <a:off x="547833" y="2141551"/>
            <a:ext cx="4028478" cy="4058340"/>
            <a:chOff x="2708059" y="1522016"/>
            <a:chExt cx="3682039" cy="3444607"/>
          </a:xfrm>
        </p:grpSpPr>
        <p:cxnSp>
          <p:nvCxnSpPr>
            <p:cNvPr id="15" name="Straight Connector 14"/>
            <p:cNvCxnSpPr>
              <a:stCxn id="70" idx="0"/>
            </p:cNvCxnSpPr>
            <p:nvPr/>
          </p:nvCxnSpPr>
          <p:spPr bwMode="auto">
            <a:xfrm flipH="1" flipV="1">
              <a:off x="5984991" y="3143021"/>
              <a:ext cx="405107" cy="1"/>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2708059" y="1522016"/>
              <a:ext cx="3678098" cy="3444607"/>
              <a:chOff x="2708059" y="1522016"/>
              <a:chExt cx="3678098" cy="3444607"/>
            </a:xfrm>
          </p:grpSpPr>
          <p:cxnSp>
            <p:nvCxnSpPr>
              <p:cNvPr id="16" name="Straight Connector 15"/>
              <p:cNvCxnSpPr/>
              <p:nvPr/>
            </p:nvCxnSpPr>
            <p:spPr bwMode="auto">
              <a:xfrm flipH="1">
                <a:off x="2708059" y="3129493"/>
                <a:ext cx="501612" cy="0"/>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flipH="1">
                <a:off x="3297152" y="1576045"/>
                <a:ext cx="592274" cy="0"/>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flipH="1">
                <a:off x="6035079" y="3133275"/>
                <a:ext cx="0" cy="1833348"/>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flipH="1">
                <a:off x="3149346" y="3133275"/>
                <a:ext cx="9525" cy="1833348"/>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flipH="1">
                <a:off x="3346404" y="1540776"/>
                <a:ext cx="0" cy="1073991"/>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a:off x="3838321" y="1531084"/>
                <a:ext cx="0" cy="700326"/>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flipH="1">
                <a:off x="3816096" y="1523277"/>
                <a:ext cx="915988" cy="733360"/>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a:off x="4655989" y="1522016"/>
                <a:ext cx="1730168" cy="1621005"/>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flipH="1">
                <a:off x="2708798" y="2125813"/>
                <a:ext cx="1275212" cy="1017208"/>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bwMode="auto">
            <a:xfrm flipH="1" flipV="1">
              <a:off x="3104118" y="4936200"/>
              <a:ext cx="2977820" cy="1560"/>
            </a:xfrm>
            <a:prstGeom prst="line">
              <a:avLst/>
            </a:prstGeom>
            <a:ln w="114300">
              <a:solidFill>
                <a:srgbClr val="69A83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130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subTnLst>
                                    <p:set>
                                      <p:cBhvr override="childStyle">
                                        <p:cTn dur="1" fill="hold" display="0" masterRel="nextClick" afterEffect="1"/>
                                        <p:tgtEl>
                                          <p:spTgt spid="7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0"/>
                                        </p:tgtEl>
                                        <p:attrNameLst>
                                          <p:attrName>style.visibility</p:attrName>
                                        </p:attrNameLst>
                                      </p:cBhvr>
                                      <p:to>
                                        <p:strVal val="hidden"/>
                                      </p:to>
                                    </p:set>
                                  </p:childTnLst>
                                </p:cTn>
                              </p:par>
                              <p:par>
                                <p:cTn id="19" presetID="21" presetClass="entr" presetSubtype="1"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heel(1)">
                                      <p:cBhvr>
                                        <p:cTn id="21" dur="2000"/>
                                        <p:tgtEl>
                                          <p:spTgt spid="3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22" presetClass="entr" presetSubtype="4"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down)">
                                      <p:cBhvr>
                                        <p:cTn id="53" dur="500"/>
                                        <p:tgtEl>
                                          <p:spTgt spid="41"/>
                                        </p:tgtEl>
                                      </p:cBhvr>
                                    </p:animEffect>
                                  </p:childTnLst>
                                </p:cTn>
                              </p:par>
                              <p:par>
                                <p:cTn id="54" presetID="22" presetClass="entr" presetSubtype="1"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up)">
                                      <p:cBhvr>
                                        <p:cTn id="56" dur="500"/>
                                        <p:tgtEl>
                                          <p:spTgt spid="42"/>
                                        </p:tgtEl>
                                      </p:cBhvr>
                                    </p:animEffect>
                                  </p:childTnLst>
                                </p:cTn>
                              </p:par>
                              <p:par>
                                <p:cTn id="57" presetID="22" presetClass="entr" presetSubtype="1"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up)">
                                      <p:cBhvr>
                                        <p:cTn id="59" dur="500"/>
                                        <p:tgtEl>
                                          <p:spTgt spid="44"/>
                                        </p:tgtEl>
                                      </p:cBhvr>
                                    </p:animEffect>
                                  </p:childTnLst>
                                </p:cTn>
                              </p:par>
                              <p:par>
                                <p:cTn id="60" presetID="22" presetClass="entr" presetSubtype="1"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wipe(up)">
                                      <p:cBhvr>
                                        <p:cTn id="62" dur="500"/>
                                        <p:tgtEl>
                                          <p:spTgt spid="47"/>
                                        </p:tgtEl>
                                      </p:cBhvr>
                                    </p:animEffect>
                                  </p:childTnLst>
                                </p:cTn>
                              </p:par>
                              <p:par>
                                <p:cTn id="63" presetID="22" presetClass="entr" presetSubtype="2" fill="hold"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right)">
                                      <p:cBhvr>
                                        <p:cTn id="65" dur="500"/>
                                        <p:tgtEl>
                                          <p:spTgt spid="48"/>
                                        </p:tgtEl>
                                      </p:cBhvr>
                                    </p:animEffect>
                                  </p:childTnLst>
                                </p:cTn>
                              </p:par>
                              <p:par>
                                <p:cTn id="66" presetID="22" presetClass="entr" presetSubtype="2" fill="hold" nodeType="with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wipe(right)">
                                      <p:cBhvr>
                                        <p:cTn id="68" dur="500"/>
                                        <p:tgtEl>
                                          <p:spTgt spid="50"/>
                                        </p:tgtEl>
                                      </p:cBhvr>
                                    </p:animEffect>
                                  </p:childTnLst>
                                </p:cTn>
                              </p:par>
                              <p:par>
                                <p:cTn id="69" presetID="22" presetClass="entr" presetSubtype="4"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wipe(down)">
                                      <p:cBhvr>
                                        <p:cTn id="71" dur="500"/>
                                        <p:tgtEl>
                                          <p:spTgt spid="53"/>
                                        </p:tgtEl>
                                      </p:cBhvr>
                                    </p:animEffect>
                                  </p:childTnLst>
                                </p:cTn>
                              </p:par>
                              <p:par>
                                <p:cTn id="72" presetID="22" presetClass="entr" presetSubtype="4" fill="hold" nodeType="with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wipe(down)">
                                      <p:cBhvr>
                                        <p:cTn id="74" dur="500"/>
                                        <p:tgtEl>
                                          <p:spTgt spid="5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500"/>
                                        <p:tgtEl>
                                          <p:spTgt spid="60"/>
                                        </p:tgtEl>
                                      </p:cBhvr>
                                    </p:animEffect>
                                  </p:childTnLst>
                                </p:cTn>
                              </p:par>
                              <p:par>
                                <p:cTn id="80" presetID="22" presetClass="entr" presetSubtype="4" fill="hold" nodeType="with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wipe(down)">
                                      <p:cBhvr>
                                        <p:cTn id="82" dur="500"/>
                                        <p:tgtEl>
                                          <p:spTgt spid="63"/>
                                        </p:tgtEl>
                                      </p:cBhvr>
                                    </p:animEffect>
                                  </p:childTnLst>
                                </p:cTn>
                              </p:par>
                              <p:par>
                                <p:cTn id="83" presetID="22" presetClass="entr" presetSubtype="1" fill="hold" nodeType="withEffect">
                                  <p:stCondLst>
                                    <p:cond delay="0"/>
                                  </p:stCondLst>
                                  <p:childTnLst>
                                    <p:set>
                                      <p:cBhvr>
                                        <p:cTn id="84" dur="1" fill="hold">
                                          <p:stCondLst>
                                            <p:cond delay="0"/>
                                          </p:stCondLst>
                                        </p:cTn>
                                        <p:tgtEl>
                                          <p:spTgt spid="69"/>
                                        </p:tgtEl>
                                        <p:attrNameLst>
                                          <p:attrName>style.visibility</p:attrName>
                                        </p:attrNameLst>
                                      </p:cBhvr>
                                      <p:to>
                                        <p:strVal val="visible"/>
                                      </p:to>
                                    </p:set>
                                    <p:animEffect transition="in" filter="wipe(up)">
                                      <p:cBhvr>
                                        <p:cTn id="85" dur="500"/>
                                        <p:tgtEl>
                                          <p:spTgt spid="69"/>
                                        </p:tgtEl>
                                      </p:cBhvr>
                                    </p:animEffect>
                                  </p:childTnLst>
                                </p:cTn>
                              </p:par>
                              <p:par>
                                <p:cTn id="86" presetID="22" presetClass="entr" presetSubtype="8" fill="hold" nodeType="withEffect">
                                  <p:stCondLst>
                                    <p:cond delay="0"/>
                                  </p:stCondLst>
                                  <p:childTnLst>
                                    <p:set>
                                      <p:cBhvr>
                                        <p:cTn id="87" dur="1" fill="hold">
                                          <p:stCondLst>
                                            <p:cond delay="0"/>
                                          </p:stCondLst>
                                        </p:cTn>
                                        <p:tgtEl>
                                          <p:spTgt spid="66"/>
                                        </p:tgtEl>
                                        <p:attrNameLst>
                                          <p:attrName>style.visibility</p:attrName>
                                        </p:attrNameLst>
                                      </p:cBhvr>
                                      <p:to>
                                        <p:strVal val="visible"/>
                                      </p:to>
                                    </p:set>
                                    <p:animEffect transition="in" filter="wipe(left)">
                                      <p:cBhvr>
                                        <p:cTn id="88" dur="500"/>
                                        <p:tgtEl>
                                          <p:spTgt spid="66"/>
                                        </p:tgtEl>
                                      </p:cBhvr>
                                    </p:animEffect>
                                  </p:childTnLst>
                                </p:cTn>
                              </p:par>
                              <p:par>
                                <p:cTn id="89" presetID="22" presetClass="entr" presetSubtype="1" fill="hold" nodeType="with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wipe(up)">
                                      <p:cBhvr>
                                        <p:cTn id="91" dur="500"/>
                                        <p:tgtEl>
                                          <p:spTgt spid="72"/>
                                        </p:tgtEl>
                                      </p:cBhvr>
                                    </p:animEffect>
                                  </p:childTnLst>
                                </p:cTn>
                              </p:par>
                              <p:par>
                                <p:cTn id="92" presetID="22" presetClass="entr" presetSubtype="1" fill="hold" nodeType="with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wipe(up)">
                                      <p:cBhvr>
                                        <p:cTn id="94" dur="500"/>
                                        <p:tgtEl>
                                          <p:spTgt spid="75"/>
                                        </p:tgtEl>
                                      </p:cBhvr>
                                    </p:animEffect>
                                  </p:childTnLst>
                                </p:cTn>
                              </p:par>
                              <p:par>
                                <p:cTn id="95" presetID="22" presetClass="entr" presetSubtype="1" fill="hold" nodeType="with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wipe(up)">
                                      <p:cBhvr>
                                        <p:cTn id="97" dur="500"/>
                                        <p:tgtEl>
                                          <p:spTgt spid="77"/>
                                        </p:tgtEl>
                                      </p:cBhvr>
                                    </p:animEffect>
                                  </p:childTnLst>
                                </p:cTn>
                              </p:par>
                              <p:par>
                                <p:cTn id="98" presetID="22" presetClass="entr" presetSubtype="4" fill="hold" nodeType="with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wipe(down)">
                                      <p:cBhvr>
                                        <p:cTn id="100" dur="500"/>
                                        <p:tgtEl>
                                          <p:spTgt spid="57"/>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wipe(left)">
                                      <p:cBhvr>
                                        <p:cTn id="105" dur="500"/>
                                        <p:tgtEl>
                                          <p:spTgt spid="80"/>
                                        </p:tgtEl>
                                      </p:cBhvr>
                                    </p:animEffect>
                                  </p:childTnLst>
                                </p:cTn>
                              </p:par>
                            </p:childTnLst>
                          </p:cTn>
                        </p:par>
                        <p:par>
                          <p:cTn id="106" fill="hold">
                            <p:stCondLst>
                              <p:cond delay="500"/>
                            </p:stCondLst>
                            <p:childTnLst>
                              <p:par>
                                <p:cTn id="107" presetID="10" presetClass="entr" presetSubtype="0" fill="hold" grpId="0" nodeType="after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fade">
                                      <p:cBhvr>
                                        <p:cTn id="109" dur="500"/>
                                        <p:tgtEl>
                                          <p:spTgt spid="52"/>
                                        </p:tgtEl>
                                      </p:cBhvr>
                                    </p:animEffect>
                                  </p:childTnLst>
                                </p:cTn>
                              </p:par>
                            </p:childTnLst>
                          </p:cTn>
                        </p:par>
                        <p:par>
                          <p:cTn id="110" fill="hold">
                            <p:stCondLst>
                              <p:cond delay="1000"/>
                            </p:stCondLst>
                            <p:childTnLst>
                              <p:par>
                                <p:cTn id="111" presetID="22" presetClass="entr" presetSubtype="4" fill="hold" nodeType="afterEffect">
                                  <p:stCondLst>
                                    <p:cond delay="0"/>
                                  </p:stCondLst>
                                  <p:childTnLst>
                                    <p:set>
                                      <p:cBhvr>
                                        <p:cTn id="112" dur="1" fill="hold">
                                          <p:stCondLst>
                                            <p:cond delay="0"/>
                                          </p:stCondLst>
                                        </p:cTn>
                                        <p:tgtEl>
                                          <p:spTgt spid="95"/>
                                        </p:tgtEl>
                                        <p:attrNameLst>
                                          <p:attrName>style.visibility</p:attrName>
                                        </p:attrNameLst>
                                      </p:cBhvr>
                                      <p:to>
                                        <p:strVal val="visible"/>
                                      </p:to>
                                    </p:set>
                                    <p:animEffect transition="in" filter="wipe(down)">
                                      <p:cBhvr>
                                        <p:cTn id="113" dur="500"/>
                                        <p:tgtEl>
                                          <p:spTgt spid="95"/>
                                        </p:tgtEl>
                                      </p:cBhvr>
                                    </p:animEffect>
                                  </p:childTnLst>
                                </p:cTn>
                              </p:par>
                            </p:childTnLst>
                          </p:cTn>
                        </p:par>
                        <p:par>
                          <p:cTn id="114" fill="hold">
                            <p:stCondLst>
                              <p:cond delay="1500"/>
                            </p:stCondLst>
                            <p:childTnLst>
                              <p:par>
                                <p:cTn id="115" presetID="10" presetClass="entr" presetSubtype="0" fill="hold" grpId="0" nodeType="afterEffect">
                                  <p:stCondLst>
                                    <p:cond delay="0"/>
                                  </p:stCondLst>
                                  <p:childTnLst>
                                    <p:set>
                                      <p:cBhvr>
                                        <p:cTn id="116" dur="1" fill="hold">
                                          <p:stCondLst>
                                            <p:cond delay="0"/>
                                          </p:stCondLst>
                                        </p:cTn>
                                        <p:tgtEl>
                                          <p:spTgt spid="84"/>
                                        </p:tgtEl>
                                        <p:attrNameLst>
                                          <p:attrName>style.visibility</p:attrName>
                                        </p:attrNameLst>
                                      </p:cBhvr>
                                      <p:to>
                                        <p:strVal val="visible"/>
                                      </p:to>
                                    </p:set>
                                    <p:animEffect transition="in" filter="fade">
                                      <p:cBhvr>
                                        <p:cTn id="117" dur="500"/>
                                        <p:tgtEl>
                                          <p:spTgt spid="84"/>
                                        </p:tgtEl>
                                      </p:cBhvr>
                                    </p:animEffect>
                                  </p:childTnLst>
                                </p:cTn>
                              </p:par>
                            </p:childTnLst>
                          </p:cTn>
                        </p:par>
                        <p:par>
                          <p:cTn id="118" fill="hold">
                            <p:stCondLst>
                              <p:cond delay="2000"/>
                            </p:stCondLst>
                            <p:childTnLst>
                              <p:par>
                                <p:cTn id="119" presetID="22" presetClass="entr" presetSubtype="4" fill="hold" nodeType="afterEffect">
                                  <p:stCondLst>
                                    <p:cond delay="0"/>
                                  </p:stCondLst>
                                  <p:childTnLst>
                                    <p:set>
                                      <p:cBhvr>
                                        <p:cTn id="120" dur="1" fill="hold">
                                          <p:stCondLst>
                                            <p:cond delay="0"/>
                                          </p:stCondLst>
                                        </p:cTn>
                                        <p:tgtEl>
                                          <p:spTgt spid="101"/>
                                        </p:tgtEl>
                                        <p:attrNameLst>
                                          <p:attrName>style.visibility</p:attrName>
                                        </p:attrNameLst>
                                      </p:cBhvr>
                                      <p:to>
                                        <p:strVal val="visible"/>
                                      </p:to>
                                    </p:set>
                                    <p:animEffect transition="in" filter="wipe(down)">
                                      <p:cBhvr>
                                        <p:cTn id="121" dur="500"/>
                                        <p:tgtEl>
                                          <p:spTgt spid="101"/>
                                        </p:tgtEl>
                                      </p:cBhvr>
                                    </p:animEffect>
                                  </p:childTnLst>
                                </p:cTn>
                              </p:par>
                            </p:childTnLst>
                          </p:cTn>
                        </p:par>
                        <p:par>
                          <p:cTn id="122" fill="hold">
                            <p:stCondLst>
                              <p:cond delay="2500"/>
                            </p:stCondLst>
                            <p:childTnLst>
                              <p:par>
                                <p:cTn id="123" presetID="10" presetClass="entr" presetSubtype="0" fill="hold" grpId="0" nodeType="afterEffect">
                                  <p:stCondLst>
                                    <p:cond delay="0"/>
                                  </p:stCondLst>
                                  <p:childTnLst>
                                    <p:set>
                                      <p:cBhvr>
                                        <p:cTn id="124" dur="1" fill="hold">
                                          <p:stCondLst>
                                            <p:cond delay="0"/>
                                          </p:stCondLst>
                                        </p:cTn>
                                        <p:tgtEl>
                                          <p:spTgt spid="83"/>
                                        </p:tgtEl>
                                        <p:attrNameLst>
                                          <p:attrName>style.visibility</p:attrName>
                                        </p:attrNameLst>
                                      </p:cBhvr>
                                      <p:to>
                                        <p:strVal val="visible"/>
                                      </p:to>
                                    </p:set>
                                    <p:animEffect transition="in" filter="fade">
                                      <p:cBhvr>
                                        <p:cTn id="125" dur="500"/>
                                        <p:tgtEl>
                                          <p:spTgt spid="83"/>
                                        </p:tgtEl>
                                      </p:cBhvr>
                                    </p:animEffect>
                                  </p:childTnLst>
                                </p:cTn>
                              </p:par>
                            </p:childTnLst>
                          </p:cTn>
                        </p:par>
                        <p:par>
                          <p:cTn id="126" fill="hold">
                            <p:stCondLst>
                              <p:cond delay="3000"/>
                            </p:stCondLst>
                            <p:childTnLst>
                              <p:par>
                                <p:cTn id="127" presetID="22" presetClass="entr" presetSubtype="4" fill="hold" nodeType="afterEffect">
                                  <p:stCondLst>
                                    <p:cond delay="0"/>
                                  </p:stCondLst>
                                  <p:childTnLst>
                                    <p:set>
                                      <p:cBhvr>
                                        <p:cTn id="128" dur="1" fill="hold">
                                          <p:stCondLst>
                                            <p:cond delay="0"/>
                                          </p:stCondLst>
                                        </p:cTn>
                                        <p:tgtEl>
                                          <p:spTgt spid="110"/>
                                        </p:tgtEl>
                                        <p:attrNameLst>
                                          <p:attrName>style.visibility</p:attrName>
                                        </p:attrNameLst>
                                      </p:cBhvr>
                                      <p:to>
                                        <p:strVal val="visible"/>
                                      </p:to>
                                    </p:set>
                                    <p:animEffect transition="in" filter="wipe(down)">
                                      <p:cBhvr>
                                        <p:cTn id="129" dur="500"/>
                                        <p:tgtEl>
                                          <p:spTgt spid="110"/>
                                        </p:tgtEl>
                                      </p:cBhvr>
                                    </p:animEffect>
                                  </p:childTnLst>
                                </p:cTn>
                              </p:par>
                            </p:childTnLst>
                          </p:cTn>
                        </p:par>
                        <p:par>
                          <p:cTn id="130" fill="hold">
                            <p:stCondLst>
                              <p:cond delay="3500"/>
                            </p:stCondLst>
                            <p:childTnLst>
                              <p:par>
                                <p:cTn id="131" presetID="10" presetClass="entr" presetSubtype="0" fill="hold" grpId="0" nodeType="afterEffect">
                                  <p:stCondLst>
                                    <p:cond delay="0"/>
                                  </p:stCondLst>
                                  <p:childTnLst>
                                    <p:set>
                                      <p:cBhvr>
                                        <p:cTn id="132" dur="1" fill="hold">
                                          <p:stCondLst>
                                            <p:cond delay="0"/>
                                          </p:stCondLst>
                                        </p:cTn>
                                        <p:tgtEl>
                                          <p:spTgt spid="89"/>
                                        </p:tgtEl>
                                        <p:attrNameLst>
                                          <p:attrName>style.visibility</p:attrName>
                                        </p:attrNameLst>
                                      </p:cBhvr>
                                      <p:to>
                                        <p:strVal val="visible"/>
                                      </p:to>
                                    </p:set>
                                    <p:animEffect transition="in" filter="fade">
                                      <p:cBhvr>
                                        <p:cTn id="133" dur="500"/>
                                        <p:tgtEl>
                                          <p:spTgt spid="89"/>
                                        </p:tgtEl>
                                      </p:cBhvr>
                                    </p:animEffect>
                                  </p:childTnLst>
                                </p:cTn>
                              </p:par>
                            </p:childTnLst>
                          </p:cTn>
                        </p:par>
                        <p:par>
                          <p:cTn id="134" fill="hold">
                            <p:stCondLst>
                              <p:cond delay="4000"/>
                            </p:stCondLst>
                            <p:childTnLst>
                              <p:par>
                                <p:cTn id="135" presetID="22" presetClass="entr" presetSubtype="4" fill="hold" nodeType="afterEffect">
                                  <p:stCondLst>
                                    <p:cond delay="0"/>
                                  </p:stCondLst>
                                  <p:childTnLst>
                                    <p:set>
                                      <p:cBhvr>
                                        <p:cTn id="136" dur="1" fill="hold">
                                          <p:stCondLst>
                                            <p:cond delay="0"/>
                                          </p:stCondLst>
                                        </p:cTn>
                                        <p:tgtEl>
                                          <p:spTgt spid="107"/>
                                        </p:tgtEl>
                                        <p:attrNameLst>
                                          <p:attrName>style.visibility</p:attrName>
                                        </p:attrNameLst>
                                      </p:cBhvr>
                                      <p:to>
                                        <p:strVal val="visible"/>
                                      </p:to>
                                    </p:set>
                                    <p:animEffect transition="in" filter="wipe(down)">
                                      <p:cBhvr>
                                        <p:cTn id="137" dur="500"/>
                                        <p:tgtEl>
                                          <p:spTgt spid="107"/>
                                        </p:tgtEl>
                                      </p:cBhvr>
                                    </p:animEffect>
                                  </p:childTnLst>
                                </p:cTn>
                              </p:par>
                            </p:childTnLst>
                          </p:cTn>
                        </p:par>
                        <p:par>
                          <p:cTn id="138" fill="hold">
                            <p:stCondLst>
                              <p:cond delay="4500"/>
                            </p:stCondLst>
                            <p:childTnLst>
                              <p:par>
                                <p:cTn id="139" presetID="10" presetClass="entr" presetSubtype="0" fill="hold" grpId="0" nodeType="afterEffect">
                                  <p:stCondLst>
                                    <p:cond delay="0"/>
                                  </p:stCondLst>
                                  <p:childTnLst>
                                    <p:set>
                                      <p:cBhvr>
                                        <p:cTn id="140" dur="1" fill="hold">
                                          <p:stCondLst>
                                            <p:cond delay="0"/>
                                          </p:stCondLst>
                                        </p:cTn>
                                        <p:tgtEl>
                                          <p:spTgt spid="86"/>
                                        </p:tgtEl>
                                        <p:attrNameLst>
                                          <p:attrName>style.visibility</p:attrName>
                                        </p:attrNameLst>
                                      </p:cBhvr>
                                      <p:to>
                                        <p:strVal val="visible"/>
                                      </p:to>
                                    </p:set>
                                    <p:animEffect transition="in" filter="fade">
                                      <p:cBhvr>
                                        <p:cTn id="141" dur="500"/>
                                        <p:tgtEl>
                                          <p:spTgt spid="86"/>
                                        </p:tgtEl>
                                      </p:cBhvr>
                                    </p:animEffect>
                                  </p:childTnLst>
                                </p:cTn>
                              </p:par>
                            </p:childTnLst>
                          </p:cTn>
                        </p:par>
                        <p:par>
                          <p:cTn id="142" fill="hold">
                            <p:stCondLst>
                              <p:cond delay="5000"/>
                            </p:stCondLst>
                            <p:childTnLst>
                              <p:par>
                                <p:cTn id="143" presetID="22" presetClass="entr" presetSubtype="4" fill="hold" nodeType="afterEffect">
                                  <p:stCondLst>
                                    <p:cond delay="0"/>
                                  </p:stCondLst>
                                  <p:childTnLst>
                                    <p:set>
                                      <p:cBhvr>
                                        <p:cTn id="144" dur="1" fill="hold">
                                          <p:stCondLst>
                                            <p:cond delay="0"/>
                                          </p:stCondLst>
                                        </p:cTn>
                                        <p:tgtEl>
                                          <p:spTgt spid="116"/>
                                        </p:tgtEl>
                                        <p:attrNameLst>
                                          <p:attrName>style.visibility</p:attrName>
                                        </p:attrNameLst>
                                      </p:cBhvr>
                                      <p:to>
                                        <p:strVal val="visible"/>
                                      </p:to>
                                    </p:set>
                                    <p:animEffect transition="in" filter="wipe(down)">
                                      <p:cBhvr>
                                        <p:cTn id="145" dur="500"/>
                                        <p:tgtEl>
                                          <p:spTgt spid="116"/>
                                        </p:tgtEl>
                                      </p:cBhvr>
                                    </p:animEffect>
                                  </p:childTnLst>
                                </p:cTn>
                              </p:par>
                            </p:childTnLst>
                          </p:cTn>
                        </p:par>
                        <p:par>
                          <p:cTn id="146" fill="hold">
                            <p:stCondLst>
                              <p:cond delay="5500"/>
                            </p:stCondLst>
                            <p:childTnLst>
                              <p:par>
                                <p:cTn id="147" presetID="10" presetClass="entr" presetSubtype="0" fill="hold" grpId="0" nodeType="afterEffect">
                                  <p:stCondLst>
                                    <p:cond delay="0"/>
                                  </p:stCondLst>
                                  <p:childTnLst>
                                    <p:set>
                                      <p:cBhvr>
                                        <p:cTn id="148" dur="1" fill="hold">
                                          <p:stCondLst>
                                            <p:cond delay="0"/>
                                          </p:stCondLst>
                                        </p:cTn>
                                        <p:tgtEl>
                                          <p:spTgt spid="87"/>
                                        </p:tgtEl>
                                        <p:attrNameLst>
                                          <p:attrName>style.visibility</p:attrName>
                                        </p:attrNameLst>
                                      </p:cBhvr>
                                      <p:to>
                                        <p:strVal val="visible"/>
                                      </p:to>
                                    </p:set>
                                    <p:animEffect transition="in" filter="fade">
                                      <p:cBhvr>
                                        <p:cTn id="149" dur="500"/>
                                        <p:tgtEl>
                                          <p:spTgt spid="87"/>
                                        </p:tgtEl>
                                      </p:cBhvr>
                                    </p:animEffect>
                                  </p:childTnLst>
                                </p:cTn>
                              </p:par>
                            </p:childTnLst>
                          </p:cTn>
                        </p:par>
                        <p:par>
                          <p:cTn id="150" fill="hold">
                            <p:stCondLst>
                              <p:cond delay="6000"/>
                            </p:stCondLst>
                            <p:childTnLst>
                              <p:par>
                                <p:cTn id="151" presetID="22" presetClass="entr" presetSubtype="4" fill="hold" nodeType="afterEffect">
                                  <p:stCondLst>
                                    <p:cond delay="0"/>
                                  </p:stCondLst>
                                  <p:childTnLst>
                                    <p:set>
                                      <p:cBhvr>
                                        <p:cTn id="152" dur="1" fill="hold">
                                          <p:stCondLst>
                                            <p:cond delay="0"/>
                                          </p:stCondLst>
                                        </p:cTn>
                                        <p:tgtEl>
                                          <p:spTgt spid="113"/>
                                        </p:tgtEl>
                                        <p:attrNameLst>
                                          <p:attrName>style.visibility</p:attrName>
                                        </p:attrNameLst>
                                      </p:cBhvr>
                                      <p:to>
                                        <p:strVal val="visible"/>
                                      </p:to>
                                    </p:set>
                                    <p:animEffect transition="in" filter="wipe(down)">
                                      <p:cBhvr>
                                        <p:cTn id="153" dur="500"/>
                                        <p:tgtEl>
                                          <p:spTgt spid="113"/>
                                        </p:tgtEl>
                                      </p:cBhvr>
                                    </p:animEffect>
                                  </p:childTnLst>
                                </p:cTn>
                              </p:par>
                            </p:childTnLst>
                          </p:cTn>
                        </p:par>
                        <p:par>
                          <p:cTn id="154" fill="hold">
                            <p:stCondLst>
                              <p:cond delay="6500"/>
                            </p:stCondLst>
                            <p:childTnLst>
                              <p:par>
                                <p:cTn id="155" presetID="10" presetClass="entr" presetSubtype="0" fill="hold" grpId="0" nodeType="afterEffect">
                                  <p:stCondLst>
                                    <p:cond delay="0"/>
                                  </p:stCondLst>
                                  <p:childTnLst>
                                    <p:set>
                                      <p:cBhvr>
                                        <p:cTn id="156" dur="1" fill="hold">
                                          <p:stCondLst>
                                            <p:cond delay="0"/>
                                          </p:stCondLst>
                                        </p:cTn>
                                        <p:tgtEl>
                                          <p:spTgt spid="88"/>
                                        </p:tgtEl>
                                        <p:attrNameLst>
                                          <p:attrName>style.visibility</p:attrName>
                                        </p:attrNameLst>
                                      </p:cBhvr>
                                      <p:to>
                                        <p:strVal val="visible"/>
                                      </p:to>
                                    </p:set>
                                    <p:animEffect transition="in" filter="fade">
                                      <p:cBhvr>
                                        <p:cTn id="157" dur="500"/>
                                        <p:tgtEl>
                                          <p:spTgt spid="88"/>
                                        </p:tgtEl>
                                      </p:cBhvr>
                                    </p:animEffect>
                                  </p:childTnLst>
                                </p:cTn>
                              </p:par>
                            </p:childTnLst>
                          </p:cTn>
                        </p:par>
                        <p:par>
                          <p:cTn id="158" fill="hold">
                            <p:stCondLst>
                              <p:cond delay="7000"/>
                            </p:stCondLst>
                            <p:childTnLst>
                              <p:par>
                                <p:cTn id="159" presetID="22" presetClass="entr" presetSubtype="4" fill="hold" nodeType="afterEffect">
                                  <p:stCondLst>
                                    <p:cond delay="0"/>
                                  </p:stCondLst>
                                  <p:childTnLst>
                                    <p:set>
                                      <p:cBhvr>
                                        <p:cTn id="160" dur="1" fill="hold">
                                          <p:stCondLst>
                                            <p:cond delay="0"/>
                                          </p:stCondLst>
                                        </p:cTn>
                                        <p:tgtEl>
                                          <p:spTgt spid="122"/>
                                        </p:tgtEl>
                                        <p:attrNameLst>
                                          <p:attrName>style.visibility</p:attrName>
                                        </p:attrNameLst>
                                      </p:cBhvr>
                                      <p:to>
                                        <p:strVal val="visible"/>
                                      </p:to>
                                    </p:set>
                                    <p:animEffect transition="in" filter="wipe(down)">
                                      <p:cBhvr>
                                        <p:cTn id="161" dur="500"/>
                                        <p:tgtEl>
                                          <p:spTgt spid="122"/>
                                        </p:tgtEl>
                                      </p:cBhvr>
                                    </p:animEffect>
                                  </p:childTnLst>
                                </p:cTn>
                              </p:par>
                            </p:childTnLst>
                          </p:cTn>
                        </p:par>
                        <p:par>
                          <p:cTn id="162" fill="hold">
                            <p:stCondLst>
                              <p:cond delay="7500"/>
                            </p:stCondLst>
                            <p:childTnLst>
                              <p:par>
                                <p:cTn id="163" presetID="10" presetClass="entr" presetSubtype="0" fill="hold" grpId="0" nodeType="afterEffect">
                                  <p:stCondLst>
                                    <p:cond delay="0"/>
                                  </p:stCondLst>
                                  <p:childTnLst>
                                    <p:set>
                                      <p:cBhvr>
                                        <p:cTn id="164" dur="1" fill="hold">
                                          <p:stCondLst>
                                            <p:cond delay="0"/>
                                          </p:stCondLst>
                                        </p:cTn>
                                        <p:tgtEl>
                                          <p:spTgt spid="85"/>
                                        </p:tgtEl>
                                        <p:attrNameLst>
                                          <p:attrName>style.visibility</p:attrName>
                                        </p:attrNameLst>
                                      </p:cBhvr>
                                      <p:to>
                                        <p:strVal val="visible"/>
                                      </p:to>
                                    </p:set>
                                    <p:animEffect transition="in" filter="fade">
                                      <p:cBhvr>
                                        <p:cTn id="165" dur="500"/>
                                        <p:tgtEl>
                                          <p:spTgt spid="85"/>
                                        </p:tgtEl>
                                      </p:cBhvr>
                                    </p:animEffect>
                                  </p:childTnLst>
                                </p:cTn>
                              </p:par>
                            </p:childTnLst>
                          </p:cTn>
                        </p:par>
                        <p:par>
                          <p:cTn id="166" fill="hold">
                            <p:stCondLst>
                              <p:cond delay="8000"/>
                            </p:stCondLst>
                            <p:childTnLst>
                              <p:par>
                                <p:cTn id="167" presetID="22" presetClass="entr" presetSubtype="4" fill="hold" nodeType="afterEffect">
                                  <p:stCondLst>
                                    <p:cond delay="0"/>
                                  </p:stCondLst>
                                  <p:childTnLst>
                                    <p:set>
                                      <p:cBhvr>
                                        <p:cTn id="168" dur="1" fill="hold">
                                          <p:stCondLst>
                                            <p:cond delay="0"/>
                                          </p:stCondLst>
                                        </p:cTn>
                                        <p:tgtEl>
                                          <p:spTgt spid="119"/>
                                        </p:tgtEl>
                                        <p:attrNameLst>
                                          <p:attrName>style.visibility</p:attrName>
                                        </p:attrNameLst>
                                      </p:cBhvr>
                                      <p:to>
                                        <p:strVal val="visible"/>
                                      </p:to>
                                    </p:set>
                                    <p:animEffect transition="in" filter="wipe(down)">
                                      <p:cBhvr>
                                        <p:cTn id="169" dur="500"/>
                                        <p:tgtEl>
                                          <p:spTgt spid="119"/>
                                        </p:tgtEl>
                                      </p:cBhvr>
                                    </p:animEffect>
                                  </p:childTnLst>
                                </p:cTn>
                              </p:par>
                            </p:childTnLst>
                          </p:cTn>
                        </p:par>
                        <p:par>
                          <p:cTn id="170" fill="hold">
                            <p:stCondLst>
                              <p:cond delay="8500"/>
                            </p:stCondLst>
                            <p:childTnLst>
                              <p:par>
                                <p:cTn id="171" presetID="10" presetClass="entr" presetSubtype="0" fill="hold" grpId="0" nodeType="afterEffect">
                                  <p:stCondLst>
                                    <p:cond delay="0"/>
                                  </p:stCondLst>
                                  <p:childTnLst>
                                    <p:set>
                                      <p:cBhvr>
                                        <p:cTn id="172" dur="1" fill="hold">
                                          <p:stCondLst>
                                            <p:cond delay="0"/>
                                          </p:stCondLst>
                                        </p:cTn>
                                        <p:tgtEl>
                                          <p:spTgt spid="90"/>
                                        </p:tgtEl>
                                        <p:attrNameLst>
                                          <p:attrName>style.visibility</p:attrName>
                                        </p:attrNameLst>
                                      </p:cBhvr>
                                      <p:to>
                                        <p:strVal val="visible"/>
                                      </p:to>
                                    </p:set>
                                    <p:animEffect transition="in" filter="fade">
                                      <p:cBhvr>
                                        <p:cTn id="173" dur="500"/>
                                        <p:tgtEl>
                                          <p:spTgt spid="90"/>
                                        </p:tgtEl>
                                      </p:cBhvr>
                                    </p:animEffect>
                                  </p:childTnLst>
                                </p:cTn>
                              </p:par>
                            </p:childTnLst>
                          </p:cTn>
                        </p:par>
                        <p:par>
                          <p:cTn id="174" fill="hold">
                            <p:stCondLst>
                              <p:cond delay="9000"/>
                            </p:stCondLst>
                            <p:childTnLst>
                              <p:par>
                                <p:cTn id="175" presetID="22" presetClass="entr" presetSubtype="2" fill="hold" nodeType="afterEffect">
                                  <p:stCondLst>
                                    <p:cond delay="0"/>
                                  </p:stCondLst>
                                  <p:childTnLst>
                                    <p:set>
                                      <p:cBhvr>
                                        <p:cTn id="176" dur="1" fill="hold">
                                          <p:stCondLst>
                                            <p:cond delay="0"/>
                                          </p:stCondLst>
                                        </p:cTn>
                                        <p:tgtEl>
                                          <p:spTgt spid="125"/>
                                        </p:tgtEl>
                                        <p:attrNameLst>
                                          <p:attrName>style.visibility</p:attrName>
                                        </p:attrNameLst>
                                      </p:cBhvr>
                                      <p:to>
                                        <p:strVal val="visible"/>
                                      </p:to>
                                    </p:set>
                                    <p:animEffect transition="in" filter="wipe(right)">
                                      <p:cBhvr>
                                        <p:cTn id="177" dur="500"/>
                                        <p:tgtEl>
                                          <p:spTgt spid="125"/>
                                        </p:tgtEl>
                                      </p:cBhvr>
                                    </p:animEffect>
                                  </p:childTnLst>
                                </p:cTn>
                              </p:par>
                            </p:childTnLst>
                          </p:cTn>
                        </p:par>
                        <p:par>
                          <p:cTn id="178" fill="hold">
                            <p:stCondLst>
                              <p:cond delay="9500"/>
                            </p:stCondLst>
                            <p:childTnLst>
                              <p:par>
                                <p:cTn id="179" presetID="31" presetClass="entr" presetSubtype="0" fill="hold" nodeType="afterEffect">
                                  <p:stCondLst>
                                    <p:cond delay="0"/>
                                  </p:stCondLst>
                                  <p:childTnLst>
                                    <p:set>
                                      <p:cBhvr>
                                        <p:cTn id="180" dur="1" fill="hold">
                                          <p:stCondLst>
                                            <p:cond delay="0"/>
                                          </p:stCondLst>
                                        </p:cTn>
                                        <p:tgtEl>
                                          <p:spTgt spid="129"/>
                                        </p:tgtEl>
                                        <p:attrNameLst>
                                          <p:attrName>style.visibility</p:attrName>
                                        </p:attrNameLst>
                                      </p:cBhvr>
                                      <p:to>
                                        <p:strVal val="visible"/>
                                      </p:to>
                                    </p:set>
                                    <p:anim calcmode="lin" valueType="num">
                                      <p:cBhvr>
                                        <p:cTn id="181" dur="1000" fill="hold"/>
                                        <p:tgtEl>
                                          <p:spTgt spid="129"/>
                                        </p:tgtEl>
                                        <p:attrNameLst>
                                          <p:attrName>ppt_w</p:attrName>
                                        </p:attrNameLst>
                                      </p:cBhvr>
                                      <p:tavLst>
                                        <p:tav tm="0">
                                          <p:val>
                                            <p:fltVal val="0"/>
                                          </p:val>
                                        </p:tav>
                                        <p:tav tm="100000">
                                          <p:val>
                                            <p:strVal val="#ppt_w"/>
                                          </p:val>
                                        </p:tav>
                                      </p:tavLst>
                                    </p:anim>
                                    <p:anim calcmode="lin" valueType="num">
                                      <p:cBhvr>
                                        <p:cTn id="182" dur="1000" fill="hold"/>
                                        <p:tgtEl>
                                          <p:spTgt spid="129"/>
                                        </p:tgtEl>
                                        <p:attrNameLst>
                                          <p:attrName>ppt_h</p:attrName>
                                        </p:attrNameLst>
                                      </p:cBhvr>
                                      <p:tavLst>
                                        <p:tav tm="0">
                                          <p:val>
                                            <p:fltVal val="0"/>
                                          </p:val>
                                        </p:tav>
                                        <p:tav tm="100000">
                                          <p:val>
                                            <p:strVal val="#ppt_h"/>
                                          </p:val>
                                        </p:tav>
                                      </p:tavLst>
                                    </p:anim>
                                    <p:anim calcmode="lin" valueType="num">
                                      <p:cBhvr>
                                        <p:cTn id="183" dur="1000" fill="hold"/>
                                        <p:tgtEl>
                                          <p:spTgt spid="129"/>
                                        </p:tgtEl>
                                        <p:attrNameLst>
                                          <p:attrName>style.rotation</p:attrName>
                                        </p:attrNameLst>
                                      </p:cBhvr>
                                      <p:tavLst>
                                        <p:tav tm="0">
                                          <p:val>
                                            <p:fltVal val="90"/>
                                          </p:val>
                                        </p:tav>
                                        <p:tav tm="100000">
                                          <p:val>
                                            <p:fltVal val="0"/>
                                          </p:val>
                                        </p:tav>
                                      </p:tavLst>
                                    </p:anim>
                                    <p:animEffect transition="in" filter="fade">
                                      <p:cBhvr>
                                        <p:cTn id="184" dur="1000"/>
                                        <p:tgtEl>
                                          <p:spTgt spid="129"/>
                                        </p:tgtEl>
                                      </p:cBhvr>
                                    </p:animEffect>
                                  </p:childTnLst>
                                </p:cTn>
                              </p:par>
                            </p:childTnLst>
                          </p:cTn>
                        </p:par>
                        <p:par>
                          <p:cTn id="185" fill="hold">
                            <p:stCondLst>
                              <p:cond delay="10500"/>
                            </p:stCondLst>
                            <p:childTnLst>
                              <p:par>
                                <p:cTn id="186" presetID="22" presetClass="entr" presetSubtype="2" fill="hold" nodeType="afterEffect">
                                  <p:stCondLst>
                                    <p:cond delay="0"/>
                                  </p:stCondLst>
                                  <p:childTnLst>
                                    <p:set>
                                      <p:cBhvr>
                                        <p:cTn id="187" dur="1" fill="hold">
                                          <p:stCondLst>
                                            <p:cond delay="0"/>
                                          </p:stCondLst>
                                        </p:cTn>
                                        <p:tgtEl>
                                          <p:spTgt spid="131"/>
                                        </p:tgtEl>
                                        <p:attrNameLst>
                                          <p:attrName>style.visibility</p:attrName>
                                        </p:attrNameLst>
                                      </p:cBhvr>
                                      <p:to>
                                        <p:strVal val="visible"/>
                                      </p:to>
                                    </p:set>
                                    <p:animEffect transition="in" filter="wipe(right)">
                                      <p:cBhvr>
                                        <p:cTn id="188"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3" grpId="0" animBg="1"/>
      <p:bldP spid="84" grpId="0" animBg="1"/>
      <p:bldP spid="85" grpId="0" animBg="1"/>
      <p:bldP spid="86" grpId="0" animBg="1"/>
      <p:bldP spid="87" grpId="0" animBg="1"/>
      <p:bldP spid="88" grpId="0" animBg="1"/>
      <p:bldP spid="89" grpId="0" animBg="1"/>
      <p:bldP spid="70" grpId="0"/>
      <p:bldP spid="70" grpId="1"/>
      <p:bldP spid="52" grpId="0" animBg="1"/>
      <p:bldP spid="9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title"/>
          <p:cNvSpPr>
            <a:spLocks noGrp="1"/>
          </p:cNvSpPr>
          <p:nvPr>
            <p:ph type="title"/>
          </p:nvPr>
        </p:nvSpPr>
        <p:spPr/>
        <p:txBody>
          <a:bodyPr>
            <a:normAutofit/>
          </a:bodyPr>
          <a:lstStyle/>
          <a:p>
            <a:r>
              <a:rPr lang="en-GB" dirty="0" smtClean="0"/>
              <a:t>Exoskeletons… to robots!</a:t>
            </a:r>
            <a:endParaRPr lang="en-GB" dirty="0"/>
          </a:p>
        </p:txBody>
      </p:sp>
      <p:pic>
        <p:nvPicPr>
          <p:cNvPr id="4" name="Exoskeleton prototype" descr="powerassistsuit1"/>
          <p:cNvPicPr>
            <a:picLocks noChangeAspect="1" noChangeArrowheads="1"/>
          </p:cNvPicPr>
          <p:nvPr/>
        </p:nvPicPr>
        <p:blipFill>
          <a:blip r:embed="rId3" cstate="print"/>
          <a:srcRect/>
          <a:stretch>
            <a:fillRect/>
          </a:stretch>
        </p:blipFill>
        <p:spPr bwMode="auto">
          <a:xfrm>
            <a:off x="543294" y="1684018"/>
            <a:ext cx="1827468" cy="3600000"/>
          </a:xfrm>
          <a:prstGeom prst="rect">
            <a:avLst/>
          </a:prstGeom>
          <a:ln>
            <a:noFill/>
          </a:ln>
          <a:effectLst/>
        </p:spPr>
      </p:pic>
      <p:pic>
        <p:nvPicPr>
          <p:cNvPr id="5" name="Exoskeleton honda sideview" descr="Honda’s prototype walking assist devices to go on show in the US"/>
          <p:cNvPicPr>
            <a:picLocks noChangeAspect="1" noChangeArrowheads="1"/>
          </p:cNvPicPr>
          <p:nvPr/>
        </p:nvPicPr>
        <p:blipFill>
          <a:blip r:embed="rId4" cstate="print"/>
          <a:srcRect l="7396" r="7396"/>
          <a:stretch>
            <a:fillRect/>
          </a:stretch>
        </p:blipFill>
        <p:spPr bwMode="auto">
          <a:xfrm>
            <a:off x="6739816" y="1675178"/>
            <a:ext cx="1830999" cy="3600000"/>
          </a:xfrm>
          <a:prstGeom prst="rect">
            <a:avLst/>
          </a:prstGeom>
          <a:ln>
            <a:noFill/>
          </a:ln>
          <a:effectLst/>
        </p:spPr>
      </p:pic>
      <p:pic>
        <p:nvPicPr>
          <p:cNvPr id="6" name="Exoskeleton honda 1" descr="Honda’s prototype walking assist devices to go on show in the US"/>
          <p:cNvPicPr>
            <a:picLocks noChangeAspect="1" noChangeArrowheads="1"/>
          </p:cNvPicPr>
          <p:nvPr/>
        </p:nvPicPr>
        <p:blipFill>
          <a:blip r:embed="rId5" cstate="print"/>
          <a:srcRect r="11864"/>
          <a:stretch>
            <a:fillRect/>
          </a:stretch>
        </p:blipFill>
        <p:spPr bwMode="auto">
          <a:xfrm>
            <a:off x="6762770" y="1684018"/>
            <a:ext cx="1825810" cy="3600000"/>
          </a:xfrm>
          <a:prstGeom prst="rect">
            <a:avLst/>
          </a:prstGeom>
          <a:ln>
            <a:noFill/>
          </a:ln>
          <a:effectLst/>
        </p:spPr>
      </p:pic>
      <p:pic>
        <p:nvPicPr>
          <p:cNvPr id="7" name="Exoskeleton stairs" descr="newrobosuit"/>
          <p:cNvPicPr>
            <a:picLocks noChangeAspect="1" noChangeArrowheads="1"/>
          </p:cNvPicPr>
          <p:nvPr/>
        </p:nvPicPr>
        <p:blipFill>
          <a:blip r:embed="rId6" cstate="print"/>
          <a:srcRect/>
          <a:stretch>
            <a:fillRect/>
          </a:stretch>
        </p:blipFill>
        <p:spPr bwMode="auto">
          <a:xfrm>
            <a:off x="4769700" y="1684018"/>
            <a:ext cx="1736709" cy="3600000"/>
          </a:xfrm>
          <a:prstGeom prst="rect">
            <a:avLst/>
          </a:prstGeom>
          <a:ln>
            <a:noFill/>
          </a:ln>
          <a:effectLst/>
        </p:spPr>
      </p:pic>
      <p:pic>
        <p:nvPicPr>
          <p:cNvPr id="8" name="Exoskeleton carrying"/>
          <p:cNvPicPr>
            <a:picLocks noChangeAspect="1" noChangeArrowheads="1"/>
          </p:cNvPicPr>
          <p:nvPr/>
        </p:nvPicPr>
        <p:blipFill>
          <a:blip r:embed="rId7" cstate="print"/>
          <a:srcRect r="1752" b="431"/>
          <a:stretch>
            <a:fillRect/>
          </a:stretch>
        </p:blipFill>
        <p:spPr bwMode="auto">
          <a:xfrm>
            <a:off x="2648631" y="1684018"/>
            <a:ext cx="1818759" cy="3600000"/>
          </a:xfrm>
          <a:prstGeom prst="rect">
            <a:avLst/>
          </a:prstGeom>
          <a:ln>
            <a:noFill/>
          </a:ln>
          <a:effectLst/>
        </p:spPr>
      </p:pic>
      <p:pic>
        <p:nvPicPr>
          <p:cNvPr id="9" name="Exoskeleton honda rear"/>
          <p:cNvPicPr>
            <a:picLocks noChangeAspect="1" noChangeArrowheads="1"/>
          </p:cNvPicPr>
          <p:nvPr/>
        </p:nvPicPr>
        <p:blipFill>
          <a:blip r:embed="rId8" cstate="print"/>
          <a:srcRect/>
          <a:stretch>
            <a:fillRect/>
          </a:stretch>
        </p:blipFill>
        <p:spPr bwMode="auto">
          <a:xfrm>
            <a:off x="6754772" y="1685686"/>
            <a:ext cx="1822233" cy="3602174"/>
          </a:xfrm>
          <a:prstGeom prst="rect">
            <a:avLst/>
          </a:prstGeom>
          <a:ln>
            <a:noFill/>
          </a:ln>
          <a:effectLst/>
        </p:spPr>
      </p:pic>
      <p:pic>
        <p:nvPicPr>
          <p:cNvPr id="10" name="Lady on stairlift"/>
          <p:cNvPicPr>
            <a:picLocks noChangeAspect="1" noChangeArrowheads="1"/>
          </p:cNvPicPr>
          <p:nvPr/>
        </p:nvPicPr>
        <p:blipFill>
          <a:blip r:embed="rId9" cstate="print"/>
          <a:srcRect/>
          <a:stretch>
            <a:fillRect/>
          </a:stretch>
        </p:blipFill>
        <p:spPr bwMode="auto">
          <a:xfrm>
            <a:off x="719040" y="1681263"/>
            <a:ext cx="3600000" cy="3600000"/>
          </a:xfrm>
          <a:prstGeom prst="rect">
            <a:avLst/>
          </a:prstGeom>
          <a:ln>
            <a:noFill/>
          </a:ln>
          <a:effectLst/>
        </p:spPr>
      </p:pic>
      <p:pic>
        <p:nvPicPr>
          <p:cNvPr id="11" name="Exoskeleton honda stairs" descr="Honda’s prototype walking assist devices to go on show in the US"/>
          <p:cNvPicPr>
            <a:picLocks noChangeAspect="1" noChangeArrowheads="1"/>
          </p:cNvPicPr>
          <p:nvPr/>
        </p:nvPicPr>
        <p:blipFill>
          <a:blip r:embed="rId5" cstate="print"/>
          <a:srcRect r="11864"/>
          <a:stretch>
            <a:fillRect/>
          </a:stretch>
        </p:blipFill>
        <p:spPr bwMode="auto">
          <a:xfrm>
            <a:off x="5833366" y="1681263"/>
            <a:ext cx="1825810" cy="3600000"/>
          </a:xfrm>
          <a:prstGeom prst="rect">
            <a:avLst/>
          </a:prstGeom>
          <a:ln>
            <a:noFill/>
          </a:ln>
          <a:effectLst/>
        </p:spPr>
      </p:pic>
      <p:sp>
        <p:nvSpPr>
          <p:cNvPr id="12" name="Low-tech, fixed with limited availability"/>
          <p:cNvSpPr txBox="1"/>
          <p:nvPr/>
        </p:nvSpPr>
        <p:spPr>
          <a:xfrm>
            <a:off x="431800" y="5404219"/>
            <a:ext cx="4140200" cy="369332"/>
          </a:xfrm>
          <a:prstGeom prst="rect">
            <a:avLst/>
          </a:prstGeom>
          <a:noFill/>
        </p:spPr>
        <p:txBody>
          <a:bodyPr wrap="square" rtlCol="0">
            <a:spAutoFit/>
          </a:bodyPr>
          <a:lstStyle/>
          <a:p>
            <a:pPr algn="ctr"/>
            <a:r>
              <a:rPr lang="en-GB" dirty="0">
                <a:solidFill>
                  <a:srgbClr val="69A830"/>
                </a:solidFill>
                <a:latin typeface="Arial" panose="020B0604020202020204" pitchFamily="34" charset="0"/>
                <a:cs typeface="Arial" panose="020B0604020202020204" pitchFamily="34" charset="0"/>
              </a:rPr>
              <a:t>Low-tech, </a:t>
            </a:r>
            <a:r>
              <a:rPr lang="en-GB" dirty="0" smtClean="0">
                <a:solidFill>
                  <a:srgbClr val="69A830"/>
                </a:solidFill>
                <a:latin typeface="Arial" panose="020B0604020202020204" pitchFamily="34" charset="0"/>
                <a:cs typeface="Arial" panose="020B0604020202020204" pitchFamily="34" charset="0"/>
              </a:rPr>
              <a:t>fixed</a:t>
            </a:r>
            <a:r>
              <a:rPr lang="en-GB" dirty="0">
                <a:solidFill>
                  <a:srgbClr val="69A830"/>
                </a:solidFill>
                <a:latin typeface="Arial" panose="020B0604020202020204" pitchFamily="34" charset="0"/>
                <a:cs typeface="Arial" panose="020B0604020202020204" pitchFamily="34" charset="0"/>
              </a:rPr>
              <a:t> </a:t>
            </a:r>
            <a:r>
              <a:rPr lang="en-GB" dirty="0" smtClean="0">
                <a:solidFill>
                  <a:srgbClr val="69A830"/>
                </a:solidFill>
                <a:latin typeface="Arial" panose="020B0604020202020204" pitchFamily="34" charset="0"/>
                <a:cs typeface="Arial" panose="020B0604020202020204" pitchFamily="34" charset="0"/>
              </a:rPr>
              <a:t>with limited </a:t>
            </a:r>
            <a:r>
              <a:rPr lang="en-GB" dirty="0">
                <a:solidFill>
                  <a:srgbClr val="69A830"/>
                </a:solidFill>
                <a:latin typeface="Arial" panose="020B0604020202020204" pitchFamily="34" charset="0"/>
                <a:cs typeface="Arial" panose="020B0604020202020204" pitchFamily="34" charset="0"/>
              </a:rPr>
              <a:t>a</a:t>
            </a:r>
            <a:r>
              <a:rPr lang="en-GB" dirty="0" smtClean="0">
                <a:solidFill>
                  <a:srgbClr val="69A830"/>
                </a:solidFill>
                <a:latin typeface="Arial" panose="020B0604020202020204" pitchFamily="34" charset="0"/>
                <a:cs typeface="Arial" panose="020B0604020202020204" pitchFamily="34" charset="0"/>
              </a:rPr>
              <a:t>vailability</a:t>
            </a:r>
            <a:endParaRPr lang="en-GB" dirty="0">
              <a:solidFill>
                <a:srgbClr val="69A830"/>
              </a:solidFill>
              <a:latin typeface="Arial" panose="020B0604020202020204" pitchFamily="34" charset="0"/>
              <a:cs typeface="Arial" panose="020B0604020202020204" pitchFamily="34" charset="0"/>
            </a:endParaRPr>
          </a:p>
        </p:txBody>
      </p:sp>
      <p:sp>
        <p:nvSpPr>
          <p:cNvPr id="13" name="Hi-tech, mobile and always available"/>
          <p:cNvSpPr txBox="1"/>
          <p:nvPr/>
        </p:nvSpPr>
        <p:spPr>
          <a:xfrm>
            <a:off x="4572000" y="5404219"/>
            <a:ext cx="4140200" cy="369332"/>
          </a:xfrm>
          <a:prstGeom prst="rect">
            <a:avLst/>
          </a:prstGeom>
          <a:noFill/>
        </p:spPr>
        <p:txBody>
          <a:bodyPr wrap="square" rtlCol="0">
            <a:spAutoFit/>
          </a:bodyPr>
          <a:lstStyle/>
          <a:p>
            <a:pPr algn="ctr"/>
            <a:r>
              <a:rPr lang="en-GB" dirty="0">
                <a:solidFill>
                  <a:srgbClr val="69A830"/>
                </a:solidFill>
                <a:latin typeface="Arial" panose="020B0604020202020204" pitchFamily="34" charset="0"/>
                <a:cs typeface="Arial" panose="020B0604020202020204" pitchFamily="34" charset="0"/>
              </a:rPr>
              <a:t>Hi-tech, </a:t>
            </a:r>
            <a:r>
              <a:rPr lang="en-GB" dirty="0" smtClean="0">
                <a:solidFill>
                  <a:srgbClr val="69A830"/>
                </a:solidFill>
                <a:latin typeface="Arial" panose="020B0604020202020204" pitchFamily="34" charset="0"/>
                <a:cs typeface="Arial" panose="020B0604020202020204" pitchFamily="34" charset="0"/>
              </a:rPr>
              <a:t>mobile and always available</a:t>
            </a:r>
            <a:endParaRPr lang="en-GB" dirty="0">
              <a:solidFill>
                <a:srgbClr val="69A830"/>
              </a:solidFill>
              <a:latin typeface="Arial" panose="020B0604020202020204" pitchFamily="34" charset="0"/>
              <a:cs typeface="Arial" panose="020B0604020202020204" pitchFamily="34" charset="0"/>
            </a:endParaRPr>
          </a:p>
        </p:txBody>
      </p:sp>
      <p:pic>
        <p:nvPicPr>
          <p:cNvPr id="15" name="Robot carer"/>
          <p:cNvPicPr>
            <a:picLocks/>
          </p:cNvPicPr>
          <p:nvPr/>
        </p:nvPicPr>
        <p:blipFill>
          <a:blip r:embed="rId10">
            <a:extLst>
              <a:ext uri="{28A0092B-C50C-407E-A947-70E740481C1C}">
                <a14:useLocalDpi xmlns:a14="http://schemas.microsoft.com/office/drawing/2010/main" val="0"/>
              </a:ext>
            </a:extLst>
          </a:blip>
          <a:stretch>
            <a:fillRect/>
          </a:stretch>
        </p:blipFill>
        <p:spPr>
          <a:xfrm>
            <a:off x="984711" y="1469256"/>
            <a:ext cx="3348000" cy="2088000"/>
          </a:xfrm>
          <a:prstGeom prst="rect">
            <a:avLst/>
          </a:prstGeom>
        </p:spPr>
      </p:pic>
      <p:pic>
        <p:nvPicPr>
          <p:cNvPr id="16" name="Robot and Frank"/>
          <p:cNvPicPr>
            <a:picLocks/>
          </p:cNvPicPr>
          <p:nvPr/>
        </p:nvPicPr>
        <p:blipFill>
          <a:blip r:embed="rId11">
            <a:extLst>
              <a:ext uri="{28A0092B-C50C-407E-A947-70E740481C1C}">
                <a14:useLocalDpi xmlns:a14="http://schemas.microsoft.com/office/drawing/2010/main" val="0"/>
              </a:ext>
            </a:extLst>
          </a:blip>
          <a:stretch>
            <a:fillRect/>
          </a:stretch>
        </p:blipFill>
        <p:spPr>
          <a:xfrm>
            <a:off x="4872942" y="3713549"/>
            <a:ext cx="3348000" cy="2088588"/>
          </a:xfrm>
          <a:prstGeom prst="rect">
            <a:avLst/>
          </a:prstGeom>
        </p:spPr>
      </p:pic>
      <p:pic>
        <p:nvPicPr>
          <p:cNvPr id="17" name="Robot assistant"/>
          <p:cNvPicPr>
            <a:picLocks/>
          </p:cNvPicPr>
          <p:nvPr/>
        </p:nvPicPr>
        <p:blipFill>
          <a:blip r:embed="rId12">
            <a:extLst>
              <a:ext uri="{28A0092B-C50C-407E-A947-70E740481C1C}">
                <a14:useLocalDpi xmlns:a14="http://schemas.microsoft.com/office/drawing/2010/main" val="0"/>
              </a:ext>
            </a:extLst>
          </a:blip>
          <a:stretch>
            <a:fillRect/>
          </a:stretch>
        </p:blipFill>
        <p:spPr>
          <a:xfrm>
            <a:off x="4872942" y="1468962"/>
            <a:ext cx="3348000" cy="2088588"/>
          </a:xfrm>
          <a:prstGeom prst="rect">
            <a:avLst/>
          </a:prstGeom>
        </p:spPr>
      </p:pic>
      <p:pic>
        <p:nvPicPr>
          <p:cNvPr id="18" name="Paro"/>
          <p:cNvPicPr>
            <a:picLocks/>
          </p:cNvPicPr>
          <p:nvPr/>
        </p:nvPicPr>
        <p:blipFill>
          <a:blip r:embed="rId13">
            <a:extLst>
              <a:ext uri="{28A0092B-C50C-407E-A947-70E740481C1C}">
                <a14:useLocalDpi xmlns:a14="http://schemas.microsoft.com/office/drawing/2010/main" val="0"/>
              </a:ext>
            </a:extLst>
          </a:blip>
          <a:stretch>
            <a:fillRect/>
          </a:stretch>
        </p:blipFill>
        <p:spPr>
          <a:xfrm>
            <a:off x="984711" y="3713843"/>
            <a:ext cx="3348000" cy="2088000"/>
          </a:xfrm>
          <a:prstGeom prst="rect">
            <a:avLst/>
          </a:prstGeom>
        </p:spPr>
      </p:pic>
      <p:sp>
        <p:nvSpPr>
          <p:cNvPr id="19" name="Vs"/>
          <p:cNvSpPr txBox="1"/>
          <p:nvPr/>
        </p:nvSpPr>
        <p:spPr>
          <a:xfrm>
            <a:off x="4624797" y="3013501"/>
            <a:ext cx="902811" cy="830997"/>
          </a:xfrm>
          <a:prstGeom prst="rect">
            <a:avLst/>
          </a:prstGeom>
          <a:noFill/>
        </p:spPr>
        <p:txBody>
          <a:bodyPr wrap="none" rtlCol="0">
            <a:spAutoFit/>
          </a:bodyPr>
          <a:lstStyle/>
          <a:p>
            <a:r>
              <a:rPr lang="en-GB" sz="4800" dirty="0" smtClean="0">
                <a:solidFill>
                  <a:srgbClr val="582F7A"/>
                </a:solidFill>
                <a:latin typeface="Arial" panose="020B0604020202020204" pitchFamily="34" charset="0"/>
                <a:cs typeface="Arial" panose="020B0604020202020204" pitchFamily="34" charset="0"/>
              </a:rPr>
              <a:t>Vs</a:t>
            </a:r>
            <a:endParaRPr lang="en-GB" sz="4800" dirty="0">
              <a:solidFill>
                <a:srgbClr val="582F7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28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61" presetID="10"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2000"/>
                                        <p:tgtEl>
                                          <p:spTgt spid="15"/>
                                        </p:tgtEl>
                                      </p:cBhvr>
                                    </p:animEffect>
                                  </p:childTnLst>
                                </p:cTn>
                              </p:par>
                            </p:childTnLst>
                          </p:cTn>
                        </p:par>
                        <p:par>
                          <p:cTn id="85" fill="hold">
                            <p:stCondLst>
                              <p:cond delay="2500"/>
                            </p:stCondLst>
                            <p:childTnLst>
                              <p:par>
                                <p:cTn id="86" presetID="10" presetClass="entr" presetSubtype="0" fill="hold"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2000"/>
                                        <p:tgtEl>
                                          <p:spTgt spid="17"/>
                                        </p:tgtEl>
                                      </p:cBhvr>
                                    </p:animEffect>
                                  </p:childTnLst>
                                </p:cTn>
                              </p:par>
                            </p:childTnLst>
                          </p:cTn>
                        </p:par>
                        <p:par>
                          <p:cTn id="89" fill="hold">
                            <p:stCondLst>
                              <p:cond delay="4500"/>
                            </p:stCondLst>
                            <p:childTnLst>
                              <p:par>
                                <p:cTn id="90" presetID="10" presetClass="entr" presetSubtype="0" fill="hold" nodeType="after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2000"/>
                                        <p:tgtEl>
                                          <p:spTgt spid="18"/>
                                        </p:tgtEl>
                                      </p:cBhvr>
                                    </p:animEffect>
                                  </p:childTnLst>
                                </p:cTn>
                              </p:par>
                            </p:childTnLst>
                          </p:cTn>
                        </p:par>
                        <p:par>
                          <p:cTn id="93" fill="hold">
                            <p:stCondLst>
                              <p:cond delay="6500"/>
                            </p:stCondLst>
                            <p:childTnLst>
                              <p:par>
                                <p:cTn id="94" presetID="10" presetClass="entr" presetSubtype="0" fill="hold" nodeType="after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Learning review and evaluation</a:t>
            </a:r>
            <a:br>
              <a:rPr lang="en-GB" dirty="0" smtClean="0"/>
            </a:br>
            <a:r>
              <a:rPr lang="en-GB" dirty="0" smtClean="0"/>
              <a:t>Any questions?</a:t>
            </a:r>
            <a:endParaRPr lang="en-GB" dirty="0"/>
          </a:p>
        </p:txBody>
      </p:sp>
    </p:spTree>
    <p:extLst>
      <p:ext uri="{BB962C8B-B14F-4D97-AF65-F5344CB8AC3E}">
        <p14:creationId xmlns:p14="http://schemas.microsoft.com/office/powerpoint/2010/main" val="2797055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dirty="0" smtClean="0"/>
              <a:t>Session 1: The Welsh context</a:t>
            </a:r>
            <a:endParaRPr lang="en-GB" dirty="0"/>
          </a:p>
        </p:txBody>
      </p:sp>
    </p:spTree>
    <p:extLst>
      <p:ext uri="{BB962C8B-B14F-4D97-AF65-F5344CB8AC3E}">
        <p14:creationId xmlns:p14="http://schemas.microsoft.com/office/powerpoint/2010/main" val="662240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84,056"/>
          <p:cNvSpPr txBox="1"/>
          <p:nvPr/>
        </p:nvSpPr>
        <p:spPr>
          <a:xfrm>
            <a:off x="2" y="1788692"/>
            <a:ext cx="9143998" cy="2646878"/>
          </a:xfrm>
          <a:prstGeom prst="rect">
            <a:avLst/>
          </a:prstGeom>
          <a:noFill/>
        </p:spPr>
        <p:txBody>
          <a:bodyPr wrap="square" rtlCol="0">
            <a:spAutoFit/>
          </a:bodyPr>
          <a:lstStyle/>
          <a:p>
            <a:pPr algn="ctr"/>
            <a:r>
              <a:rPr lang="en-GB" sz="16600" dirty="0" smtClean="0">
                <a:solidFill>
                  <a:srgbClr val="69A830"/>
                </a:solidFill>
                <a:effectLst>
                  <a:outerShdw blurRad="60007" dist="200025" dir="15000000" sy="30000" kx="-1800000" algn="bl" rotWithShape="0">
                    <a:prstClr val="black">
                      <a:alpha val="32000"/>
                    </a:prstClr>
                  </a:outerShdw>
                </a:effectLst>
              </a:rPr>
              <a:t>384,056</a:t>
            </a:r>
            <a:endParaRPr lang="en-GB" sz="16600" dirty="0">
              <a:solidFill>
                <a:srgbClr val="69A830"/>
              </a:solidFill>
              <a:effectLst>
                <a:outerShdw blurRad="60007" dist="200025" dir="15000000" sy="30000" kx="-1800000" algn="bl" rotWithShape="0">
                  <a:prstClr val="black">
                    <a:alpha val="32000"/>
                  </a:prstClr>
                </a:outerShdw>
              </a:effectLst>
            </a:endParaRPr>
          </a:p>
        </p:txBody>
      </p:sp>
      <p:sp>
        <p:nvSpPr>
          <p:cNvPr id="3" name="Number of people who provide ..."/>
          <p:cNvSpPr/>
          <p:nvPr/>
        </p:nvSpPr>
        <p:spPr>
          <a:xfrm>
            <a:off x="431800" y="376902"/>
            <a:ext cx="8280400" cy="1200329"/>
          </a:xfrm>
          <a:prstGeom prst="rect">
            <a:avLst/>
          </a:prstGeom>
        </p:spPr>
        <p:txBody>
          <a:bodyPr wrap="square">
            <a:spAutoFit/>
          </a:bodyPr>
          <a:lstStyle/>
          <a:p>
            <a:r>
              <a:rPr lang="en-GB" sz="3600" dirty="0" smtClean="0">
                <a:solidFill>
                  <a:srgbClr val="582F7A"/>
                </a:solidFill>
                <a:latin typeface="Calibri" panose="020F0502020204030204" pitchFamily="34" charset="0"/>
                <a:ea typeface="Calibri" panose="020F0502020204030204" pitchFamily="34" charset="0"/>
                <a:cs typeface="Times New Roman" panose="02020603050405020304" pitchFamily="18" charset="0"/>
              </a:rPr>
              <a:t>The number of people </a:t>
            </a:r>
            <a:r>
              <a:rPr lang="en-GB" sz="3600" dirty="0">
                <a:solidFill>
                  <a:srgbClr val="582F7A"/>
                </a:solidFill>
                <a:latin typeface="Calibri" panose="020F0502020204030204" pitchFamily="34" charset="0"/>
                <a:ea typeface="Calibri" panose="020F0502020204030204" pitchFamily="34" charset="0"/>
                <a:cs typeface="Times New Roman" panose="02020603050405020304" pitchFamily="18" charset="0"/>
              </a:rPr>
              <a:t>who provide unpaid care </a:t>
            </a:r>
            <a:r>
              <a:rPr lang="en-GB" sz="3600" dirty="0" smtClean="0">
                <a:solidFill>
                  <a:srgbClr val="582F7A"/>
                </a:solidFill>
                <a:latin typeface="Calibri" panose="020F0502020204030204" pitchFamily="34" charset="0"/>
                <a:ea typeface="Calibri" panose="020F0502020204030204" pitchFamily="34" charset="0"/>
                <a:cs typeface="Times New Roman" panose="02020603050405020304" pitchFamily="18" charset="0"/>
              </a:rPr>
              <a:t>in Wales…</a:t>
            </a:r>
            <a:endParaRPr lang="en-GB" sz="3600" dirty="0">
              <a:solidFill>
                <a:srgbClr val="582F7A"/>
              </a:solidFill>
            </a:endParaRPr>
          </a:p>
        </p:txBody>
      </p:sp>
      <p:sp>
        <p:nvSpPr>
          <p:cNvPr id="7" name="£8.1 Bn a year"/>
          <p:cNvSpPr/>
          <p:nvPr/>
        </p:nvSpPr>
        <p:spPr>
          <a:xfrm>
            <a:off x="0" y="4412915"/>
            <a:ext cx="9143999" cy="1015663"/>
          </a:xfrm>
          <a:prstGeom prst="rect">
            <a:avLst/>
          </a:prstGeom>
        </p:spPr>
        <p:txBody>
          <a:bodyPr wrap="square">
            <a:spAutoFit/>
          </a:bodyPr>
          <a:lstStyle/>
          <a:p>
            <a:pPr algn="ctr"/>
            <a:r>
              <a:rPr lang="en-GB" sz="6000" dirty="0" smtClean="0">
                <a:solidFill>
                  <a:srgbClr val="582F7A"/>
                </a:solidFill>
                <a:latin typeface="Arial" panose="020B0604020202020204" pitchFamily="34" charset="0"/>
                <a:ea typeface="Calibri" panose="020F0502020204030204" pitchFamily="34" charset="0"/>
                <a:cs typeface="Arial" panose="020B0604020202020204" pitchFamily="34" charset="0"/>
              </a:rPr>
              <a:t>( £</a:t>
            </a:r>
            <a:r>
              <a:rPr lang="en-GB" sz="6000" dirty="0">
                <a:solidFill>
                  <a:srgbClr val="582F7A"/>
                </a:solidFill>
                <a:latin typeface="Arial" panose="020B0604020202020204" pitchFamily="34" charset="0"/>
                <a:ea typeface="Calibri" panose="020F0502020204030204" pitchFamily="34" charset="0"/>
                <a:cs typeface="Arial" panose="020B0604020202020204" pitchFamily="34" charset="0"/>
              </a:rPr>
              <a:t>8.1 billion a </a:t>
            </a:r>
            <a:r>
              <a:rPr lang="en-GB" sz="6000" dirty="0" smtClean="0">
                <a:solidFill>
                  <a:srgbClr val="582F7A"/>
                </a:solidFill>
                <a:latin typeface="Arial" panose="020B0604020202020204" pitchFamily="34" charset="0"/>
                <a:ea typeface="Calibri" panose="020F0502020204030204" pitchFamily="34" charset="0"/>
                <a:cs typeface="Arial" panose="020B0604020202020204" pitchFamily="34" charset="0"/>
              </a:rPr>
              <a:t>year )</a:t>
            </a:r>
            <a:endParaRPr lang="en-GB" sz="6000" dirty="0">
              <a:solidFill>
                <a:srgbClr val="582F7A"/>
              </a:solidFill>
              <a:latin typeface="Arial" panose="020B0604020202020204" pitchFamily="34" charset="0"/>
              <a:cs typeface="Arial" panose="020B0604020202020204" pitchFamily="34" charset="0"/>
            </a:endParaRPr>
          </a:p>
        </p:txBody>
      </p:sp>
      <p:sp>
        <p:nvSpPr>
          <p:cNvPr id="9" name="Number of people who need care ..."/>
          <p:cNvSpPr/>
          <p:nvPr/>
        </p:nvSpPr>
        <p:spPr>
          <a:xfrm>
            <a:off x="431799" y="5071268"/>
            <a:ext cx="4140201" cy="1107996"/>
          </a:xfrm>
          <a:prstGeom prst="rect">
            <a:avLst/>
          </a:prstGeom>
        </p:spPr>
        <p:txBody>
          <a:bodyPr wrap="square">
            <a:spAutoFit/>
          </a:bodyPr>
          <a:lstStyle/>
          <a:p>
            <a:pPr algn="ctr"/>
            <a:r>
              <a:rPr lang="en-GB" sz="2200" dirty="0">
                <a:solidFill>
                  <a:srgbClr val="69A830"/>
                </a:solidFill>
                <a:latin typeface="Arial" panose="020B0604020202020204" pitchFamily="34" charset="0"/>
                <a:cs typeface="Arial" panose="020B0604020202020204" pitchFamily="34" charset="0"/>
              </a:rPr>
              <a:t>The number of people needing care, and those needing care for </a:t>
            </a:r>
            <a:r>
              <a:rPr lang="en-GB" sz="2200" dirty="0" smtClean="0">
                <a:solidFill>
                  <a:srgbClr val="69A830"/>
                </a:solidFill>
                <a:latin typeface="Arial" panose="020B0604020202020204" pitchFamily="34" charset="0"/>
                <a:cs typeface="Arial" panose="020B0604020202020204" pitchFamily="34" charset="0"/>
              </a:rPr>
              <a:t>longer</a:t>
            </a:r>
            <a:endParaRPr lang="en-GB" sz="2200" dirty="0">
              <a:solidFill>
                <a:srgbClr val="69A830"/>
              </a:solidFill>
              <a:latin typeface="Arial" panose="020B0604020202020204" pitchFamily="34" charset="0"/>
              <a:cs typeface="Arial" panose="020B0604020202020204" pitchFamily="34" charset="0"/>
            </a:endParaRPr>
          </a:p>
        </p:txBody>
      </p:sp>
      <p:sp>
        <p:nvSpPr>
          <p:cNvPr id="10" name="Number of people who need care ..."/>
          <p:cNvSpPr/>
          <p:nvPr/>
        </p:nvSpPr>
        <p:spPr>
          <a:xfrm>
            <a:off x="4572000" y="872169"/>
            <a:ext cx="4140200" cy="769441"/>
          </a:xfrm>
          <a:prstGeom prst="rect">
            <a:avLst/>
          </a:prstGeom>
        </p:spPr>
        <p:txBody>
          <a:bodyPr wrap="square">
            <a:spAutoFit/>
          </a:bodyPr>
          <a:lstStyle/>
          <a:p>
            <a:pPr algn="ctr"/>
            <a:r>
              <a:rPr lang="en-GB" sz="2200" dirty="0" smtClean="0">
                <a:solidFill>
                  <a:srgbClr val="582F7A"/>
                </a:solidFill>
                <a:latin typeface="Arial" panose="020B0604020202020204" pitchFamily="34" charset="0"/>
                <a:cs typeface="Arial" panose="020B0604020202020204" pitchFamily="34" charset="0"/>
              </a:rPr>
              <a:t>The population is ageing, and local authority funding is falling</a:t>
            </a:r>
            <a:endParaRPr lang="en-GB" sz="2200" dirty="0">
              <a:solidFill>
                <a:srgbClr val="582F7A"/>
              </a:solidFill>
              <a:latin typeface="Arial" panose="020B0604020202020204" pitchFamily="34" charset="0"/>
              <a:cs typeface="Arial" panose="020B0604020202020204" pitchFamily="34" charset="0"/>
            </a:endParaRPr>
          </a:p>
        </p:txBody>
      </p:sp>
      <p:grpSp>
        <p:nvGrpSpPr>
          <p:cNvPr id="15" name="Demand Arrow"/>
          <p:cNvGrpSpPr/>
          <p:nvPr/>
        </p:nvGrpSpPr>
        <p:grpSpPr>
          <a:xfrm>
            <a:off x="1920105" y="1860701"/>
            <a:ext cx="1296563" cy="3060000"/>
            <a:chOff x="1920105" y="2013101"/>
            <a:chExt cx="1296563" cy="3212020"/>
          </a:xfrm>
        </p:grpSpPr>
        <p:sp>
          <p:nvSpPr>
            <p:cNvPr id="8" name="Arrow"/>
            <p:cNvSpPr/>
            <p:nvPr/>
          </p:nvSpPr>
          <p:spPr>
            <a:xfrm rot="10800000">
              <a:off x="1920105" y="2013101"/>
              <a:ext cx="1296563" cy="3212020"/>
            </a:xfrm>
            <a:prstGeom prst="downArrow">
              <a:avLst/>
            </a:prstGeom>
            <a:solidFill>
              <a:srgbClr val="69A83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12" name="TextBox 11"/>
            <p:cNvSpPr txBox="1"/>
            <p:nvPr/>
          </p:nvSpPr>
          <p:spPr>
            <a:xfrm rot="16200000">
              <a:off x="1757185" y="3638347"/>
              <a:ext cx="1622402" cy="523220"/>
            </a:xfrm>
            <a:prstGeom prst="rect">
              <a:avLst/>
            </a:prstGeom>
            <a:noFill/>
          </p:spPr>
          <p:txBody>
            <a:bodyPr wrap="none" rtlCol="0">
              <a:spAutoFit/>
            </a:bodyPr>
            <a:lstStyle/>
            <a:p>
              <a:r>
                <a:rPr lang="en-GB" sz="2800" dirty="0" smtClean="0">
                  <a:solidFill>
                    <a:schemeClr val="bg1"/>
                  </a:solidFill>
                  <a:latin typeface="Arial" panose="020B0604020202020204" pitchFamily="34" charset="0"/>
                  <a:cs typeface="Arial" panose="020B0604020202020204" pitchFamily="34" charset="0"/>
                </a:rPr>
                <a:t>Demand</a:t>
              </a:r>
              <a:endParaRPr lang="en-GB" sz="2800" dirty="0">
                <a:solidFill>
                  <a:schemeClr val="bg1"/>
                </a:solidFill>
                <a:latin typeface="Arial" panose="020B0604020202020204" pitchFamily="34" charset="0"/>
                <a:cs typeface="Arial" panose="020B0604020202020204" pitchFamily="34" charset="0"/>
              </a:endParaRPr>
            </a:p>
          </p:txBody>
        </p:sp>
      </p:grpSp>
      <p:grpSp>
        <p:nvGrpSpPr>
          <p:cNvPr id="16" name="Care Capacity Arrow"/>
          <p:cNvGrpSpPr/>
          <p:nvPr/>
        </p:nvGrpSpPr>
        <p:grpSpPr>
          <a:xfrm>
            <a:off x="6109505" y="1889614"/>
            <a:ext cx="1296563" cy="3060000"/>
            <a:chOff x="6119665" y="2110863"/>
            <a:chExt cx="1296563" cy="3519055"/>
          </a:xfrm>
        </p:grpSpPr>
        <p:sp>
          <p:nvSpPr>
            <p:cNvPr id="11" name="Arrow"/>
            <p:cNvSpPr/>
            <p:nvPr/>
          </p:nvSpPr>
          <p:spPr>
            <a:xfrm>
              <a:off x="6119665" y="2110863"/>
              <a:ext cx="1296563" cy="3519055"/>
            </a:xfrm>
            <a:prstGeom prst="downArrow">
              <a:avLst/>
            </a:prstGeom>
            <a:solidFill>
              <a:srgbClr val="582F7A"/>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3" name="TextBox 12"/>
            <p:cNvSpPr txBox="1"/>
            <p:nvPr/>
          </p:nvSpPr>
          <p:spPr>
            <a:xfrm rot="16200000">
              <a:off x="5397132" y="3456126"/>
              <a:ext cx="2741627" cy="523220"/>
            </a:xfrm>
            <a:prstGeom prst="rect">
              <a:avLst/>
            </a:prstGeom>
            <a:noFill/>
          </p:spPr>
          <p:txBody>
            <a:bodyPr wrap="none" rtlCol="0">
              <a:spAutoFit/>
            </a:bodyPr>
            <a:lstStyle/>
            <a:p>
              <a:r>
                <a:rPr lang="en-GB" sz="2800" dirty="0" smtClean="0">
                  <a:solidFill>
                    <a:schemeClr val="bg1"/>
                  </a:solidFill>
                  <a:latin typeface="Arial" panose="020B0604020202020204" pitchFamily="34" charset="0"/>
                  <a:cs typeface="Arial" panose="020B0604020202020204" pitchFamily="34" charset="0"/>
                </a:rPr>
                <a:t>Care capacity</a:t>
              </a:r>
              <a:endParaRPr lang="en-GB" sz="2800" dirty="0">
                <a:solidFill>
                  <a:schemeClr val="bg1"/>
                </a:solidFill>
                <a:latin typeface="Arial" panose="020B0604020202020204" pitchFamily="34" charset="0"/>
                <a:cs typeface="Arial" panose="020B0604020202020204" pitchFamily="34" charset="0"/>
              </a:endParaRPr>
            </a:p>
          </p:txBody>
        </p:sp>
      </p:grpSp>
      <p:graphicFrame>
        <p:nvGraphicFramePr>
          <p:cNvPr id="22" name="Population Chart"/>
          <p:cNvGraphicFramePr>
            <a:graphicFrameLocks noGrp="1"/>
          </p:cNvGraphicFramePr>
          <p:nvPr>
            <p:extLst>
              <p:ext uri="{D42A27DB-BD31-4B8C-83A1-F6EECF244321}">
                <p14:modId xmlns:p14="http://schemas.microsoft.com/office/powerpoint/2010/main" val="968451185"/>
              </p:ext>
            </p:extLst>
          </p:nvPr>
        </p:nvGraphicFramePr>
        <p:xfrm>
          <a:off x="518159" y="965354"/>
          <a:ext cx="7825201" cy="5049366"/>
        </p:xfrm>
        <a:graphic>
          <a:graphicData uri="http://schemas.openxmlformats.org/drawingml/2006/chart">
            <c:chart xmlns:c="http://schemas.openxmlformats.org/drawingml/2006/chart" xmlns:r="http://schemas.openxmlformats.org/officeDocument/2006/relationships" r:id="rId3"/>
          </a:graphicData>
        </a:graphic>
      </p:graphicFrame>
      <p:sp>
        <p:nvSpPr>
          <p:cNvPr id="24" name="16-64"/>
          <p:cNvSpPr txBox="1"/>
          <p:nvPr/>
        </p:nvSpPr>
        <p:spPr>
          <a:xfrm>
            <a:off x="1810185" y="4020934"/>
            <a:ext cx="774571" cy="369332"/>
          </a:xfrm>
          <a:prstGeom prst="rect">
            <a:avLst/>
          </a:prstGeom>
          <a:noFill/>
        </p:spPr>
        <p:txBody>
          <a:bodyPr wrap="none" rtlCol="0">
            <a:spAutoFit/>
          </a:bodyPr>
          <a:lstStyle/>
          <a:p>
            <a:r>
              <a:rPr lang="en-GB" dirty="0" smtClean="0">
                <a:solidFill>
                  <a:schemeClr val="bg1"/>
                </a:solidFill>
                <a:latin typeface="Arial" panose="020B0604020202020204" pitchFamily="34" charset="0"/>
                <a:cs typeface="Arial" panose="020B0604020202020204" pitchFamily="34" charset="0"/>
              </a:rPr>
              <a:t>16-64</a:t>
            </a:r>
            <a:endParaRPr lang="en-GB" dirty="0">
              <a:solidFill>
                <a:schemeClr val="bg1"/>
              </a:solidFill>
              <a:latin typeface="Arial" panose="020B0604020202020204" pitchFamily="34" charset="0"/>
              <a:cs typeface="Arial" panose="020B0604020202020204" pitchFamily="34" charset="0"/>
            </a:endParaRPr>
          </a:p>
        </p:txBody>
      </p:sp>
      <p:sp>
        <p:nvSpPr>
          <p:cNvPr id="25" name="0-15"/>
          <p:cNvSpPr txBox="1"/>
          <p:nvPr/>
        </p:nvSpPr>
        <p:spPr>
          <a:xfrm>
            <a:off x="1819890" y="2235440"/>
            <a:ext cx="646331" cy="369332"/>
          </a:xfrm>
          <a:prstGeom prst="rect">
            <a:avLst/>
          </a:prstGeom>
          <a:noFill/>
        </p:spPr>
        <p:txBody>
          <a:bodyPr wrap="none" rtlCol="0">
            <a:spAutoFit/>
          </a:bodyPr>
          <a:lstStyle/>
          <a:p>
            <a:r>
              <a:rPr lang="en-GB" dirty="0" smtClean="0">
                <a:solidFill>
                  <a:schemeClr val="bg1"/>
                </a:solidFill>
                <a:latin typeface="Arial" panose="020B0604020202020204" pitchFamily="34" charset="0"/>
                <a:cs typeface="Arial" panose="020B0604020202020204" pitchFamily="34" charset="0"/>
              </a:rPr>
              <a:t>0-15</a:t>
            </a:r>
            <a:endParaRPr lang="en-GB" dirty="0">
              <a:solidFill>
                <a:schemeClr val="bg1"/>
              </a:solidFill>
              <a:latin typeface="Arial" panose="020B0604020202020204" pitchFamily="34" charset="0"/>
              <a:cs typeface="Arial" panose="020B0604020202020204" pitchFamily="34" charset="0"/>
            </a:endParaRPr>
          </a:p>
        </p:txBody>
      </p:sp>
      <p:sp>
        <p:nvSpPr>
          <p:cNvPr id="26" name="65-74"/>
          <p:cNvSpPr txBox="1"/>
          <p:nvPr/>
        </p:nvSpPr>
        <p:spPr>
          <a:xfrm>
            <a:off x="2810934" y="2331997"/>
            <a:ext cx="774571" cy="369332"/>
          </a:xfrm>
          <a:prstGeom prst="rect">
            <a:avLst/>
          </a:prstGeom>
          <a:noFill/>
        </p:spPr>
        <p:txBody>
          <a:bodyPr wrap="none" rtlCol="0">
            <a:spAutoFit/>
          </a:bodyPr>
          <a:lstStyle/>
          <a:p>
            <a:r>
              <a:rPr lang="en-GB" dirty="0" smtClean="0">
                <a:solidFill>
                  <a:schemeClr val="bg1"/>
                </a:solidFill>
                <a:latin typeface="Arial" panose="020B0604020202020204" pitchFamily="34" charset="0"/>
                <a:cs typeface="Arial" panose="020B0604020202020204" pitchFamily="34" charset="0"/>
              </a:rPr>
              <a:t>65-74</a:t>
            </a:r>
            <a:endParaRPr lang="en-GB" dirty="0">
              <a:solidFill>
                <a:schemeClr val="bg1"/>
              </a:solidFill>
              <a:latin typeface="Arial" panose="020B0604020202020204" pitchFamily="34" charset="0"/>
              <a:cs typeface="Arial" panose="020B0604020202020204" pitchFamily="34" charset="0"/>
            </a:endParaRPr>
          </a:p>
        </p:txBody>
      </p:sp>
      <p:sp>
        <p:nvSpPr>
          <p:cNvPr id="27" name="75-84"/>
          <p:cNvSpPr txBox="1"/>
          <p:nvPr/>
        </p:nvSpPr>
        <p:spPr>
          <a:xfrm>
            <a:off x="3198968" y="2891075"/>
            <a:ext cx="774571" cy="369332"/>
          </a:xfrm>
          <a:prstGeom prst="rect">
            <a:avLst/>
          </a:prstGeom>
          <a:noFill/>
        </p:spPr>
        <p:txBody>
          <a:bodyPr wrap="none" rtlCol="0">
            <a:spAutoFit/>
          </a:bodyPr>
          <a:lstStyle/>
          <a:p>
            <a:r>
              <a:rPr lang="en-GB" dirty="0" smtClean="0">
                <a:solidFill>
                  <a:schemeClr val="bg1"/>
                </a:solidFill>
                <a:latin typeface="Arial" panose="020B0604020202020204" pitchFamily="34" charset="0"/>
                <a:cs typeface="Arial" panose="020B0604020202020204" pitchFamily="34" charset="0"/>
              </a:rPr>
              <a:t>75-84</a:t>
            </a:r>
            <a:endParaRPr lang="en-GB" dirty="0">
              <a:solidFill>
                <a:schemeClr val="bg1"/>
              </a:solidFill>
              <a:latin typeface="Arial" panose="020B0604020202020204" pitchFamily="34" charset="0"/>
              <a:cs typeface="Arial" panose="020B0604020202020204" pitchFamily="34" charset="0"/>
            </a:endParaRPr>
          </a:p>
        </p:txBody>
      </p:sp>
      <p:sp>
        <p:nvSpPr>
          <p:cNvPr id="28" name="85-89"/>
          <p:cNvSpPr txBox="1"/>
          <p:nvPr/>
        </p:nvSpPr>
        <p:spPr>
          <a:xfrm>
            <a:off x="6406307" y="3755789"/>
            <a:ext cx="774571" cy="369332"/>
          </a:xfrm>
          <a:prstGeom prst="rect">
            <a:avLst/>
          </a:prstGeom>
          <a:noFill/>
        </p:spPr>
        <p:txBody>
          <a:bodyPr wrap="none" rtlCol="0">
            <a:spAutoFit/>
          </a:bodyPr>
          <a:lstStyle/>
          <a:p>
            <a:r>
              <a:rPr lang="en-GB" dirty="0" smtClean="0">
                <a:solidFill>
                  <a:schemeClr val="bg1"/>
                </a:solidFill>
                <a:latin typeface="Arial" panose="020B0604020202020204" pitchFamily="34" charset="0"/>
                <a:cs typeface="Arial" panose="020B0604020202020204" pitchFamily="34" charset="0"/>
              </a:rPr>
              <a:t>85-89</a:t>
            </a:r>
            <a:endParaRPr lang="en-GB" dirty="0">
              <a:solidFill>
                <a:schemeClr val="bg1"/>
              </a:solidFill>
              <a:latin typeface="Arial" panose="020B0604020202020204" pitchFamily="34" charset="0"/>
              <a:cs typeface="Arial" panose="020B0604020202020204" pitchFamily="34" charset="0"/>
            </a:endParaRPr>
          </a:p>
        </p:txBody>
      </p:sp>
      <p:sp>
        <p:nvSpPr>
          <p:cNvPr id="29" name="90+"/>
          <p:cNvSpPr txBox="1"/>
          <p:nvPr/>
        </p:nvSpPr>
        <p:spPr>
          <a:xfrm>
            <a:off x="7028391" y="2674867"/>
            <a:ext cx="575799" cy="369332"/>
          </a:xfrm>
          <a:prstGeom prst="rect">
            <a:avLst/>
          </a:prstGeom>
          <a:noFill/>
        </p:spPr>
        <p:txBody>
          <a:bodyPr wrap="none" rtlCol="0">
            <a:spAutoFit/>
          </a:bodyPr>
          <a:lstStyle/>
          <a:p>
            <a:r>
              <a:rPr lang="en-GB" dirty="0" smtClean="0">
                <a:solidFill>
                  <a:schemeClr val="bg1"/>
                </a:solidFill>
                <a:latin typeface="Arial" panose="020B0604020202020204" pitchFamily="34" charset="0"/>
                <a:cs typeface="Arial" panose="020B0604020202020204" pitchFamily="34" charset="0"/>
              </a:rPr>
              <a:t>90+</a:t>
            </a:r>
            <a:endParaRPr lang="en-GB" dirty="0">
              <a:solidFill>
                <a:schemeClr val="bg1"/>
              </a:solidFill>
              <a:latin typeface="Arial" panose="020B0604020202020204" pitchFamily="34" charset="0"/>
              <a:cs typeface="Arial" panose="020B0604020202020204" pitchFamily="34" charset="0"/>
            </a:endParaRPr>
          </a:p>
        </p:txBody>
      </p:sp>
      <p:sp>
        <p:nvSpPr>
          <p:cNvPr id="30" name="Population of Wales"/>
          <p:cNvSpPr txBox="1"/>
          <p:nvPr/>
        </p:nvSpPr>
        <p:spPr>
          <a:xfrm>
            <a:off x="243840" y="336383"/>
            <a:ext cx="8635999" cy="553998"/>
          </a:xfrm>
          <a:prstGeom prst="rect">
            <a:avLst/>
          </a:prstGeom>
          <a:noFill/>
        </p:spPr>
        <p:txBody>
          <a:bodyPr wrap="square" rtlCol="0">
            <a:spAutoFit/>
          </a:bodyPr>
          <a:lstStyle/>
          <a:p>
            <a:pPr algn="ctr"/>
            <a:r>
              <a:rPr lang="en-GB" sz="3000" dirty="0" smtClean="0">
                <a:solidFill>
                  <a:srgbClr val="582F7A"/>
                </a:solidFill>
                <a:latin typeface="Arial" panose="020B0604020202020204" pitchFamily="34" charset="0"/>
                <a:cs typeface="Arial" panose="020B0604020202020204" pitchFamily="34" charset="0"/>
              </a:rPr>
              <a:t>Population of Wales is approximately = 3,092,036</a:t>
            </a:r>
            <a:endParaRPr lang="en-GB" sz="3000" dirty="0">
              <a:solidFill>
                <a:srgbClr val="582F7A"/>
              </a:solidFill>
              <a:latin typeface="Arial" panose="020B0604020202020204" pitchFamily="34" charset="0"/>
              <a:cs typeface="Arial" panose="020B0604020202020204" pitchFamily="34" charset="0"/>
            </a:endParaRPr>
          </a:p>
        </p:txBody>
      </p:sp>
      <p:graphicFrame>
        <p:nvGraphicFramePr>
          <p:cNvPr id="34" name="Age breakdown Table"/>
          <p:cNvGraphicFramePr>
            <a:graphicFrameLocks noGrp="1"/>
          </p:cNvGraphicFramePr>
          <p:nvPr>
            <p:extLst>
              <p:ext uri="{D42A27DB-BD31-4B8C-83A1-F6EECF244321}">
                <p14:modId xmlns:p14="http://schemas.microsoft.com/office/powerpoint/2010/main" val="2346174071"/>
              </p:ext>
            </p:extLst>
          </p:nvPr>
        </p:nvGraphicFramePr>
        <p:xfrm>
          <a:off x="431801" y="5423803"/>
          <a:ext cx="4140198" cy="1188720"/>
        </p:xfrm>
        <a:graphic>
          <a:graphicData uri="http://schemas.openxmlformats.org/drawingml/2006/table">
            <a:tbl>
              <a:tblPr firstRow="1" bandRow="1">
                <a:tableStyleId>{5C22544A-7EE6-4342-B048-85BDC9FD1C3A}</a:tableStyleId>
              </a:tblPr>
              <a:tblGrid>
                <a:gridCol w="1380066"/>
                <a:gridCol w="1380066"/>
                <a:gridCol w="1380066"/>
              </a:tblGrid>
              <a:tr h="370840">
                <a:tc>
                  <a:txBody>
                    <a:bodyPr/>
                    <a:lstStyle/>
                    <a:p>
                      <a:pPr algn="ctr"/>
                      <a:r>
                        <a:rPr lang="en-GB" sz="2000" b="0" dirty="0" smtClean="0">
                          <a:latin typeface="Arial" panose="020B0604020202020204" pitchFamily="34" charset="0"/>
                          <a:cs typeface="Arial" panose="020B0604020202020204" pitchFamily="34" charset="0"/>
                        </a:rPr>
                        <a:t>65+</a:t>
                      </a:r>
                      <a:endParaRPr lang="en-GB" sz="2000" b="0" dirty="0">
                        <a:latin typeface="Arial" panose="020B0604020202020204" pitchFamily="34" charset="0"/>
                        <a:cs typeface="Arial" panose="020B0604020202020204" pitchFamily="34" charset="0"/>
                      </a:endParaRPr>
                    </a:p>
                  </a:txBody>
                  <a:tcPr>
                    <a:solidFill>
                      <a:srgbClr val="582F7A"/>
                    </a:solidFill>
                  </a:tcPr>
                </a:tc>
                <a:tc>
                  <a:txBody>
                    <a:bodyPr/>
                    <a:lstStyle/>
                    <a:p>
                      <a:pPr algn="ctr"/>
                      <a:r>
                        <a:rPr lang="en-GB" sz="2000" b="0" dirty="0" smtClean="0">
                          <a:latin typeface="Arial" panose="020B0604020202020204" pitchFamily="34" charset="0"/>
                          <a:cs typeface="Arial" panose="020B0604020202020204" pitchFamily="34" charset="0"/>
                        </a:rPr>
                        <a:t>85+</a:t>
                      </a:r>
                      <a:endParaRPr lang="en-GB" sz="2000" b="0" dirty="0">
                        <a:latin typeface="Arial" panose="020B0604020202020204" pitchFamily="34" charset="0"/>
                        <a:cs typeface="Arial" panose="020B0604020202020204" pitchFamily="34" charset="0"/>
                      </a:endParaRPr>
                    </a:p>
                  </a:txBody>
                  <a:tcPr>
                    <a:solidFill>
                      <a:srgbClr val="582F7A"/>
                    </a:solidFill>
                  </a:tcPr>
                </a:tc>
                <a:tc>
                  <a:txBody>
                    <a:bodyPr/>
                    <a:lstStyle/>
                    <a:p>
                      <a:pPr algn="ctr"/>
                      <a:r>
                        <a:rPr lang="en-GB" sz="2000" b="0" dirty="0" smtClean="0">
                          <a:latin typeface="Arial" panose="020B0604020202020204" pitchFamily="34" charset="0"/>
                          <a:cs typeface="Arial" panose="020B0604020202020204" pitchFamily="34" charset="0"/>
                        </a:rPr>
                        <a:t>90+</a:t>
                      </a:r>
                      <a:endParaRPr lang="en-GB" sz="2000" b="0" dirty="0">
                        <a:latin typeface="Arial" panose="020B0604020202020204" pitchFamily="34" charset="0"/>
                        <a:cs typeface="Arial" panose="020B0604020202020204" pitchFamily="34" charset="0"/>
                      </a:endParaRPr>
                    </a:p>
                  </a:txBody>
                  <a:tcPr>
                    <a:solidFill>
                      <a:srgbClr val="582F7A"/>
                    </a:solidFill>
                  </a:tcPr>
                </a:tc>
              </a:tr>
              <a:tr h="370840">
                <a:tc>
                  <a:txBody>
                    <a:bodyPr/>
                    <a:lstStyle/>
                    <a:p>
                      <a:pPr algn="ctr"/>
                      <a:r>
                        <a:rPr lang="en-GB" sz="2000" dirty="0" smtClean="0">
                          <a:solidFill>
                            <a:srgbClr val="582F7A"/>
                          </a:solidFill>
                          <a:latin typeface="Arial" panose="020B0604020202020204" pitchFamily="34" charset="0"/>
                          <a:cs typeface="Arial" panose="020B0604020202020204" pitchFamily="34" charset="0"/>
                        </a:rPr>
                        <a:t>614,747</a:t>
                      </a:r>
                      <a:endParaRPr lang="en-GB" sz="2000" dirty="0">
                        <a:solidFill>
                          <a:srgbClr val="582F7A"/>
                        </a:solidFill>
                        <a:latin typeface="Arial" panose="020B0604020202020204" pitchFamily="34" charset="0"/>
                        <a:cs typeface="Arial" panose="020B0604020202020204" pitchFamily="34" charset="0"/>
                      </a:endParaRPr>
                    </a:p>
                  </a:txBody>
                  <a:tcPr/>
                </a:tc>
                <a:tc>
                  <a:txBody>
                    <a:bodyPr/>
                    <a:lstStyle/>
                    <a:p>
                      <a:pPr algn="ctr"/>
                      <a:r>
                        <a:rPr lang="en-GB" sz="2000" dirty="0" smtClean="0">
                          <a:solidFill>
                            <a:srgbClr val="582F7A"/>
                          </a:solidFill>
                          <a:latin typeface="Arial" panose="020B0604020202020204" pitchFamily="34" charset="0"/>
                          <a:cs typeface="Arial" panose="020B0604020202020204" pitchFamily="34" charset="0"/>
                        </a:rPr>
                        <a:t>78,866</a:t>
                      </a:r>
                      <a:endParaRPr lang="en-GB" sz="2000" dirty="0">
                        <a:solidFill>
                          <a:srgbClr val="582F7A"/>
                        </a:solidFill>
                        <a:latin typeface="Arial" panose="020B0604020202020204" pitchFamily="34" charset="0"/>
                        <a:cs typeface="Arial" panose="020B0604020202020204" pitchFamily="34" charset="0"/>
                      </a:endParaRPr>
                    </a:p>
                  </a:txBody>
                  <a:tcPr/>
                </a:tc>
                <a:tc>
                  <a:txBody>
                    <a:bodyPr/>
                    <a:lstStyle/>
                    <a:p>
                      <a:pPr algn="ctr"/>
                      <a:r>
                        <a:rPr lang="en-GB" sz="2000" dirty="0" smtClean="0">
                          <a:solidFill>
                            <a:srgbClr val="582F7A"/>
                          </a:solidFill>
                          <a:latin typeface="Arial" panose="020B0604020202020204" pitchFamily="34" charset="0"/>
                          <a:cs typeface="Arial" panose="020B0604020202020204" pitchFamily="34" charset="0"/>
                        </a:rPr>
                        <a:t>28,825</a:t>
                      </a:r>
                      <a:endParaRPr lang="en-GB" sz="2000" dirty="0">
                        <a:solidFill>
                          <a:srgbClr val="582F7A"/>
                        </a:solidFill>
                        <a:latin typeface="Arial" panose="020B0604020202020204" pitchFamily="34" charset="0"/>
                        <a:cs typeface="Arial" panose="020B0604020202020204" pitchFamily="34" charset="0"/>
                      </a:endParaRPr>
                    </a:p>
                  </a:txBody>
                  <a:tcPr/>
                </a:tc>
              </a:tr>
              <a:tr h="370840">
                <a:tc>
                  <a:txBody>
                    <a:bodyPr/>
                    <a:lstStyle/>
                    <a:p>
                      <a:pPr algn="ctr"/>
                      <a:r>
                        <a:rPr lang="en-GB" sz="2000" dirty="0" smtClean="0">
                          <a:solidFill>
                            <a:srgbClr val="582F7A"/>
                          </a:solidFill>
                          <a:latin typeface="Arial" panose="020B0604020202020204" pitchFamily="34" charset="0"/>
                          <a:cs typeface="Arial" panose="020B0604020202020204" pitchFamily="34" charset="0"/>
                        </a:rPr>
                        <a:t>20%</a:t>
                      </a:r>
                      <a:endParaRPr lang="en-GB" sz="2000" dirty="0">
                        <a:solidFill>
                          <a:srgbClr val="582F7A"/>
                        </a:solidFill>
                        <a:latin typeface="Arial" panose="020B0604020202020204" pitchFamily="34" charset="0"/>
                        <a:cs typeface="Arial" panose="020B0604020202020204" pitchFamily="34" charset="0"/>
                      </a:endParaRPr>
                    </a:p>
                  </a:txBody>
                  <a:tcPr/>
                </a:tc>
                <a:tc>
                  <a:txBody>
                    <a:bodyPr/>
                    <a:lstStyle/>
                    <a:p>
                      <a:pPr algn="ctr"/>
                      <a:r>
                        <a:rPr lang="en-GB" sz="2000" dirty="0" smtClean="0">
                          <a:solidFill>
                            <a:srgbClr val="582F7A"/>
                          </a:solidFill>
                          <a:latin typeface="Arial" panose="020B0604020202020204" pitchFamily="34" charset="0"/>
                          <a:cs typeface="Arial" panose="020B0604020202020204" pitchFamily="34" charset="0"/>
                        </a:rPr>
                        <a:t>3%</a:t>
                      </a:r>
                      <a:endParaRPr lang="en-GB" sz="2000" dirty="0">
                        <a:solidFill>
                          <a:srgbClr val="582F7A"/>
                        </a:solidFill>
                        <a:latin typeface="Arial" panose="020B0604020202020204" pitchFamily="34" charset="0"/>
                        <a:cs typeface="Arial" panose="020B0604020202020204" pitchFamily="34" charset="0"/>
                      </a:endParaRPr>
                    </a:p>
                  </a:txBody>
                  <a:tcPr/>
                </a:tc>
                <a:tc>
                  <a:txBody>
                    <a:bodyPr/>
                    <a:lstStyle/>
                    <a:p>
                      <a:pPr algn="ctr"/>
                      <a:r>
                        <a:rPr lang="en-GB" sz="2000" dirty="0" smtClean="0">
                          <a:solidFill>
                            <a:srgbClr val="582F7A"/>
                          </a:solidFill>
                          <a:latin typeface="Arial" panose="020B0604020202020204" pitchFamily="34" charset="0"/>
                          <a:cs typeface="Arial" panose="020B0604020202020204" pitchFamily="34" charset="0"/>
                        </a:rPr>
                        <a:t>1%</a:t>
                      </a:r>
                      <a:endParaRPr lang="en-GB" sz="2000" dirty="0">
                        <a:solidFill>
                          <a:srgbClr val="582F7A"/>
                        </a:solidFill>
                        <a:latin typeface="Arial" panose="020B0604020202020204" pitchFamily="34" charset="0"/>
                        <a:cs typeface="Arial" panose="020B0604020202020204" pitchFamily="34" charset="0"/>
                      </a:endParaRPr>
                    </a:p>
                  </a:txBody>
                  <a:tcPr/>
                </a:tc>
              </a:tr>
            </a:tbl>
          </a:graphicData>
        </a:graphic>
      </p:graphicFrame>
      <p:sp>
        <p:nvSpPr>
          <p:cNvPr id="35" name="Highest proportion of OP in UK"/>
          <p:cNvSpPr txBox="1"/>
          <p:nvPr/>
        </p:nvSpPr>
        <p:spPr>
          <a:xfrm>
            <a:off x="243840" y="858086"/>
            <a:ext cx="8635999" cy="553998"/>
          </a:xfrm>
          <a:prstGeom prst="rect">
            <a:avLst/>
          </a:prstGeom>
          <a:noFill/>
        </p:spPr>
        <p:txBody>
          <a:bodyPr wrap="square" rtlCol="0">
            <a:spAutoFit/>
          </a:bodyPr>
          <a:lstStyle/>
          <a:p>
            <a:pPr algn="ctr"/>
            <a:r>
              <a:rPr lang="en-GB" sz="3000" dirty="0" smtClean="0">
                <a:solidFill>
                  <a:srgbClr val="69A830"/>
                </a:solidFill>
                <a:latin typeface="Arial" panose="020B0604020202020204" pitchFamily="34" charset="0"/>
                <a:cs typeface="Arial" panose="020B0604020202020204" pitchFamily="34" charset="0"/>
              </a:rPr>
              <a:t>(highest </a:t>
            </a:r>
            <a:r>
              <a:rPr lang="en-GB" sz="3000" dirty="0">
                <a:solidFill>
                  <a:srgbClr val="69A830"/>
                </a:solidFill>
                <a:latin typeface="Arial" panose="020B0604020202020204" pitchFamily="34" charset="0"/>
                <a:cs typeface="Arial" panose="020B0604020202020204" pitchFamily="34" charset="0"/>
              </a:rPr>
              <a:t>proportion of older people in the </a:t>
            </a:r>
            <a:r>
              <a:rPr lang="en-GB" sz="3000" dirty="0" smtClean="0">
                <a:solidFill>
                  <a:srgbClr val="69A830"/>
                </a:solidFill>
                <a:latin typeface="Arial" panose="020B0604020202020204" pitchFamily="34" charset="0"/>
                <a:cs typeface="Arial" panose="020B0604020202020204" pitchFamily="34" charset="0"/>
              </a:rPr>
              <a:t>UK)</a:t>
            </a:r>
            <a:endParaRPr lang="en-GB" sz="3000" dirty="0">
              <a:solidFill>
                <a:srgbClr val="69A830"/>
              </a:solidFill>
              <a:latin typeface="Arial" panose="020B0604020202020204" pitchFamily="34" charset="0"/>
              <a:cs typeface="Arial" panose="020B0604020202020204" pitchFamily="34" charset="0"/>
            </a:endParaRPr>
          </a:p>
        </p:txBody>
      </p:sp>
      <p:sp>
        <p:nvSpPr>
          <p:cNvPr id="36" name="Number of ppl over 65 living alone"/>
          <p:cNvSpPr txBox="1"/>
          <p:nvPr/>
        </p:nvSpPr>
        <p:spPr>
          <a:xfrm>
            <a:off x="0" y="690472"/>
            <a:ext cx="9144000" cy="4770537"/>
          </a:xfrm>
          <a:prstGeom prst="rect">
            <a:avLst/>
          </a:prstGeom>
          <a:noFill/>
        </p:spPr>
        <p:txBody>
          <a:bodyPr wrap="square" rtlCol="0">
            <a:spAutoFit/>
          </a:bodyPr>
          <a:lstStyle/>
          <a:p>
            <a:pPr algn="ctr"/>
            <a:r>
              <a:rPr lang="en-GB" sz="4800" dirty="0" smtClean="0">
                <a:solidFill>
                  <a:srgbClr val="69A830"/>
                </a:solidFill>
                <a:latin typeface="Arial" panose="020B0604020202020204" pitchFamily="34" charset="0"/>
                <a:cs typeface="Arial" panose="020B0604020202020204" pitchFamily="34" charset="0"/>
              </a:rPr>
              <a:t>Approximately</a:t>
            </a:r>
            <a:endParaRPr lang="en-GB" sz="4400" dirty="0" smtClean="0">
              <a:solidFill>
                <a:srgbClr val="69A830"/>
              </a:solidFill>
              <a:latin typeface="Arial" panose="020B0604020202020204" pitchFamily="34" charset="0"/>
              <a:cs typeface="Arial" panose="020B0604020202020204" pitchFamily="34" charset="0"/>
            </a:endParaRPr>
          </a:p>
          <a:p>
            <a:pPr algn="ctr"/>
            <a:r>
              <a:rPr lang="en-GB" sz="8000" b="1" dirty="0" smtClean="0">
                <a:solidFill>
                  <a:srgbClr val="69A830"/>
                </a:solidFill>
                <a:latin typeface="Arial" panose="020B0604020202020204" pitchFamily="34" charset="0"/>
                <a:cs typeface="Arial" panose="020B0604020202020204" pitchFamily="34" charset="0"/>
              </a:rPr>
              <a:t>6 per cent</a:t>
            </a:r>
          </a:p>
          <a:p>
            <a:pPr algn="ctr"/>
            <a:r>
              <a:rPr lang="en-GB" sz="4800" dirty="0" smtClean="0">
                <a:solidFill>
                  <a:srgbClr val="69A830"/>
                </a:solidFill>
                <a:latin typeface="Arial" panose="020B0604020202020204" pitchFamily="34" charset="0"/>
                <a:cs typeface="Arial" panose="020B0604020202020204" pitchFamily="34" charset="0"/>
              </a:rPr>
              <a:t>of </a:t>
            </a:r>
            <a:r>
              <a:rPr lang="en-GB" sz="4800" dirty="0">
                <a:solidFill>
                  <a:srgbClr val="69A830"/>
                </a:solidFill>
                <a:latin typeface="Arial" panose="020B0604020202020204" pitchFamily="34" charset="0"/>
                <a:cs typeface="Arial" panose="020B0604020202020204" pitchFamily="34" charset="0"/>
              </a:rPr>
              <a:t>those aged </a:t>
            </a:r>
            <a:r>
              <a:rPr lang="en-GB" sz="4800" b="1" dirty="0">
                <a:solidFill>
                  <a:srgbClr val="582F7A"/>
                </a:solidFill>
                <a:latin typeface="Arial" panose="020B0604020202020204" pitchFamily="34" charset="0"/>
                <a:cs typeface="Arial" panose="020B0604020202020204" pitchFamily="34" charset="0"/>
              </a:rPr>
              <a:t>65 and </a:t>
            </a:r>
            <a:r>
              <a:rPr lang="en-GB" sz="4800" b="1" dirty="0" smtClean="0">
                <a:solidFill>
                  <a:srgbClr val="582F7A"/>
                </a:solidFill>
                <a:latin typeface="Arial" panose="020B0604020202020204" pitchFamily="34" charset="0"/>
                <a:cs typeface="Arial" panose="020B0604020202020204" pitchFamily="34" charset="0"/>
              </a:rPr>
              <a:t>over</a:t>
            </a:r>
          </a:p>
          <a:p>
            <a:pPr algn="ctr"/>
            <a:r>
              <a:rPr lang="en-GB" sz="8000" b="1" dirty="0" smtClean="0">
                <a:solidFill>
                  <a:srgbClr val="582F7A"/>
                </a:solidFill>
                <a:latin typeface="Arial" panose="020B0604020202020204" pitchFamily="34" charset="0"/>
                <a:cs typeface="Arial" panose="020B0604020202020204" pitchFamily="34" charset="0"/>
              </a:rPr>
              <a:t>live alone</a:t>
            </a:r>
          </a:p>
          <a:p>
            <a:pPr algn="ctr"/>
            <a:r>
              <a:rPr lang="en-GB" sz="4800" dirty="0" smtClean="0">
                <a:solidFill>
                  <a:srgbClr val="69A830"/>
                </a:solidFill>
                <a:latin typeface="Arial" panose="020B0604020202020204" pitchFamily="34" charset="0"/>
                <a:cs typeface="Arial" panose="020B0604020202020204" pitchFamily="34" charset="0"/>
              </a:rPr>
              <a:t>(that’s nearly </a:t>
            </a:r>
            <a:r>
              <a:rPr lang="en-GB" sz="4800" b="1" dirty="0" smtClean="0">
                <a:solidFill>
                  <a:srgbClr val="582F7A"/>
                </a:solidFill>
                <a:latin typeface="Arial" panose="020B0604020202020204" pitchFamily="34" charset="0"/>
                <a:cs typeface="Arial" panose="020B0604020202020204" pitchFamily="34" charset="0"/>
              </a:rPr>
              <a:t>400,000</a:t>
            </a:r>
            <a:r>
              <a:rPr lang="en-GB" sz="4800" dirty="0" smtClean="0">
                <a:solidFill>
                  <a:srgbClr val="69A830"/>
                </a:solidFill>
                <a:latin typeface="Arial" panose="020B0604020202020204" pitchFamily="34" charset="0"/>
                <a:cs typeface="Arial" panose="020B0604020202020204" pitchFamily="34" charset="0"/>
              </a:rPr>
              <a:t> people)</a:t>
            </a:r>
            <a:endParaRPr lang="en-GB" sz="4800" dirty="0">
              <a:solidFill>
                <a:srgbClr val="69A830"/>
              </a:solidFill>
              <a:latin typeface="Arial" panose="020B0604020202020204" pitchFamily="34" charset="0"/>
              <a:cs typeface="Arial" panose="020B0604020202020204" pitchFamily="34" charset="0"/>
            </a:endParaRPr>
          </a:p>
        </p:txBody>
      </p:sp>
      <p:graphicFrame>
        <p:nvGraphicFramePr>
          <p:cNvPr id="39" name="Dependency Ratio Chart"/>
          <p:cNvGraphicFramePr>
            <a:graphicFrameLocks noGrp="1"/>
          </p:cNvGraphicFramePr>
          <p:nvPr>
            <p:extLst>
              <p:ext uri="{D42A27DB-BD31-4B8C-83A1-F6EECF244321}">
                <p14:modId xmlns:p14="http://schemas.microsoft.com/office/powerpoint/2010/main" val="1070695066"/>
              </p:ext>
            </p:extLst>
          </p:nvPr>
        </p:nvGraphicFramePr>
        <p:xfrm>
          <a:off x="431800" y="1376363"/>
          <a:ext cx="8280400" cy="4500562"/>
        </p:xfrm>
        <a:graphic>
          <a:graphicData uri="http://schemas.openxmlformats.org/drawingml/2006/chart">
            <c:chart xmlns:c="http://schemas.openxmlformats.org/drawingml/2006/chart" xmlns:r="http://schemas.openxmlformats.org/officeDocument/2006/relationships" r:id="rId4"/>
          </a:graphicData>
        </a:graphic>
      </p:graphicFrame>
      <p:sp>
        <p:nvSpPr>
          <p:cNvPr id="40" name="Between 2014 and 2039..."/>
          <p:cNvSpPr txBox="1"/>
          <p:nvPr/>
        </p:nvSpPr>
        <p:spPr>
          <a:xfrm>
            <a:off x="431800" y="382036"/>
            <a:ext cx="8280400" cy="707886"/>
          </a:xfrm>
          <a:prstGeom prst="rect">
            <a:avLst/>
          </a:prstGeom>
          <a:noFill/>
        </p:spPr>
        <p:txBody>
          <a:bodyPr wrap="square" rtlCol="0">
            <a:spAutoFit/>
          </a:bodyPr>
          <a:lstStyle/>
          <a:p>
            <a:pPr lvl="0"/>
            <a:r>
              <a:rPr lang="en-GB" sz="4000" dirty="0" smtClean="0">
                <a:solidFill>
                  <a:srgbClr val="582F7A"/>
                </a:solidFill>
                <a:latin typeface="Arial" panose="020B0604020202020204" pitchFamily="34" charset="0"/>
                <a:cs typeface="Arial" panose="020B0604020202020204" pitchFamily="34" charset="0"/>
              </a:rPr>
              <a:t>Between </a:t>
            </a:r>
            <a:r>
              <a:rPr lang="en-GB" sz="4000" dirty="0">
                <a:solidFill>
                  <a:srgbClr val="582F7A"/>
                </a:solidFill>
                <a:latin typeface="Arial" panose="020B0604020202020204" pitchFamily="34" charset="0"/>
                <a:cs typeface="Arial" panose="020B0604020202020204" pitchFamily="34" charset="0"/>
              </a:rPr>
              <a:t>2014 and </a:t>
            </a:r>
            <a:r>
              <a:rPr lang="en-GB" sz="4000" dirty="0" smtClean="0">
                <a:solidFill>
                  <a:srgbClr val="582F7A"/>
                </a:solidFill>
                <a:latin typeface="Arial" panose="020B0604020202020204" pitchFamily="34" charset="0"/>
                <a:cs typeface="Arial" panose="020B0604020202020204" pitchFamily="34" charset="0"/>
              </a:rPr>
              <a:t>2039 …</a:t>
            </a:r>
            <a:endParaRPr lang="en-GB" sz="4000" dirty="0">
              <a:solidFill>
                <a:srgbClr val="582F7A"/>
              </a:solidFill>
              <a:latin typeface="Arial" panose="020B0604020202020204" pitchFamily="34" charset="0"/>
              <a:cs typeface="Arial" panose="020B0604020202020204" pitchFamily="34" charset="0"/>
            </a:endParaRPr>
          </a:p>
        </p:txBody>
      </p:sp>
      <p:grpSp>
        <p:nvGrpSpPr>
          <p:cNvPr id="41" name="# OP UP Arrow"/>
          <p:cNvGrpSpPr/>
          <p:nvPr/>
        </p:nvGrpSpPr>
        <p:grpSpPr>
          <a:xfrm>
            <a:off x="1920102" y="1860701"/>
            <a:ext cx="1296563" cy="3060000"/>
            <a:chOff x="1920105" y="2013101"/>
            <a:chExt cx="1296563" cy="3212020"/>
          </a:xfrm>
        </p:grpSpPr>
        <p:sp>
          <p:nvSpPr>
            <p:cNvPr id="42" name="Arrow"/>
            <p:cNvSpPr/>
            <p:nvPr/>
          </p:nvSpPr>
          <p:spPr>
            <a:xfrm rot="10800000">
              <a:off x="1920105" y="2013101"/>
              <a:ext cx="1296563" cy="3212020"/>
            </a:xfrm>
            <a:prstGeom prst="downArrow">
              <a:avLst/>
            </a:prstGeom>
            <a:solidFill>
              <a:srgbClr val="69A83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a:p>
          </p:txBody>
        </p:sp>
        <p:sp>
          <p:nvSpPr>
            <p:cNvPr id="43" name="TextBox 42"/>
            <p:cNvSpPr txBox="1"/>
            <p:nvPr/>
          </p:nvSpPr>
          <p:spPr>
            <a:xfrm rot="16200000">
              <a:off x="1657911" y="3638347"/>
              <a:ext cx="1820953" cy="523220"/>
            </a:xfrm>
            <a:prstGeom prst="rect">
              <a:avLst/>
            </a:prstGeom>
            <a:noFill/>
          </p:spPr>
          <p:txBody>
            <a:bodyPr wrap="none" rtlCol="0">
              <a:spAutoFit/>
            </a:bodyPr>
            <a:lstStyle/>
            <a:p>
              <a:r>
                <a:rPr lang="en-GB" sz="2800" dirty="0" smtClean="0">
                  <a:solidFill>
                    <a:schemeClr val="bg1"/>
                  </a:solidFill>
                  <a:latin typeface="Arial" panose="020B0604020202020204" pitchFamily="34" charset="0"/>
                  <a:cs typeface="Arial" panose="020B0604020202020204" pitchFamily="34" charset="0"/>
                </a:rPr>
                <a:t>Aged 65+</a:t>
              </a:r>
              <a:endParaRPr lang="en-GB" sz="2800" dirty="0">
                <a:solidFill>
                  <a:schemeClr val="bg1"/>
                </a:solidFill>
                <a:latin typeface="Arial" panose="020B0604020202020204" pitchFamily="34" charset="0"/>
                <a:cs typeface="Arial" panose="020B0604020202020204" pitchFamily="34" charset="0"/>
              </a:endParaRPr>
            </a:p>
          </p:txBody>
        </p:sp>
      </p:grpSp>
      <p:grpSp>
        <p:nvGrpSpPr>
          <p:cNvPr id="44" name="# YO DOWN Arrow"/>
          <p:cNvGrpSpPr/>
          <p:nvPr/>
        </p:nvGrpSpPr>
        <p:grpSpPr>
          <a:xfrm>
            <a:off x="6119665" y="1889614"/>
            <a:ext cx="1296563" cy="3060000"/>
            <a:chOff x="6119665" y="2110863"/>
            <a:chExt cx="1296563" cy="3519055"/>
          </a:xfrm>
        </p:grpSpPr>
        <p:sp>
          <p:nvSpPr>
            <p:cNvPr id="45" name="Arrow"/>
            <p:cNvSpPr/>
            <p:nvPr/>
          </p:nvSpPr>
          <p:spPr>
            <a:xfrm>
              <a:off x="6119665" y="2110863"/>
              <a:ext cx="1296563" cy="3519055"/>
            </a:xfrm>
            <a:prstGeom prst="downArrow">
              <a:avLst/>
            </a:prstGeom>
            <a:solidFill>
              <a:srgbClr val="582F7A"/>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46" name="TextBox 45"/>
            <p:cNvSpPr txBox="1"/>
            <p:nvPr/>
          </p:nvSpPr>
          <p:spPr>
            <a:xfrm rot="16200000">
              <a:off x="5477324" y="3456126"/>
              <a:ext cx="2581244" cy="523220"/>
            </a:xfrm>
            <a:prstGeom prst="rect">
              <a:avLst/>
            </a:prstGeom>
            <a:noFill/>
          </p:spPr>
          <p:txBody>
            <a:bodyPr wrap="none" rtlCol="0">
              <a:spAutoFit/>
            </a:bodyPr>
            <a:lstStyle/>
            <a:p>
              <a:r>
                <a:rPr lang="en-GB" sz="2800" dirty="0" smtClean="0">
                  <a:solidFill>
                    <a:schemeClr val="bg1"/>
                  </a:solidFill>
                  <a:latin typeface="Arial" panose="020B0604020202020204" pitchFamily="34" charset="0"/>
                  <a:cs typeface="Arial" panose="020B0604020202020204" pitchFamily="34" charset="0"/>
                </a:rPr>
                <a:t>Aged 16 - 64</a:t>
              </a:r>
              <a:endParaRPr lang="en-GB" sz="2800" dirty="0">
                <a:solidFill>
                  <a:schemeClr val="bg1"/>
                </a:solidFill>
                <a:latin typeface="Arial" panose="020B0604020202020204" pitchFamily="34" charset="0"/>
                <a:cs typeface="Arial" panose="020B0604020202020204" pitchFamily="34" charset="0"/>
              </a:endParaRPr>
            </a:p>
          </p:txBody>
        </p:sp>
      </p:grpSp>
      <p:sp>
        <p:nvSpPr>
          <p:cNvPr id="47" name="95,000 (5%)"/>
          <p:cNvSpPr txBox="1"/>
          <p:nvPr/>
        </p:nvSpPr>
        <p:spPr>
          <a:xfrm>
            <a:off x="5068254" y="5154879"/>
            <a:ext cx="3643946" cy="584775"/>
          </a:xfrm>
          <a:prstGeom prst="rect">
            <a:avLst/>
          </a:prstGeom>
          <a:noFill/>
        </p:spPr>
        <p:txBody>
          <a:bodyPr wrap="none" rtlCol="0">
            <a:spAutoFit/>
          </a:bodyPr>
          <a:lstStyle/>
          <a:p>
            <a:pPr lvl="0"/>
            <a:r>
              <a:rPr lang="en-GB" sz="3200" dirty="0" smtClean="0">
                <a:solidFill>
                  <a:srgbClr val="582F7A"/>
                </a:solidFill>
                <a:latin typeface="Arial" panose="020B0604020202020204" pitchFamily="34" charset="0"/>
                <a:cs typeface="Arial" panose="020B0604020202020204" pitchFamily="34" charset="0"/>
              </a:rPr>
              <a:t>95,000 (5 per cent)</a:t>
            </a:r>
            <a:endParaRPr lang="en-GB" sz="3200" dirty="0">
              <a:solidFill>
                <a:srgbClr val="582F7A"/>
              </a:solidFill>
              <a:latin typeface="Arial" panose="020B0604020202020204" pitchFamily="34" charset="0"/>
              <a:cs typeface="Arial" panose="020B0604020202020204" pitchFamily="34" charset="0"/>
            </a:endParaRPr>
          </a:p>
        </p:txBody>
      </p:sp>
      <p:sp>
        <p:nvSpPr>
          <p:cNvPr id="48" name="292,000 (44%)"/>
          <p:cNvSpPr txBox="1"/>
          <p:nvPr/>
        </p:nvSpPr>
        <p:spPr>
          <a:xfrm>
            <a:off x="472801" y="1173252"/>
            <a:ext cx="4099199" cy="584775"/>
          </a:xfrm>
          <a:prstGeom prst="rect">
            <a:avLst/>
          </a:prstGeom>
          <a:noFill/>
        </p:spPr>
        <p:txBody>
          <a:bodyPr wrap="none" rtlCol="0">
            <a:spAutoFit/>
          </a:bodyPr>
          <a:lstStyle/>
          <a:p>
            <a:pPr lvl="0"/>
            <a:r>
              <a:rPr lang="en-GB" sz="3200" dirty="0" smtClean="0">
                <a:solidFill>
                  <a:srgbClr val="69A830"/>
                </a:solidFill>
                <a:latin typeface="Arial" panose="020B0604020202020204" pitchFamily="34" charset="0"/>
                <a:cs typeface="Arial" panose="020B0604020202020204" pitchFamily="34" charset="0"/>
              </a:rPr>
              <a:t>292,000 (44 per cent)</a:t>
            </a:r>
            <a:endParaRPr lang="en-GB" sz="3200" dirty="0">
              <a:solidFill>
                <a:srgbClr val="69A830"/>
              </a:solidFill>
              <a:latin typeface="Arial" panose="020B0604020202020204" pitchFamily="34" charset="0"/>
              <a:cs typeface="Arial" panose="020B0604020202020204" pitchFamily="34" charset="0"/>
            </a:endParaRPr>
          </a:p>
        </p:txBody>
      </p:sp>
      <p:sp>
        <p:nvSpPr>
          <p:cNvPr id="49" name="Dependency Ratio"/>
          <p:cNvSpPr txBox="1"/>
          <p:nvPr/>
        </p:nvSpPr>
        <p:spPr>
          <a:xfrm>
            <a:off x="431800" y="380786"/>
            <a:ext cx="8280400" cy="707886"/>
          </a:xfrm>
          <a:prstGeom prst="rect">
            <a:avLst/>
          </a:prstGeom>
          <a:noFill/>
        </p:spPr>
        <p:txBody>
          <a:bodyPr wrap="square" rtlCol="0">
            <a:spAutoFit/>
          </a:bodyPr>
          <a:lstStyle/>
          <a:p>
            <a:pPr lvl="0"/>
            <a:r>
              <a:rPr lang="en-GB" sz="4000" dirty="0" smtClean="0">
                <a:solidFill>
                  <a:srgbClr val="582F7A"/>
                </a:solidFill>
                <a:latin typeface="Arial" panose="020B0604020202020204" pitchFamily="34" charset="0"/>
                <a:cs typeface="Arial" panose="020B0604020202020204" pitchFamily="34" charset="0"/>
              </a:rPr>
              <a:t>Dependency ratio</a:t>
            </a:r>
            <a:endParaRPr lang="en-GB" sz="4000" dirty="0">
              <a:solidFill>
                <a:srgbClr val="582F7A"/>
              </a:solidFill>
              <a:latin typeface="Arial" panose="020B0604020202020204" pitchFamily="34" charset="0"/>
              <a:cs typeface="Arial" panose="020B0604020202020204" pitchFamily="34" charset="0"/>
            </a:endParaRPr>
          </a:p>
        </p:txBody>
      </p:sp>
      <p:sp>
        <p:nvSpPr>
          <p:cNvPr id="37" name="Dependency Ratio Ref"/>
          <p:cNvSpPr txBox="1"/>
          <p:nvPr/>
        </p:nvSpPr>
        <p:spPr>
          <a:xfrm>
            <a:off x="472192" y="5892793"/>
            <a:ext cx="4099808" cy="646331"/>
          </a:xfrm>
          <a:prstGeom prst="rect">
            <a:avLst/>
          </a:prstGeom>
          <a:noFill/>
        </p:spPr>
        <p:txBody>
          <a:bodyPr wrap="square" rtlCol="0">
            <a:spAutoFit/>
          </a:bodyPr>
          <a:lstStyle/>
          <a:p>
            <a:r>
              <a:rPr lang="en-GB" i="1" dirty="0" smtClean="0">
                <a:solidFill>
                  <a:schemeClr val="tx1">
                    <a:lumMod val="65000"/>
                    <a:lumOff val="35000"/>
                  </a:schemeClr>
                </a:solidFill>
                <a:latin typeface="Arial Narrow" panose="020B0606020202030204" pitchFamily="34" charset="0"/>
                <a:cs typeface="Arial" panose="020B0604020202020204" pitchFamily="34" charset="0"/>
              </a:rPr>
              <a:t>Source: </a:t>
            </a:r>
            <a:r>
              <a:rPr lang="en-GB" i="1" dirty="0">
                <a:solidFill>
                  <a:schemeClr val="tx1">
                    <a:lumMod val="65000"/>
                    <a:lumOff val="35000"/>
                  </a:schemeClr>
                </a:solidFill>
                <a:latin typeface="Arial Narrow" panose="020B0606020202030204" pitchFamily="34" charset="0"/>
                <a:cs typeface="Arial" panose="020B0604020202020204" pitchFamily="34" charset="0"/>
              </a:rPr>
              <a:t>ONS C</a:t>
            </a:r>
            <a:r>
              <a:rPr lang="en-GB" i="1" dirty="0" smtClean="0">
                <a:solidFill>
                  <a:schemeClr val="tx1">
                    <a:lumMod val="65000"/>
                    <a:lumOff val="35000"/>
                  </a:schemeClr>
                </a:solidFill>
                <a:latin typeface="Arial Narrow" panose="020B0606020202030204" pitchFamily="34" charset="0"/>
                <a:cs typeface="Arial" panose="020B0604020202020204" pitchFamily="34" charset="0"/>
              </a:rPr>
              <a:t>ompendium </a:t>
            </a:r>
            <a:r>
              <a:rPr lang="en-GB" i="1" dirty="0">
                <a:solidFill>
                  <a:schemeClr val="tx1">
                    <a:lumMod val="65000"/>
                    <a:lumOff val="35000"/>
                  </a:schemeClr>
                </a:solidFill>
                <a:latin typeface="Arial Narrow" panose="020B0606020202030204" pitchFamily="34" charset="0"/>
                <a:cs typeface="Arial" panose="020B0604020202020204" pitchFamily="34" charset="0"/>
              </a:rPr>
              <a:t>of UK </a:t>
            </a:r>
            <a:r>
              <a:rPr lang="en-GB" i="1" dirty="0" smtClean="0">
                <a:solidFill>
                  <a:schemeClr val="tx1">
                    <a:lumMod val="65000"/>
                    <a:lumOff val="35000"/>
                  </a:schemeClr>
                </a:solidFill>
                <a:latin typeface="Arial Narrow" panose="020B0606020202030204" pitchFamily="34" charset="0"/>
                <a:cs typeface="Arial" panose="020B0604020202020204" pitchFamily="34" charset="0"/>
              </a:rPr>
              <a:t>statistics</a:t>
            </a:r>
            <a:r>
              <a:rPr lang="en-GB" i="1" dirty="0">
                <a:solidFill>
                  <a:schemeClr val="tx1">
                    <a:lumMod val="65000"/>
                    <a:lumOff val="35000"/>
                  </a:schemeClr>
                </a:solidFill>
                <a:latin typeface="Arial Narrow" panose="020B0606020202030204" pitchFamily="34" charset="0"/>
                <a:cs typeface="Arial" panose="020B0604020202020204" pitchFamily="34" charset="0"/>
              </a:rPr>
              <a:t>: </a:t>
            </a:r>
            <a:r>
              <a:rPr lang="en-GB" i="1" dirty="0" smtClean="0">
                <a:solidFill>
                  <a:schemeClr val="tx1">
                    <a:lumMod val="65000"/>
                    <a:lumOff val="35000"/>
                  </a:schemeClr>
                </a:solidFill>
                <a:latin typeface="Arial Narrow" panose="020B0606020202030204" pitchFamily="34" charset="0"/>
                <a:cs typeface="Arial" panose="020B0604020202020204" pitchFamily="34" charset="0"/>
              </a:rPr>
              <a:t>population </a:t>
            </a:r>
            <a:r>
              <a:rPr lang="en-GB" i="1" dirty="0">
                <a:solidFill>
                  <a:schemeClr val="tx1">
                    <a:lumMod val="65000"/>
                    <a:lumOff val="35000"/>
                  </a:schemeClr>
                </a:solidFill>
                <a:latin typeface="Arial Narrow" panose="020B0606020202030204" pitchFamily="34" charset="0"/>
                <a:cs typeface="Arial" panose="020B0604020202020204" pitchFamily="34" charset="0"/>
              </a:rPr>
              <a:t>and </a:t>
            </a:r>
            <a:r>
              <a:rPr lang="en-GB" i="1" dirty="0" smtClean="0">
                <a:solidFill>
                  <a:schemeClr val="tx1">
                    <a:lumMod val="65000"/>
                    <a:lumOff val="35000"/>
                  </a:schemeClr>
                </a:solidFill>
                <a:latin typeface="Arial Narrow" panose="020B0606020202030204" pitchFamily="34" charset="0"/>
                <a:cs typeface="Arial" panose="020B0604020202020204" pitchFamily="34" charset="0"/>
              </a:rPr>
              <a:t>migration (7 </a:t>
            </a:r>
            <a:r>
              <a:rPr lang="en-GB" i="1" dirty="0">
                <a:solidFill>
                  <a:schemeClr val="tx1">
                    <a:lumMod val="65000"/>
                    <a:lumOff val="35000"/>
                  </a:schemeClr>
                </a:solidFill>
                <a:latin typeface="Arial Narrow" panose="020B0606020202030204" pitchFamily="34" charset="0"/>
                <a:cs typeface="Arial" panose="020B0604020202020204" pitchFamily="34" charset="0"/>
              </a:rPr>
              <a:t>February </a:t>
            </a:r>
            <a:r>
              <a:rPr lang="en-GB" i="1" dirty="0" smtClean="0">
                <a:solidFill>
                  <a:schemeClr val="tx1">
                    <a:lumMod val="65000"/>
                    <a:lumOff val="35000"/>
                  </a:schemeClr>
                </a:solidFill>
                <a:latin typeface="Arial Narrow" panose="020B0606020202030204" pitchFamily="34" charset="0"/>
                <a:cs typeface="Arial" panose="020B0604020202020204" pitchFamily="34" charset="0"/>
              </a:rPr>
              <a:t>2014)</a:t>
            </a:r>
          </a:p>
        </p:txBody>
      </p:sp>
    </p:spTree>
    <p:extLst>
      <p:ext uri="{BB962C8B-B14F-4D97-AF65-F5344CB8AC3E}">
        <p14:creationId xmlns:p14="http://schemas.microsoft.com/office/powerpoint/2010/main" val="120212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up)">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childTnLst>
                          </p:cTn>
                        </p:par>
                        <p:par>
                          <p:cTn id="91" fill="hold">
                            <p:stCondLst>
                              <p:cond delay="500"/>
                            </p:stCondLst>
                            <p:childTnLst>
                              <p:par>
                                <p:cTn id="92" presetID="10" presetClass="entr" presetSubtype="0" fill="hold" nodeType="after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fade">
                                      <p:cBhvr>
                                        <p:cTn id="94" dur="5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30"/>
                                        </p:tgtEl>
                                      </p:cBhvr>
                                    </p:animEffect>
                                    <p:set>
                                      <p:cBhvr>
                                        <p:cTn id="99" dur="1" fill="hold">
                                          <p:stCondLst>
                                            <p:cond delay="499"/>
                                          </p:stCondLst>
                                        </p:cTn>
                                        <p:tgtEl>
                                          <p:spTgt spid="3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35"/>
                                        </p:tgtEl>
                                      </p:cBhvr>
                                    </p:animEffect>
                                    <p:set>
                                      <p:cBhvr>
                                        <p:cTn id="102" dur="1" fill="hold">
                                          <p:stCondLst>
                                            <p:cond delay="499"/>
                                          </p:stCondLst>
                                        </p:cTn>
                                        <p:tgtEl>
                                          <p:spTgt spid="35"/>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22"/>
                                        </p:tgtEl>
                                      </p:cBhvr>
                                    </p:animEffect>
                                    <p:set>
                                      <p:cBhvr>
                                        <p:cTn id="105" dur="1" fill="hold">
                                          <p:stCondLst>
                                            <p:cond delay="499"/>
                                          </p:stCondLst>
                                        </p:cTn>
                                        <p:tgtEl>
                                          <p:spTgt spid="22"/>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34"/>
                                        </p:tgtEl>
                                      </p:cBhvr>
                                    </p:animEffect>
                                    <p:set>
                                      <p:cBhvr>
                                        <p:cTn id="108" dur="1" fill="hold">
                                          <p:stCondLst>
                                            <p:cond delay="499"/>
                                          </p:stCondLst>
                                        </p:cTn>
                                        <p:tgtEl>
                                          <p:spTgt spid="34"/>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fade">
                                      <p:cBhvr>
                                        <p:cTn id="111" dur="500"/>
                                        <p:tgtEl>
                                          <p:spTgt spid="3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500"/>
                                        <p:tgtEl>
                                          <p:spTgt spid="36"/>
                                        </p:tgtEl>
                                      </p:cBhvr>
                                    </p:animEffect>
                                    <p:set>
                                      <p:cBhvr>
                                        <p:cTn id="116" dur="1" fill="hold">
                                          <p:stCondLst>
                                            <p:cond delay="499"/>
                                          </p:stCondLst>
                                        </p:cTn>
                                        <p:tgtEl>
                                          <p:spTgt spid="36"/>
                                        </p:tgtEl>
                                        <p:attrNameLst>
                                          <p:attrName>style.visibility</p:attrName>
                                        </p:attrNameLst>
                                      </p:cBhvr>
                                      <p:to>
                                        <p:strVal val="hidden"/>
                                      </p:to>
                                    </p:set>
                                  </p:childTnLst>
                                </p:cTn>
                              </p:par>
                              <p:par>
                                <p:cTn id="117" presetID="10" presetClass="entr" presetSubtype="0" fill="hold" grpId="0" nodeType="withEffect">
                                  <p:stCondLst>
                                    <p:cond delay="0"/>
                                  </p:stCondLst>
                                  <p:childTnLst>
                                    <p:set>
                                      <p:cBhvr>
                                        <p:cTn id="118" dur="1" fill="hold">
                                          <p:stCondLst>
                                            <p:cond delay="0"/>
                                          </p:stCondLst>
                                        </p:cTn>
                                        <p:tgtEl>
                                          <p:spTgt spid="40"/>
                                        </p:tgtEl>
                                        <p:attrNameLst>
                                          <p:attrName>style.visibility</p:attrName>
                                        </p:attrNameLst>
                                      </p:cBhvr>
                                      <p:to>
                                        <p:strVal val="visible"/>
                                      </p:to>
                                    </p:set>
                                    <p:animEffect transition="in" filter="fade">
                                      <p:cBhvr>
                                        <p:cTn id="119" dur="500"/>
                                        <p:tgtEl>
                                          <p:spTgt spid="40"/>
                                        </p:tgtEl>
                                      </p:cBhvr>
                                    </p:animEffect>
                                  </p:childTnLst>
                                </p:cTn>
                              </p:par>
                            </p:childTnLst>
                          </p:cTn>
                        </p:par>
                        <p:par>
                          <p:cTn id="120" fill="hold">
                            <p:stCondLst>
                              <p:cond delay="500"/>
                            </p:stCondLst>
                            <p:childTnLst>
                              <p:par>
                                <p:cTn id="121" presetID="22" presetClass="entr" presetSubtype="4" fill="hold" nodeType="after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wipe(down)">
                                      <p:cBhvr>
                                        <p:cTn id="123" dur="500"/>
                                        <p:tgtEl>
                                          <p:spTgt spid="41"/>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48"/>
                                        </p:tgtEl>
                                        <p:attrNameLst>
                                          <p:attrName>style.visibility</p:attrName>
                                        </p:attrNameLst>
                                      </p:cBhvr>
                                      <p:to>
                                        <p:strVal val="visible"/>
                                      </p:to>
                                    </p:set>
                                    <p:animEffect transition="in" filter="fade">
                                      <p:cBhvr>
                                        <p:cTn id="126" dur="500"/>
                                        <p:tgtEl>
                                          <p:spTgt spid="48"/>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1" fill="hold" nodeType="click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wipe(up)">
                                      <p:cBhvr>
                                        <p:cTn id="131" dur="500"/>
                                        <p:tgtEl>
                                          <p:spTgt spid="44"/>
                                        </p:tgtEl>
                                      </p:cBhvr>
                                    </p:animEffect>
                                  </p:childTnLst>
                                </p:cTn>
                              </p:par>
                            </p:childTnLst>
                          </p:cTn>
                        </p:par>
                        <p:par>
                          <p:cTn id="132" fill="hold">
                            <p:stCondLst>
                              <p:cond delay="500"/>
                            </p:stCondLst>
                            <p:childTnLst>
                              <p:par>
                                <p:cTn id="133" presetID="10" presetClass="entr" presetSubtype="0" fill="hold" grpId="0" nodeType="afterEffect">
                                  <p:stCondLst>
                                    <p:cond delay="0"/>
                                  </p:stCondLst>
                                  <p:childTnLst>
                                    <p:set>
                                      <p:cBhvr>
                                        <p:cTn id="134" dur="1" fill="hold">
                                          <p:stCondLst>
                                            <p:cond delay="0"/>
                                          </p:stCondLst>
                                        </p:cTn>
                                        <p:tgtEl>
                                          <p:spTgt spid="47"/>
                                        </p:tgtEl>
                                        <p:attrNameLst>
                                          <p:attrName>style.visibility</p:attrName>
                                        </p:attrNameLst>
                                      </p:cBhvr>
                                      <p:to>
                                        <p:strVal val="visible"/>
                                      </p:to>
                                    </p:set>
                                    <p:animEffect transition="in" filter="fade">
                                      <p:cBhvr>
                                        <p:cTn id="135" dur="500"/>
                                        <p:tgtEl>
                                          <p:spTgt spid="47"/>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500"/>
                                        <p:tgtEl>
                                          <p:spTgt spid="41"/>
                                        </p:tgtEl>
                                      </p:cBhvr>
                                    </p:animEffect>
                                    <p:set>
                                      <p:cBhvr>
                                        <p:cTn id="140" dur="1" fill="hold">
                                          <p:stCondLst>
                                            <p:cond delay="499"/>
                                          </p:stCondLst>
                                        </p:cTn>
                                        <p:tgtEl>
                                          <p:spTgt spid="41"/>
                                        </p:tgtEl>
                                        <p:attrNameLst>
                                          <p:attrName>style.visibility</p:attrName>
                                        </p:attrNameLst>
                                      </p:cBhvr>
                                      <p:to>
                                        <p:strVal val="hidden"/>
                                      </p:to>
                                    </p:set>
                                  </p:childTnLst>
                                </p:cTn>
                              </p:par>
                              <p:par>
                                <p:cTn id="141" presetID="22" presetClass="exit" presetSubtype="4" fill="hold" grpId="1" nodeType="withEffect">
                                  <p:stCondLst>
                                    <p:cond delay="0"/>
                                  </p:stCondLst>
                                  <p:childTnLst>
                                    <p:animEffect transition="out" filter="wipe(down)">
                                      <p:cBhvr>
                                        <p:cTn id="142" dur="500"/>
                                        <p:tgtEl>
                                          <p:spTgt spid="48"/>
                                        </p:tgtEl>
                                      </p:cBhvr>
                                    </p:animEffect>
                                    <p:set>
                                      <p:cBhvr>
                                        <p:cTn id="143" dur="1" fill="hold">
                                          <p:stCondLst>
                                            <p:cond delay="499"/>
                                          </p:stCondLst>
                                        </p:cTn>
                                        <p:tgtEl>
                                          <p:spTgt spid="48"/>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44"/>
                                        </p:tgtEl>
                                      </p:cBhvr>
                                    </p:animEffect>
                                    <p:set>
                                      <p:cBhvr>
                                        <p:cTn id="146" dur="1" fill="hold">
                                          <p:stCondLst>
                                            <p:cond delay="499"/>
                                          </p:stCondLst>
                                        </p:cTn>
                                        <p:tgtEl>
                                          <p:spTgt spid="44"/>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47"/>
                                        </p:tgtEl>
                                      </p:cBhvr>
                                    </p:animEffect>
                                    <p:set>
                                      <p:cBhvr>
                                        <p:cTn id="149" dur="1" fill="hold">
                                          <p:stCondLst>
                                            <p:cond delay="499"/>
                                          </p:stCondLst>
                                        </p:cTn>
                                        <p:tgtEl>
                                          <p:spTgt spid="47"/>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40"/>
                                        </p:tgtEl>
                                      </p:cBhvr>
                                    </p:animEffect>
                                    <p:set>
                                      <p:cBhvr>
                                        <p:cTn id="152" dur="1" fill="hold">
                                          <p:stCondLst>
                                            <p:cond delay="499"/>
                                          </p:stCondLst>
                                        </p:cTn>
                                        <p:tgtEl>
                                          <p:spTgt spid="40"/>
                                        </p:tgtEl>
                                        <p:attrNameLst>
                                          <p:attrName>style.visibility</p:attrName>
                                        </p:attrNameLst>
                                      </p:cBhvr>
                                      <p:to>
                                        <p:strVal val="hidden"/>
                                      </p:to>
                                    </p:set>
                                  </p:childTnLst>
                                </p:cTn>
                              </p:par>
                            </p:childTnLst>
                          </p:cTn>
                        </p:par>
                        <p:par>
                          <p:cTn id="153" fill="hold">
                            <p:stCondLst>
                              <p:cond delay="500"/>
                            </p:stCondLst>
                            <p:childTnLst>
                              <p:par>
                                <p:cTn id="154" presetID="10" presetClass="entr" presetSubtype="0" fill="hold" grpId="0" nodeType="afterEffect">
                                  <p:stCondLst>
                                    <p:cond delay="0"/>
                                  </p:stCondLst>
                                  <p:childTnLst>
                                    <p:set>
                                      <p:cBhvr>
                                        <p:cTn id="155" dur="1" fill="hold">
                                          <p:stCondLst>
                                            <p:cond delay="0"/>
                                          </p:stCondLst>
                                        </p:cTn>
                                        <p:tgtEl>
                                          <p:spTgt spid="49"/>
                                        </p:tgtEl>
                                        <p:attrNameLst>
                                          <p:attrName>style.visibility</p:attrName>
                                        </p:attrNameLst>
                                      </p:cBhvr>
                                      <p:to>
                                        <p:strVal val="visible"/>
                                      </p:to>
                                    </p:set>
                                    <p:animEffect transition="in" filter="fade">
                                      <p:cBhvr>
                                        <p:cTn id="156" dur="500"/>
                                        <p:tgtEl>
                                          <p:spTgt spid="49"/>
                                        </p:tgtEl>
                                      </p:cBhvr>
                                    </p:animEffect>
                                  </p:childTnLst>
                                </p:cTn>
                              </p:par>
                              <p:par>
                                <p:cTn id="157" presetID="22" presetClass="entr" presetSubtype="8" fill="hold" grpId="0" nodeType="withEffect">
                                  <p:stCondLst>
                                    <p:cond delay="0"/>
                                  </p:stCondLst>
                                  <p:childTnLst>
                                    <p:set>
                                      <p:cBhvr>
                                        <p:cTn id="158" dur="1" fill="hold">
                                          <p:stCondLst>
                                            <p:cond delay="0"/>
                                          </p:stCondLst>
                                        </p:cTn>
                                        <p:tgtEl>
                                          <p:spTgt spid="39"/>
                                        </p:tgtEl>
                                        <p:attrNameLst>
                                          <p:attrName>style.visibility</p:attrName>
                                        </p:attrNameLst>
                                      </p:cBhvr>
                                      <p:to>
                                        <p:strVal val="visible"/>
                                      </p:to>
                                    </p:set>
                                    <p:animEffect transition="in" filter="wipe(left)">
                                      <p:cBhvr>
                                        <p:cTn id="159" dur="500"/>
                                        <p:tgtEl>
                                          <p:spTgt spid="39"/>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37"/>
                                        </p:tgtEl>
                                        <p:attrNameLst>
                                          <p:attrName>style.visibility</p:attrName>
                                        </p:attrNameLst>
                                      </p:cBhvr>
                                      <p:to>
                                        <p:strVal val="visible"/>
                                      </p:to>
                                    </p:set>
                                    <p:animEffect transition="in" filter="fade">
                                      <p:cBhvr>
                                        <p:cTn id="1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7" grpId="0"/>
      <p:bldP spid="7" grpId="1"/>
      <p:bldP spid="9" grpId="0"/>
      <p:bldP spid="9" grpId="1"/>
      <p:bldP spid="10" grpId="0"/>
      <p:bldP spid="10" grpId="1"/>
      <p:bldGraphic spid="22" grpId="0">
        <p:bldAsOne/>
      </p:bldGraphic>
      <p:bldGraphic spid="22" grpId="1">
        <p:bldAsOne/>
      </p:bldGraphic>
      <p:bldP spid="24" grpId="0"/>
      <p:bldP spid="25" grpId="0"/>
      <p:bldP spid="26" grpId="0"/>
      <p:bldP spid="27" grpId="0"/>
      <p:bldP spid="28" grpId="0"/>
      <p:bldP spid="29" grpId="0"/>
      <p:bldP spid="30" grpId="0"/>
      <p:bldP spid="30" grpId="1"/>
      <p:bldP spid="35" grpId="0"/>
      <p:bldP spid="35" grpId="1"/>
      <p:bldP spid="36" grpId="0"/>
      <p:bldP spid="36" grpId="1"/>
      <p:bldGraphic spid="39" grpId="0">
        <p:bldAsOne/>
      </p:bldGraphic>
      <p:bldP spid="40" grpId="0"/>
      <p:bldP spid="40" grpId="1"/>
      <p:bldP spid="47" grpId="0"/>
      <p:bldP spid="47" grpId="1"/>
      <p:bldP spid="48" grpId="0"/>
      <p:bldP spid="48" grpId="1"/>
      <p:bldP spid="49" grpId="0"/>
      <p:bldP spid="37" grpId="0"/>
    </p:bldLst>
  </p:timing>
</p:sld>
</file>

<file path=ppt/theme/theme1.xml><?xml version="1.0" encoding="utf-8"?>
<a:theme xmlns:a="http://schemas.openxmlformats.org/drawingml/2006/main" name="Cover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ver Pag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tent Pag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82F7A"/>
      </a:hlink>
      <a:folHlink>
        <a:srgbClr val="582F7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cAddressee xmlns="6573c7cb-c389-4e3e-ad3a-d71029d3e8b6" xsi:nil="true"/>
    <Reference xmlns="6573c7cb-c389-4e3e-ad3a-d71029d3e8b6" xsi:nil="true"/>
    <Date1 xmlns="6573c7cb-c389-4e3e-ad3a-d71029d3e8b6">2016-11-24T00:00:00+00:00</Date1>
    <Organisation xmlns="6573c7cb-c389-4e3e-ad3a-d71029d3e8b6" xsi:nil="true"/>
    <RKYVDocId xmlns="6573c7cb-c389-4e3e-ad3a-d71029d3e8b6" xsi:nil="true"/>
    <Addressee xmlns="6573c7cb-c389-4e3e-ad3a-d71029d3e8b6" xsi:nil="true"/>
    <RKYVDocumentType xmlns="6573c7cb-c389-4e3e-ad3a-d71029d3e8b6">PRESENTATION</RKYVDocumentType>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 ma:contentTypeID="0x01010019B5A4BBE029384D927CAC07AE280A621500465F8FBE3F06CE40AC899C3E55E25D41" ma:contentTypeVersion="37" ma:contentTypeDescription="" ma:contentTypeScope="" ma:versionID="0041f1bb8334b5d49cfebf3e7defc6db">
  <xsd:schema xmlns:xsd="http://www.w3.org/2001/XMLSchema" xmlns:xs="http://www.w3.org/2001/XMLSchema" xmlns:p="http://schemas.microsoft.com/office/2006/metadata/properties" xmlns:ns3="6573c7cb-c389-4e3e-ad3a-d71029d3e8b6" targetNamespace="http://schemas.microsoft.com/office/2006/metadata/properties" ma:root="true" ma:fieldsID="ee4151c44115eab369aea860692ea3fc" ns3:_="">
    <xsd:import namespace="6573c7cb-c389-4e3e-ad3a-d71029d3e8b6"/>
    <xsd:element name="properties">
      <xsd:complexType>
        <xsd:sequence>
          <xsd:element name="documentManagement">
            <xsd:complexType>
              <xsd:all>
                <xsd:element ref="ns3:Addressee" minOccurs="0"/>
                <xsd:element ref="ns3:CcAddressee" minOccurs="0"/>
                <xsd:element ref="ns3:Organisation" minOccurs="0"/>
                <xsd:element ref="ns3:Reference" minOccurs="0"/>
                <xsd:element ref="ns3:Date1" minOccurs="0"/>
                <xsd:element ref="ns3:RKYVDocId" minOccurs="0"/>
                <xsd:element ref="ns3:RKYVDocumentType"/>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73c7cb-c389-4e3e-ad3a-d71029d3e8b6" elementFormDefault="qualified">
    <xsd:import namespace="http://schemas.microsoft.com/office/2006/documentManagement/types"/>
    <xsd:import namespace="http://schemas.microsoft.com/office/infopath/2007/PartnerControls"/>
    <xsd:element name="Addressee" ma:index="9" nillable="true" ma:displayName="Addressee" ma:hidden="true" ma:internalName="Addressee" ma:readOnly="false">
      <xsd:simpleType>
        <xsd:restriction base="dms:Text">
          <xsd:maxLength value="255"/>
        </xsd:restriction>
      </xsd:simpleType>
    </xsd:element>
    <xsd:element name="CcAddressee" ma:index="10" nillable="true" ma:displayName="CcAddressee" ma:hidden="true" ma:internalName="CcAddressee" ma:readOnly="false">
      <xsd:simpleType>
        <xsd:restriction base="dms:Text">
          <xsd:maxLength value="255"/>
        </xsd:restriction>
      </xsd:simpleType>
    </xsd:element>
    <xsd:element name="Organisation" ma:index="11" nillable="true" ma:displayName="Organisation" ma:hidden="true" ma:internalName="Organisation" ma:readOnly="false">
      <xsd:simpleType>
        <xsd:restriction base="dms:Text">
          <xsd:maxLength value="255"/>
        </xsd:restriction>
      </xsd:simpleType>
    </xsd:element>
    <xsd:element name="Reference" ma:index="12" nillable="true" ma:displayName="Reference" ma:hidden="true" ma:internalName="Reference" ma:readOnly="false">
      <xsd:simpleType>
        <xsd:restriction base="dms:Text">
          <xsd:maxLength value="255"/>
        </xsd:restriction>
      </xsd:simpleType>
    </xsd:element>
    <xsd:element name="Date1" ma:index="13" nillable="true" ma:displayName="Date" ma:format="DateOnly" ma:internalName="Date1" ma:readOnly="false">
      <xsd:simpleType>
        <xsd:restriction base="dms:DateTime"/>
      </xsd:simpleType>
    </xsd:element>
    <xsd:element name="RKYVDocId" ma:index="14" nillable="true" ma:displayName="RKYVDocId" ma:decimals="0" ma:hidden="true" ma:internalName="RKYVDocId" ma:readOnly="false" ma:percentage="FALSE">
      <xsd:simpleType>
        <xsd:restriction base="dms:Number"/>
      </xsd:simpleType>
    </xsd:element>
    <xsd:element name="RKYVDocumentType" ma:index="15" ma:displayName="RKYVDocumentType" ma:format="Dropdown" ma:internalName="RKYVDocumentType" ma:readOnly="false">
      <xsd:simpleType>
        <xsd:restriction base="dms:Choice">
          <xsd:enumeration value="ADVERT"/>
          <xsd:enumeration value="AGENDA"/>
          <xsd:enumeration value="APPENDIX"/>
          <xsd:enumeration value="ARTICLE"/>
          <xsd:enumeration value="BRIEFING"/>
          <xsd:enumeration value="CONSULTATIONS"/>
          <xsd:enumeration value="CONTRACT"/>
          <xsd:enumeration value="COVER PAGE"/>
          <xsd:enumeration value="DATA"/>
          <xsd:enumeration value="EVALUATION"/>
          <xsd:enumeration value="FORM"/>
          <xsd:enumeration value="IMAGE"/>
          <xsd:enumeration value="INVOICE"/>
          <xsd:enumeration value="JOB DESCRIPTION"/>
          <xsd:enumeration value="LEGAL"/>
          <xsd:enumeration value="LETTER"/>
          <xsd:enumeration value="LIST"/>
          <xsd:enumeration value="MAP"/>
          <xsd:enumeration value="MINUTES"/>
          <xsd:enumeration value="NOTES"/>
          <xsd:enumeration value="PAPER"/>
          <xsd:enumeration value="PLAN"/>
          <xsd:enumeration value="POLICY"/>
          <xsd:enumeration value="PRESENTATION"/>
          <xsd:enumeration value="PRESS RELEASE"/>
          <xsd:enumeration value="PROCEDURES"/>
          <xsd:enumeration value="PROPSAL"/>
          <xsd:enumeration value="PUBLICATION"/>
          <xsd:enumeration value="QUESTIONNAIRE"/>
          <xsd:enumeration value="REGISTER"/>
          <xsd:enumeration value="REPORT"/>
          <xsd:enumeration value="SPECIFICATIONS"/>
          <xsd:enumeration value="TABLE"/>
          <xsd:enumeration value="TIMESHEETS"/>
          <xsd:enumeration value="UNIT"/>
          <xsd:enumeration value="WEB CONTEN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D4E1D3-E4F3-4DBD-8FAB-DD41E163B0BC}"/>
</file>

<file path=customXml/itemProps2.xml><?xml version="1.0" encoding="utf-8"?>
<ds:datastoreItem xmlns:ds="http://schemas.openxmlformats.org/officeDocument/2006/customXml" ds:itemID="{97A3C2AD-C227-458F-86AE-F0DE69AD4984}"/>
</file>

<file path=customXml/itemProps3.xml><?xml version="1.0" encoding="utf-8"?>
<ds:datastoreItem xmlns:ds="http://schemas.openxmlformats.org/officeDocument/2006/customXml" ds:itemID="{48CD333A-B7A7-4B82-B8F1-C4DF51A9458F}"/>
</file>

<file path=docProps/app.xml><?xml version="1.0" encoding="utf-8"?>
<Properties xmlns="http://schemas.openxmlformats.org/officeDocument/2006/extended-properties" xmlns:vt="http://schemas.openxmlformats.org/officeDocument/2006/docPropsVTypes">
  <Template>office theme</Template>
  <TotalTime>23281</TotalTime>
  <Words>13810</Words>
  <Application>Microsoft Office PowerPoint</Application>
  <PresentationFormat>On-screen Show (4:3)</PresentationFormat>
  <Paragraphs>981</Paragraphs>
  <Slides>73</Slides>
  <Notes>73</Notes>
  <HiddenSlides>1</HiddenSlides>
  <MMClips>0</MMClips>
  <ScaleCrop>false</ScaleCrop>
  <HeadingPairs>
    <vt:vector size="4" baseType="variant">
      <vt:variant>
        <vt:lpstr>Theme</vt:lpstr>
      </vt:variant>
      <vt:variant>
        <vt:i4>4</vt:i4>
      </vt:variant>
      <vt:variant>
        <vt:lpstr>Slide Titles</vt:lpstr>
      </vt:variant>
      <vt:variant>
        <vt:i4>73</vt:i4>
      </vt:variant>
    </vt:vector>
  </HeadingPairs>
  <TitlesOfParts>
    <vt:vector size="77" baseType="lpstr">
      <vt:lpstr>Cover Page</vt:lpstr>
      <vt:lpstr>Cover Page 2</vt:lpstr>
      <vt:lpstr>Title Page</vt:lpstr>
      <vt:lpstr>Content Page</vt:lpstr>
      <vt:lpstr>PowerPoint Presentation</vt:lpstr>
      <vt:lpstr>PowerPoint Presentation</vt:lpstr>
      <vt:lpstr>Introduction</vt:lpstr>
      <vt:lpstr>Course programme</vt:lpstr>
      <vt:lpstr>Learning objectives (1)</vt:lpstr>
      <vt:lpstr>Learning objectives (2)</vt:lpstr>
      <vt:lpstr>The difference technology can make for</vt:lpstr>
      <vt:lpstr>Session 1: The Welsh context</vt:lpstr>
      <vt:lpstr>PowerPoint Presentation</vt:lpstr>
      <vt:lpstr>Consequences of an ageing population…</vt:lpstr>
      <vt:lpstr>Living independently – the key factors</vt:lpstr>
      <vt:lpstr>Drivers for changing care and support </vt:lpstr>
      <vt:lpstr>Possible care and support options</vt:lpstr>
      <vt:lpstr>The Social Services and Well-being (Wales) Act 2014</vt:lpstr>
      <vt:lpstr>Person-centred care</vt:lpstr>
      <vt:lpstr>What are the barriers to new approaches?</vt:lpstr>
      <vt:lpstr>Technology terminology</vt:lpstr>
      <vt:lpstr>Exercise – the technology we use everyday</vt:lpstr>
      <vt:lpstr>Session 2: Assistive technology and technology enabled care</vt:lpstr>
      <vt:lpstr>Assistive technology</vt:lpstr>
      <vt:lpstr>Assistive technology (AT) groups</vt:lpstr>
      <vt:lpstr>A spectrum of technology enabled care</vt:lpstr>
      <vt:lpstr>Benefits of tech-enabled care</vt:lpstr>
      <vt:lpstr>The process for providing telecare</vt:lpstr>
      <vt:lpstr>Assessing for risk</vt:lpstr>
      <vt:lpstr>Risk reduction or management</vt:lpstr>
      <vt:lpstr>Reduce risk of being killed in a car accident</vt:lpstr>
      <vt:lpstr>Reduce risk of being killed in a house fire</vt:lpstr>
      <vt:lpstr>Reduce risk of breaking hip in a fall</vt:lpstr>
      <vt:lpstr>Social alarms (basic telecare)</vt:lpstr>
      <vt:lpstr>How alarm-based telecare works</vt:lpstr>
      <vt:lpstr>Technology – Hands on session</vt:lpstr>
      <vt:lpstr>Emergency response team</vt:lpstr>
      <vt:lpstr>Property access in an emergency</vt:lpstr>
      <vt:lpstr>Models of technology enabled care</vt:lpstr>
      <vt:lpstr>Time for a break …</vt:lpstr>
      <vt:lpstr>Session 3: Example applications and case studies</vt:lpstr>
      <vt:lpstr>Mixed technologies approach</vt:lpstr>
      <vt:lpstr>Technologies to find people and things</vt:lpstr>
      <vt:lpstr>GPS devices to find people</vt:lpstr>
      <vt:lpstr>GPS in practice</vt:lpstr>
      <vt:lpstr>People who can be supported</vt:lpstr>
      <vt:lpstr>Application scenarios and services</vt:lpstr>
      <vt:lpstr>Issues of ethics and choice… discuss!</vt:lpstr>
      <vt:lpstr>Some examples to consider</vt:lpstr>
      <vt:lpstr>Improving the life of Doris</vt:lpstr>
      <vt:lpstr>Social isolation and loneliness – Impact</vt:lpstr>
      <vt:lpstr>Technologies for communicating</vt:lpstr>
      <vt:lpstr>Managing the risks for David and Mair Jones</vt:lpstr>
      <vt:lpstr>Identified issues</vt:lpstr>
      <vt:lpstr>Protecting Elizabeth</vt:lpstr>
      <vt:lpstr>Managing Elizabeth’s risks</vt:lpstr>
      <vt:lpstr>Keeping Henry safe</vt:lpstr>
      <vt:lpstr>Some technologies for Henry</vt:lpstr>
      <vt:lpstr>Joanna and her diabetes</vt:lpstr>
      <vt:lpstr>Helping Joanna to help herself</vt:lpstr>
      <vt:lpstr>Services in your area</vt:lpstr>
      <vt:lpstr>Session 4: Keeping up to date and future trends</vt:lpstr>
      <vt:lpstr>Technology support in Wales</vt:lpstr>
      <vt:lpstr>Keeping informed and up to date</vt:lpstr>
      <vt:lpstr>A brief overview of Vivo</vt:lpstr>
      <vt:lpstr>Team exercise</vt:lpstr>
      <vt:lpstr>The march of progress…</vt:lpstr>
      <vt:lpstr>Smartphones – all will have one!</vt:lpstr>
      <vt:lpstr>Health and well-being apps</vt:lpstr>
      <vt:lpstr>Why is chronic disease increasing?</vt:lpstr>
      <vt:lpstr>Current telehealth equipment</vt:lpstr>
      <vt:lpstr>Future collection of health data</vt:lpstr>
      <vt:lpstr>Virtual reality immersion</vt:lpstr>
      <vt:lpstr>Smart and connected items in the home</vt:lpstr>
      <vt:lpstr>The ‘Internet of Things’</vt:lpstr>
      <vt:lpstr>Exoskeletons… to robots!</vt:lpstr>
      <vt:lpstr>Learning review and evaluation Any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Williams</dc:creator>
  <cp:lastModifiedBy>Mared Llwyd</cp:lastModifiedBy>
  <cp:revision>531</cp:revision>
  <cp:lastPrinted>2016-03-29T13:47:54Z</cp:lastPrinted>
  <dcterms:created xsi:type="dcterms:W3CDTF">2016-02-17T15:30:36Z</dcterms:created>
  <dcterms:modified xsi:type="dcterms:W3CDTF">2016-11-25T11:09:09Z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0x01010019B5A4BBE029384D927CAC07AE280A621500465F8FBE3F06CE40AC899C3E55E25D41</vt:lpwstr>
  </property>
</Properties>
</file>